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24"/>
  </p:notesMasterIdLst>
  <p:sldIdLst>
    <p:sldId id="256" r:id="rId2"/>
    <p:sldId id="529" r:id="rId3"/>
    <p:sldId id="273" r:id="rId4"/>
    <p:sldId id="274" r:id="rId5"/>
    <p:sldId id="530" r:id="rId6"/>
    <p:sldId id="532" r:id="rId7"/>
    <p:sldId id="533" r:id="rId8"/>
    <p:sldId id="534" r:id="rId9"/>
    <p:sldId id="535" r:id="rId10"/>
    <p:sldId id="284" r:id="rId11"/>
    <p:sldId id="536" r:id="rId12"/>
    <p:sldId id="537" r:id="rId13"/>
    <p:sldId id="538" r:id="rId14"/>
    <p:sldId id="267" r:id="rId15"/>
    <p:sldId id="268" r:id="rId16"/>
    <p:sldId id="269" r:id="rId17"/>
    <p:sldId id="275" r:id="rId18"/>
    <p:sldId id="278" r:id="rId19"/>
    <p:sldId id="279" r:id="rId20"/>
    <p:sldId id="280" r:id="rId21"/>
    <p:sldId id="281" r:id="rId22"/>
    <p:sldId id="282" r:id="rId23"/>
    <p:sldId id="287" r:id="rId24"/>
    <p:sldId id="288" r:id="rId25"/>
    <p:sldId id="289" r:id="rId26"/>
    <p:sldId id="370" r:id="rId27"/>
    <p:sldId id="333" r:id="rId28"/>
    <p:sldId id="261" r:id="rId29"/>
    <p:sldId id="489" r:id="rId30"/>
    <p:sldId id="520" r:id="rId31"/>
    <p:sldId id="521" r:id="rId32"/>
    <p:sldId id="513" r:id="rId33"/>
    <p:sldId id="519" r:id="rId34"/>
    <p:sldId id="516" r:id="rId35"/>
    <p:sldId id="523" r:id="rId36"/>
    <p:sldId id="524" r:id="rId37"/>
    <p:sldId id="337" r:id="rId38"/>
    <p:sldId id="334" r:id="rId39"/>
    <p:sldId id="368" r:id="rId40"/>
    <p:sldId id="335" r:id="rId41"/>
    <p:sldId id="336" r:id="rId42"/>
    <p:sldId id="297" r:id="rId43"/>
    <p:sldId id="339" r:id="rId44"/>
    <p:sldId id="338" r:id="rId45"/>
    <p:sldId id="369" r:id="rId46"/>
    <p:sldId id="323" r:id="rId47"/>
    <p:sldId id="332" r:id="rId48"/>
    <p:sldId id="341" r:id="rId49"/>
    <p:sldId id="340" r:id="rId50"/>
    <p:sldId id="311" r:id="rId51"/>
    <p:sldId id="342" r:id="rId52"/>
    <p:sldId id="343" r:id="rId53"/>
    <p:sldId id="345" r:id="rId54"/>
    <p:sldId id="346" r:id="rId55"/>
    <p:sldId id="347" r:id="rId56"/>
    <p:sldId id="348" r:id="rId57"/>
    <p:sldId id="349" r:id="rId58"/>
    <p:sldId id="350" r:id="rId59"/>
    <p:sldId id="344" r:id="rId60"/>
    <p:sldId id="352" r:id="rId61"/>
    <p:sldId id="353" r:id="rId62"/>
    <p:sldId id="351" r:id="rId63"/>
    <p:sldId id="291" r:id="rId64"/>
    <p:sldId id="292" r:id="rId65"/>
    <p:sldId id="293" r:id="rId66"/>
    <p:sldId id="294" r:id="rId67"/>
    <p:sldId id="295" r:id="rId68"/>
    <p:sldId id="299" r:id="rId69"/>
    <p:sldId id="300" r:id="rId70"/>
    <p:sldId id="301" r:id="rId71"/>
    <p:sldId id="308" r:id="rId72"/>
    <p:sldId id="302" r:id="rId73"/>
    <p:sldId id="303" r:id="rId74"/>
    <p:sldId id="304" r:id="rId75"/>
    <p:sldId id="305" r:id="rId76"/>
    <p:sldId id="306" r:id="rId77"/>
    <p:sldId id="309" r:id="rId78"/>
    <p:sldId id="313" r:id="rId79"/>
    <p:sldId id="312" r:id="rId80"/>
    <p:sldId id="315" r:id="rId81"/>
    <p:sldId id="527" r:id="rId82"/>
    <p:sldId id="317" r:id="rId83"/>
    <p:sldId id="314" r:id="rId84"/>
    <p:sldId id="318" r:id="rId85"/>
    <p:sldId id="319" r:id="rId86"/>
    <p:sldId id="316" r:id="rId87"/>
    <p:sldId id="320" r:id="rId88"/>
    <p:sldId id="321" r:id="rId89"/>
    <p:sldId id="322" r:id="rId90"/>
    <p:sldId id="325" r:id="rId91"/>
    <p:sldId id="326" r:id="rId92"/>
    <p:sldId id="327" r:id="rId93"/>
    <p:sldId id="328" r:id="rId94"/>
    <p:sldId id="329" r:id="rId95"/>
    <p:sldId id="355" r:id="rId96"/>
    <p:sldId id="358" r:id="rId97"/>
    <p:sldId id="357" r:id="rId98"/>
    <p:sldId id="359" r:id="rId99"/>
    <p:sldId id="360" r:id="rId100"/>
    <p:sldId id="362" r:id="rId101"/>
    <p:sldId id="361" r:id="rId102"/>
    <p:sldId id="363" r:id="rId103"/>
    <p:sldId id="364" r:id="rId104"/>
    <p:sldId id="356" r:id="rId105"/>
    <p:sldId id="365" r:id="rId106"/>
    <p:sldId id="366" r:id="rId107"/>
    <p:sldId id="528" r:id="rId108"/>
    <p:sldId id="526" r:id="rId109"/>
    <p:sldId id="367" r:id="rId110"/>
    <p:sldId id="525" r:id="rId111"/>
    <p:sldId id="401" r:id="rId112"/>
    <p:sldId id="259" r:id="rId113"/>
    <p:sldId id="260" r:id="rId114"/>
    <p:sldId id="257" r:id="rId115"/>
    <p:sldId id="263" r:id="rId116"/>
    <p:sldId id="264" r:id="rId117"/>
    <p:sldId id="265" r:id="rId118"/>
    <p:sldId id="266" r:id="rId119"/>
    <p:sldId id="522" r:id="rId120"/>
    <p:sldId id="262" r:id="rId121"/>
    <p:sldId id="258" r:id="rId122"/>
    <p:sldId id="331" r:id="rId12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5pPr>
    <a:lvl6pPr marL="2286000" algn="l" defTabSz="914400" rtl="0" eaLnBrk="1" latinLnBrk="0" hangingPunct="1">
      <a:defRPr kern="1200">
        <a:solidFill>
          <a:schemeClr val="tx1"/>
        </a:solidFill>
        <a:latin typeface="Aptos" panose="020B0004020202020204" pitchFamily="34" charset="0"/>
        <a:ea typeface="+mn-ea"/>
        <a:cs typeface="+mn-cs"/>
      </a:defRPr>
    </a:lvl6pPr>
    <a:lvl7pPr marL="2743200" algn="l" defTabSz="914400" rtl="0" eaLnBrk="1" latinLnBrk="0" hangingPunct="1">
      <a:defRPr kern="1200">
        <a:solidFill>
          <a:schemeClr val="tx1"/>
        </a:solidFill>
        <a:latin typeface="Aptos" panose="020B0004020202020204" pitchFamily="34" charset="0"/>
        <a:ea typeface="+mn-ea"/>
        <a:cs typeface="+mn-cs"/>
      </a:defRPr>
    </a:lvl7pPr>
    <a:lvl8pPr marL="3200400" algn="l" defTabSz="914400" rtl="0" eaLnBrk="1" latinLnBrk="0" hangingPunct="1">
      <a:defRPr kern="1200">
        <a:solidFill>
          <a:schemeClr val="tx1"/>
        </a:solidFill>
        <a:latin typeface="Aptos" panose="020B0004020202020204" pitchFamily="34" charset="0"/>
        <a:ea typeface="+mn-ea"/>
        <a:cs typeface="+mn-cs"/>
      </a:defRPr>
    </a:lvl8pPr>
    <a:lvl9pPr marL="3657600" algn="l" defTabSz="914400" rtl="0" eaLnBrk="1" latinLnBrk="0" hangingPunct="1">
      <a:defRPr kern="1200">
        <a:solidFill>
          <a:schemeClr val="tx1"/>
        </a:solidFill>
        <a:latin typeface="Aptos" panose="020B0004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oanna\Desktop\New%20Microsoft%20Excel%20Workshee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figure_1!$C$4</c:f>
              <c:strCache>
                <c:ptCount val="1"/>
                <c:pt idx="0">
                  <c:v>share_ai</c:v>
                </c:pt>
              </c:strCache>
            </c:strRef>
          </c:tx>
          <c:spPr>
            <a:solidFill>
              <a:schemeClr val="accent1"/>
            </a:solidFill>
            <a:ln>
              <a:noFill/>
            </a:ln>
            <a:effectLst/>
            <a:sp3d/>
          </c:spPr>
          <c:invertIfNegative val="0"/>
          <c:cat>
            <c:numRef>
              <c:f>figure_1!$A$5:$A$21</c:f>
              <c:numCache>
                <c:formatCode>General</c:formatCode>
                <c:ptCount val="17"/>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numCache>
            </c:numRef>
          </c:cat>
          <c:val>
            <c:numRef>
              <c:f>figure_1!$C$5:$C$21</c:f>
              <c:numCache>
                <c:formatCode>General</c:formatCode>
                <c:ptCount val="17"/>
                <c:pt idx="0">
                  <c:v>8.9229799999999998E-2</c:v>
                </c:pt>
                <c:pt idx="1">
                  <c:v>9.62398E-2</c:v>
                </c:pt>
                <c:pt idx="2">
                  <c:v>9.2382900000000004E-2</c:v>
                </c:pt>
                <c:pt idx="3">
                  <c:v>9.3953300000000003E-2</c:v>
                </c:pt>
                <c:pt idx="4">
                  <c:v>9.3881999999999993E-2</c:v>
                </c:pt>
                <c:pt idx="5">
                  <c:v>9.8057000000000005E-2</c:v>
                </c:pt>
                <c:pt idx="6">
                  <c:v>9.5349699999999996E-2</c:v>
                </c:pt>
                <c:pt idx="7">
                  <c:v>9.6899100000000002E-2</c:v>
                </c:pt>
                <c:pt idx="8">
                  <c:v>0.1029981</c:v>
                </c:pt>
                <c:pt idx="9">
                  <c:v>0.104698</c:v>
                </c:pt>
                <c:pt idx="10">
                  <c:v>0.1090845</c:v>
                </c:pt>
                <c:pt idx="11">
                  <c:v>0.11264010000000001</c:v>
                </c:pt>
                <c:pt idx="12">
                  <c:v>0.1236529</c:v>
                </c:pt>
                <c:pt idx="13">
                  <c:v>0.12058580000000001</c:v>
                </c:pt>
                <c:pt idx="14">
                  <c:v>0.143044</c:v>
                </c:pt>
                <c:pt idx="15">
                  <c:v>0.1545647</c:v>
                </c:pt>
                <c:pt idx="16">
                  <c:v>0.1749358</c:v>
                </c:pt>
              </c:numCache>
            </c:numRef>
          </c:val>
          <c:extLst>
            <c:ext xmlns:c16="http://schemas.microsoft.com/office/drawing/2014/chart" uri="{C3380CC4-5D6E-409C-BE32-E72D297353CC}">
              <c16:uniqueId val="{00000000-7255-4FEB-BECB-514E370AC74B}"/>
            </c:ext>
          </c:extLst>
        </c:ser>
        <c:dLbls>
          <c:showLegendKey val="0"/>
          <c:showVal val="0"/>
          <c:showCatName val="0"/>
          <c:showSerName val="0"/>
          <c:showPercent val="0"/>
          <c:showBubbleSize val="0"/>
        </c:dLbls>
        <c:gapWidth val="150"/>
        <c:shape val="box"/>
        <c:axId val="1606887199"/>
        <c:axId val="1606899679"/>
        <c:axId val="0"/>
      </c:bar3DChart>
      <c:catAx>
        <c:axId val="160688719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6899679"/>
        <c:crosses val="autoZero"/>
        <c:auto val="1"/>
        <c:lblAlgn val="ctr"/>
        <c:lblOffset val="100"/>
        <c:noMultiLvlLbl val="0"/>
      </c:catAx>
      <c:valAx>
        <c:axId val="160689967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en-US" sz="1000" b="0" i="0" u="none" strike="noStrike" kern="1200" baseline="0">
                    <a:solidFill>
                      <a:sysClr val="windowText" lastClr="000000">
                        <a:lumMod val="65000"/>
                        <a:lumOff val="35000"/>
                      </a:sysClr>
                    </a:solidFill>
                  </a:rPr>
                  <a:t>Share of All AI patents </a:t>
                </a:r>
              </a:p>
            </c:rich>
          </c:tx>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688719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4B201F-DC42-4417-8303-1723702B3F42}" type="doc">
      <dgm:prSet loTypeId="urn:microsoft.com/office/officeart/2005/8/layout/vList5" loCatId="list" qsTypeId="urn:microsoft.com/office/officeart/2005/8/quickstyle/simple1" qsCatId="simple" csTypeId="urn:microsoft.com/office/officeart/2005/8/colors/accent6_3" csCatId="accent6" phldr="1"/>
      <dgm:spPr/>
      <dgm:t>
        <a:bodyPr/>
        <a:lstStyle/>
        <a:p>
          <a:endParaRPr lang="en-US"/>
        </a:p>
      </dgm:t>
    </dgm:pt>
    <dgm:pt modelId="{D9423F7F-B1A0-40D4-BCB7-787FFDDE742F}">
      <dgm:prSet phldrT="[Text]"/>
      <dgm:spPr>
        <a:solidFill>
          <a:schemeClr val="accent1">
            <a:lumMod val="50000"/>
          </a:schemeClr>
        </a:solidFill>
        <a:scene3d>
          <a:camera prst="orthographicFront"/>
          <a:lightRig rig="threePt" dir="t"/>
        </a:scene3d>
        <a:sp3d>
          <a:bevelT/>
        </a:sp3d>
      </dgm:spPr>
      <dgm:t>
        <a:bodyPr/>
        <a:lstStyle/>
        <a:p>
          <a:r>
            <a:rPr lang="en-US" b="1" dirty="0">
              <a:latin typeface="Aptos" panose="020B0004020202020204" pitchFamily="34" charset="0"/>
            </a:rPr>
            <a:t>Perception</a:t>
          </a:r>
        </a:p>
      </dgm:t>
    </dgm:pt>
    <dgm:pt modelId="{8F6923A6-D78F-40C1-BDE3-94B351B4A8F7}" type="parTrans" cxnId="{1E2A1E45-D114-49AB-BF06-65A58665E580}">
      <dgm:prSet/>
      <dgm:spPr/>
      <dgm:t>
        <a:bodyPr/>
        <a:lstStyle/>
        <a:p>
          <a:endParaRPr lang="en-US"/>
        </a:p>
      </dgm:t>
    </dgm:pt>
    <dgm:pt modelId="{6F499D09-BA99-4207-8131-F34A6A6EA615}" type="sibTrans" cxnId="{1E2A1E45-D114-49AB-BF06-65A58665E580}">
      <dgm:prSet/>
      <dgm:spPr/>
      <dgm:t>
        <a:bodyPr/>
        <a:lstStyle/>
        <a:p>
          <a:endParaRPr lang="en-US"/>
        </a:p>
      </dgm:t>
    </dgm:pt>
    <dgm:pt modelId="{C61234D8-E4AF-4B12-A898-40ACBADBB411}">
      <dgm:prSet phldrT="[Text]"/>
      <dgm:spPr>
        <a:solidFill>
          <a:schemeClr val="accent2">
            <a:lumMod val="50000"/>
          </a:schemeClr>
        </a:solidFill>
        <a:scene3d>
          <a:camera prst="orthographicFront"/>
          <a:lightRig rig="threePt" dir="t"/>
        </a:scene3d>
        <a:sp3d>
          <a:bevelT/>
        </a:sp3d>
      </dgm:spPr>
      <dgm:t>
        <a:bodyPr/>
        <a:lstStyle/>
        <a:p>
          <a:r>
            <a:rPr lang="en-US" b="1" dirty="0">
              <a:latin typeface="Aptos" panose="020B0004020202020204" pitchFamily="34" charset="0"/>
            </a:rPr>
            <a:t>Inference</a:t>
          </a:r>
        </a:p>
      </dgm:t>
    </dgm:pt>
    <dgm:pt modelId="{E9A6FDA4-C2D4-45EF-89E4-B02F9B127150}" type="parTrans" cxnId="{23018455-D985-4981-8D7F-53D212C4C9DB}">
      <dgm:prSet/>
      <dgm:spPr/>
      <dgm:t>
        <a:bodyPr/>
        <a:lstStyle/>
        <a:p>
          <a:endParaRPr lang="en-US"/>
        </a:p>
      </dgm:t>
    </dgm:pt>
    <dgm:pt modelId="{48A5C3A5-3912-40EB-806E-0B21DC92BA67}" type="sibTrans" cxnId="{23018455-D985-4981-8D7F-53D212C4C9DB}">
      <dgm:prSet/>
      <dgm:spPr/>
      <dgm:t>
        <a:bodyPr/>
        <a:lstStyle/>
        <a:p>
          <a:endParaRPr lang="en-US"/>
        </a:p>
      </dgm:t>
    </dgm:pt>
    <dgm:pt modelId="{A01EDE79-79F4-44E4-BDA8-D2B8D9EBB893}">
      <dgm:prSet phldrT="[Text]"/>
      <dgm:spPr>
        <a:solidFill>
          <a:schemeClr val="tx2">
            <a:lumMod val="75000"/>
          </a:schemeClr>
        </a:solidFill>
        <a:scene3d>
          <a:camera prst="orthographicFront"/>
          <a:lightRig rig="threePt" dir="t"/>
        </a:scene3d>
        <a:sp3d>
          <a:bevelT/>
        </a:sp3d>
      </dgm:spPr>
      <dgm:t>
        <a:bodyPr/>
        <a:lstStyle/>
        <a:p>
          <a:r>
            <a:rPr lang="en-US" b="1" dirty="0">
              <a:latin typeface="Aptos" panose="020B0004020202020204" pitchFamily="34" charset="0"/>
            </a:rPr>
            <a:t>Prediction</a:t>
          </a:r>
        </a:p>
      </dgm:t>
    </dgm:pt>
    <dgm:pt modelId="{CC8EAE80-E80C-4D5C-9620-03073AC9C323}" type="parTrans" cxnId="{8CB05B2B-17E5-45C5-876B-FC2E7F287EFB}">
      <dgm:prSet/>
      <dgm:spPr/>
      <dgm:t>
        <a:bodyPr/>
        <a:lstStyle/>
        <a:p>
          <a:endParaRPr lang="en-US"/>
        </a:p>
      </dgm:t>
    </dgm:pt>
    <dgm:pt modelId="{765F96D0-B5A8-4CE8-A724-22CF37709375}" type="sibTrans" cxnId="{8CB05B2B-17E5-45C5-876B-FC2E7F287EFB}">
      <dgm:prSet/>
      <dgm:spPr/>
      <dgm:t>
        <a:bodyPr/>
        <a:lstStyle/>
        <a:p>
          <a:endParaRPr lang="en-US"/>
        </a:p>
      </dgm:t>
    </dgm:pt>
    <dgm:pt modelId="{D08768FF-2452-4C31-90D8-F3245F5D5F87}">
      <dgm:prSet phldrT="[Text]"/>
      <dgm:spPr>
        <a:solidFill>
          <a:schemeClr val="accent2">
            <a:lumMod val="60000"/>
            <a:lumOff val="40000"/>
          </a:schemeClr>
        </a:solidFill>
        <a:scene3d>
          <a:camera prst="orthographicFront"/>
          <a:lightRig rig="threePt" dir="t"/>
        </a:scene3d>
        <a:sp3d>
          <a:bevelT/>
        </a:sp3d>
      </dgm:spPr>
      <dgm:t>
        <a:bodyPr/>
        <a:lstStyle/>
        <a:p>
          <a:r>
            <a:rPr lang="en-US" b="1" dirty="0">
              <a:latin typeface="Aptos" panose="020B0004020202020204" pitchFamily="34" charset="0"/>
            </a:rPr>
            <a:t>Creativity</a:t>
          </a:r>
        </a:p>
      </dgm:t>
    </dgm:pt>
    <dgm:pt modelId="{5D1FF96E-FBCF-4793-921F-A363328D83E1}" type="parTrans" cxnId="{134E82BB-B24B-4D6E-81C9-7FCE1AB2A3C1}">
      <dgm:prSet/>
      <dgm:spPr/>
      <dgm:t>
        <a:bodyPr/>
        <a:lstStyle/>
        <a:p>
          <a:endParaRPr lang="en-US"/>
        </a:p>
      </dgm:t>
    </dgm:pt>
    <dgm:pt modelId="{1CFDBD7D-EC73-494A-8B15-E7510717DB0F}" type="sibTrans" cxnId="{134E82BB-B24B-4D6E-81C9-7FCE1AB2A3C1}">
      <dgm:prSet/>
      <dgm:spPr/>
      <dgm:t>
        <a:bodyPr/>
        <a:lstStyle/>
        <a:p>
          <a:endParaRPr lang="en-US"/>
        </a:p>
      </dgm:t>
    </dgm:pt>
    <dgm:pt modelId="{15845451-10EC-4BA2-AC99-81289035DD30}">
      <dgm:prSet phldrT="[Text]"/>
      <dgm:spPr>
        <a:solidFill>
          <a:schemeClr val="tx2">
            <a:lumMod val="60000"/>
            <a:lumOff val="40000"/>
          </a:schemeClr>
        </a:solidFill>
        <a:scene3d>
          <a:camera prst="orthographicFront"/>
          <a:lightRig rig="threePt" dir="t"/>
        </a:scene3d>
        <a:sp3d>
          <a:bevelT/>
        </a:sp3d>
      </dgm:spPr>
      <dgm:t>
        <a:bodyPr/>
        <a:lstStyle/>
        <a:p>
          <a:r>
            <a:rPr lang="en-US" b="1" dirty="0">
              <a:latin typeface="Aptos" panose="020B0004020202020204" pitchFamily="34" charset="0"/>
            </a:rPr>
            <a:t>Engagement</a:t>
          </a:r>
        </a:p>
      </dgm:t>
    </dgm:pt>
    <dgm:pt modelId="{D46D8814-9F01-45DD-A11C-68B40D7D9AD3}" type="parTrans" cxnId="{578EF9E5-7393-4559-AE78-9D2D94B4C79F}">
      <dgm:prSet/>
      <dgm:spPr/>
      <dgm:t>
        <a:bodyPr/>
        <a:lstStyle/>
        <a:p>
          <a:endParaRPr lang="en-US"/>
        </a:p>
      </dgm:t>
    </dgm:pt>
    <dgm:pt modelId="{9F4B80AA-A661-4284-8134-3FEF0A1842A7}" type="sibTrans" cxnId="{578EF9E5-7393-4559-AE78-9D2D94B4C79F}">
      <dgm:prSet/>
      <dgm:spPr/>
      <dgm:t>
        <a:bodyPr/>
        <a:lstStyle/>
        <a:p>
          <a:endParaRPr lang="en-US"/>
        </a:p>
      </dgm:t>
    </dgm:pt>
    <dgm:pt modelId="{53ABD625-ECCD-41D0-9B15-7507DE61A5EC}">
      <dgm:prSet phldrT="[Text]" custT="1"/>
      <dgm:spPr>
        <a:solidFill>
          <a:schemeClr val="tx2">
            <a:lumMod val="20000"/>
            <a:lumOff val="80000"/>
            <a:alpha val="90000"/>
          </a:schemeClr>
        </a:solidFill>
        <a:scene3d>
          <a:camera prst="orthographicFront"/>
          <a:lightRig rig="threePt" dir="t"/>
        </a:scene3d>
        <a:sp3d>
          <a:bevelT/>
        </a:sp3d>
      </dgm:spPr>
      <dgm:t>
        <a:bodyPr/>
        <a:lstStyle/>
        <a:p>
          <a:pPr>
            <a:buNone/>
          </a:pPr>
          <a:r>
            <a:rPr lang="en-US" sz="1600" dirty="0">
              <a:latin typeface="Aptos" panose="020B0004020202020204" pitchFamily="34" charset="0"/>
            </a:rPr>
            <a:t>Image</a:t>
          </a:r>
          <a:r>
            <a:rPr lang="en-US" sz="1600" baseline="0" dirty="0">
              <a:latin typeface="Aptos" panose="020B0004020202020204" pitchFamily="34" charset="0"/>
            </a:rPr>
            <a:t> generation; text generation; art generation</a:t>
          </a:r>
          <a:endParaRPr lang="en-US" sz="1600" dirty="0">
            <a:latin typeface="Aptos" panose="020B0004020202020204" pitchFamily="34" charset="0"/>
          </a:endParaRPr>
        </a:p>
      </dgm:t>
    </dgm:pt>
    <dgm:pt modelId="{589BC8C9-25BE-4249-BA19-CD2B82B141B9}" type="sibTrans" cxnId="{275495EB-B43F-4BE5-ACE7-529CDF7927C6}">
      <dgm:prSet/>
      <dgm:spPr/>
      <dgm:t>
        <a:bodyPr/>
        <a:lstStyle/>
        <a:p>
          <a:endParaRPr lang="en-US"/>
        </a:p>
      </dgm:t>
    </dgm:pt>
    <dgm:pt modelId="{F5381DCE-BF91-44A7-BAD8-5B880FEDAB14}" type="parTrans" cxnId="{275495EB-B43F-4BE5-ACE7-529CDF7927C6}">
      <dgm:prSet/>
      <dgm:spPr/>
      <dgm:t>
        <a:bodyPr/>
        <a:lstStyle/>
        <a:p>
          <a:endParaRPr lang="en-US"/>
        </a:p>
      </dgm:t>
    </dgm:pt>
    <dgm:pt modelId="{78836766-4D65-493F-8B57-7137EF7E5583}">
      <dgm:prSet phldrT="[Text]" custT="1"/>
      <dgm:spPr>
        <a:solidFill>
          <a:schemeClr val="tx2">
            <a:lumMod val="20000"/>
            <a:lumOff val="80000"/>
            <a:alpha val="90000"/>
          </a:schemeClr>
        </a:solidFill>
        <a:scene3d>
          <a:camera prst="orthographicFront"/>
          <a:lightRig rig="threePt" dir="t"/>
        </a:scene3d>
        <a:sp3d>
          <a:bevelT/>
        </a:sp3d>
      </dgm:spPr>
      <dgm:t>
        <a:bodyPr/>
        <a:lstStyle/>
        <a:p>
          <a:pPr>
            <a:buNone/>
          </a:pPr>
          <a:r>
            <a:rPr lang="en-US" sz="1600" dirty="0">
              <a:latin typeface="Aptos" panose="020B0004020202020204" pitchFamily="34" charset="0"/>
            </a:rPr>
            <a:t>Machine learning; deep learning models</a:t>
          </a:r>
        </a:p>
      </dgm:t>
    </dgm:pt>
    <dgm:pt modelId="{A6194B48-FF88-4242-BB98-DC54FBB463E5}" type="sibTrans" cxnId="{B10960BF-A9BB-4BDE-9BDC-A51AD4908159}">
      <dgm:prSet/>
      <dgm:spPr/>
      <dgm:t>
        <a:bodyPr/>
        <a:lstStyle/>
        <a:p>
          <a:endParaRPr lang="en-US"/>
        </a:p>
      </dgm:t>
    </dgm:pt>
    <dgm:pt modelId="{38E29FC8-FB90-4B43-8818-EFFD957C9FBD}" type="parTrans" cxnId="{B10960BF-A9BB-4BDE-9BDC-A51AD4908159}">
      <dgm:prSet/>
      <dgm:spPr/>
      <dgm:t>
        <a:bodyPr/>
        <a:lstStyle/>
        <a:p>
          <a:endParaRPr lang="en-US"/>
        </a:p>
      </dgm:t>
    </dgm:pt>
    <dgm:pt modelId="{6D8A9844-466C-489C-8CA5-32A490ED661D}">
      <dgm:prSet phldrT="[Text]" custT="1"/>
      <dgm:spPr>
        <a:solidFill>
          <a:schemeClr val="tx2">
            <a:lumMod val="20000"/>
            <a:lumOff val="80000"/>
            <a:alpha val="90000"/>
          </a:schemeClr>
        </a:solidFill>
        <a:scene3d>
          <a:camera prst="orthographicFront"/>
          <a:lightRig rig="threePt" dir="t"/>
        </a:scene3d>
        <a:sp3d>
          <a:bevelT/>
        </a:sp3d>
      </dgm:spPr>
      <dgm:t>
        <a:bodyPr/>
        <a:lstStyle/>
        <a:p>
          <a:pPr>
            <a:buNone/>
          </a:pPr>
          <a:r>
            <a:rPr lang="en-US" sz="1600" b="0" dirty="0">
              <a:latin typeface="Aptos" panose="020B0004020202020204" pitchFamily="34" charset="0"/>
            </a:rPr>
            <a:t>Logical reasoning; heuristic inference</a:t>
          </a:r>
          <a:endParaRPr lang="en-US" sz="1600" dirty="0">
            <a:latin typeface="Arial Black" panose="020B0A04020102020204" pitchFamily="34" charset="0"/>
          </a:endParaRPr>
        </a:p>
      </dgm:t>
    </dgm:pt>
    <dgm:pt modelId="{2A79DD89-F06A-4FF2-9A6A-632073090170}" type="sibTrans" cxnId="{0862EFFE-C4E7-44C5-87F4-2490818DDCE3}">
      <dgm:prSet/>
      <dgm:spPr/>
      <dgm:t>
        <a:bodyPr/>
        <a:lstStyle/>
        <a:p>
          <a:endParaRPr lang="en-US"/>
        </a:p>
      </dgm:t>
    </dgm:pt>
    <dgm:pt modelId="{12A783EC-0189-4FE7-A092-7F40C4AAF324}" type="parTrans" cxnId="{0862EFFE-C4E7-44C5-87F4-2490818DDCE3}">
      <dgm:prSet/>
      <dgm:spPr/>
      <dgm:t>
        <a:bodyPr/>
        <a:lstStyle/>
        <a:p>
          <a:endParaRPr lang="en-US"/>
        </a:p>
      </dgm:t>
    </dgm:pt>
    <dgm:pt modelId="{736BBF09-3C27-471C-B847-917C30C143DE}">
      <dgm:prSet phldrT="[Text]" custT="1"/>
      <dgm:spPr>
        <a:solidFill>
          <a:schemeClr val="tx2">
            <a:lumMod val="20000"/>
            <a:lumOff val="80000"/>
            <a:alpha val="90000"/>
          </a:schemeClr>
        </a:solidFill>
        <a:scene3d>
          <a:camera prst="orthographicFront"/>
          <a:lightRig rig="threePt" dir="t"/>
        </a:scene3d>
        <a:sp3d>
          <a:bevelT/>
        </a:sp3d>
      </dgm:spPr>
      <dgm:t>
        <a:bodyPr/>
        <a:lstStyle/>
        <a:p>
          <a:pPr algn="l">
            <a:buNone/>
          </a:pPr>
          <a:r>
            <a:rPr lang="en-US" sz="1600" b="0" dirty="0">
              <a:latin typeface="Aptos" panose="020B0004020202020204" pitchFamily="34" charset="0"/>
            </a:rPr>
            <a:t>Image recognition; object recognition; speech recognition</a:t>
          </a:r>
        </a:p>
      </dgm:t>
    </dgm:pt>
    <dgm:pt modelId="{2B505C38-889B-49E1-8F63-8C3E40DA7AFC}" type="sibTrans" cxnId="{96CA789B-71D1-47B9-869F-BB1F690BB825}">
      <dgm:prSet/>
      <dgm:spPr/>
      <dgm:t>
        <a:bodyPr/>
        <a:lstStyle/>
        <a:p>
          <a:endParaRPr lang="en-US"/>
        </a:p>
      </dgm:t>
    </dgm:pt>
    <dgm:pt modelId="{6EF9C1A4-C3F1-4236-B2FA-EFFE53C45D40}" type="parTrans" cxnId="{96CA789B-71D1-47B9-869F-BB1F690BB825}">
      <dgm:prSet/>
      <dgm:spPr/>
      <dgm:t>
        <a:bodyPr/>
        <a:lstStyle/>
        <a:p>
          <a:endParaRPr lang="en-US"/>
        </a:p>
      </dgm:t>
    </dgm:pt>
    <dgm:pt modelId="{46A89B05-C441-4760-8682-BBF15869995A}">
      <dgm:prSet phldrT="[Text]" custT="1"/>
      <dgm:spPr>
        <a:solidFill>
          <a:schemeClr val="tx2">
            <a:lumMod val="20000"/>
            <a:lumOff val="80000"/>
            <a:alpha val="90000"/>
          </a:schemeClr>
        </a:solidFill>
        <a:scene3d>
          <a:camera prst="orthographicFront"/>
          <a:lightRig rig="threePt" dir="t"/>
        </a:scene3d>
        <a:sp3d>
          <a:bevelT/>
        </a:sp3d>
      </dgm:spPr>
      <dgm:t>
        <a:bodyPr/>
        <a:lstStyle/>
        <a:p>
          <a:pPr>
            <a:buNone/>
          </a:pPr>
          <a:r>
            <a:rPr lang="en-US" sz="1600" dirty="0">
              <a:latin typeface="Aptos" panose="020B0004020202020204" pitchFamily="34" charset="0"/>
            </a:rPr>
            <a:t>Interactive chat; interactive content generation</a:t>
          </a:r>
        </a:p>
      </dgm:t>
    </dgm:pt>
    <dgm:pt modelId="{2016EA70-0EF5-4F1D-BE59-FDDCA3152EBB}" type="parTrans" cxnId="{F123669B-3D1D-4345-B08D-F37AFE702E13}">
      <dgm:prSet/>
      <dgm:spPr/>
      <dgm:t>
        <a:bodyPr/>
        <a:lstStyle/>
        <a:p>
          <a:endParaRPr lang="en-US"/>
        </a:p>
      </dgm:t>
    </dgm:pt>
    <dgm:pt modelId="{6A31C4F9-9FB7-4332-8395-BE7062D62E78}" type="sibTrans" cxnId="{F123669B-3D1D-4345-B08D-F37AFE702E13}">
      <dgm:prSet/>
      <dgm:spPr/>
      <dgm:t>
        <a:bodyPr/>
        <a:lstStyle/>
        <a:p>
          <a:endParaRPr lang="en-US"/>
        </a:p>
      </dgm:t>
    </dgm:pt>
    <dgm:pt modelId="{7736FD20-5261-4246-8028-05DEAADE9048}" type="pres">
      <dgm:prSet presAssocID="{124B201F-DC42-4417-8303-1723702B3F42}" presName="Name0" presStyleCnt="0">
        <dgm:presLayoutVars>
          <dgm:dir/>
          <dgm:animLvl val="lvl"/>
          <dgm:resizeHandles val="exact"/>
        </dgm:presLayoutVars>
      </dgm:prSet>
      <dgm:spPr/>
    </dgm:pt>
    <dgm:pt modelId="{0934FD37-296D-4111-87D7-C51123B09C37}" type="pres">
      <dgm:prSet presAssocID="{D9423F7F-B1A0-40D4-BCB7-787FFDDE742F}" presName="linNode" presStyleCnt="0"/>
      <dgm:spPr/>
    </dgm:pt>
    <dgm:pt modelId="{5D8DF8AA-99E9-4CAC-AC64-63DCF47CE6AC}" type="pres">
      <dgm:prSet presAssocID="{D9423F7F-B1A0-40D4-BCB7-787FFDDE742F}" presName="parentText" presStyleLbl="node1" presStyleIdx="0" presStyleCnt="5" custScaleX="98971">
        <dgm:presLayoutVars>
          <dgm:chMax val="1"/>
          <dgm:bulletEnabled val="1"/>
        </dgm:presLayoutVars>
      </dgm:prSet>
      <dgm:spPr/>
    </dgm:pt>
    <dgm:pt modelId="{8297B5A3-3BA4-4401-AF77-9FDBE15F2F68}" type="pres">
      <dgm:prSet presAssocID="{D9423F7F-B1A0-40D4-BCB7-787FFDDE742F}" presName="descendantText" presStyleLbl="alignAccFollowNode1" presStyleIdx="0" presStyleCnt="5" custScaleY="152387" custLinFactNeighborX="305" custLinFactNeighborY="-505">
        <dgm:presLayoutVars>
          <dgm:bulletEnabled val="1"/>
        </dgm:presLayoutVars>
      </dgm:prSet>
      <dgm:spPr/>
    </dgm:pt>
    <dgm:pt modelId="{E8740CDE-DDD4-43A5-A8A3-5106E5EDF564}" type="pres">
      <dgm:prSet presAssocID="{6F499D09-BA99-4207-8131-F34A6A6EA615}" presName="sp" presStyleCnt="0"/>
      <dgm:spPr/>
    </dgm:pt>
    <dgm:pt modelId="{E5264425-D841-44ED-9CEC-B2313E9BAA82}" type="pres">
      <dgm:prSet presAssocID="{C61234D8-E4AF-4B12-A898-40ACBADBB411}" presName="linNode" presStyleCnt="0"/>
      <dgm:spPr/>
    </dgm:pt>
    <dgm:pt modelId="{32471271-15E5-4B3C-8733-E4667CA82792}" type="pres">
      <dgm:prSet presAssocID="{C61234D8-E4AF-4B12-A898-40ACBADBB411}" presName="parentText" presStyleLbl="node1" presStyleIdx="1" presStyleCnt="5" custLinFactNeighborX="-543">
        <dgm:presLayoutVars>
          <dgm:chMax val="1"/>
          <dgm:bulletEnabled val="1"/>
        </dgm:presLayoutVars>
      </dgm:prSet>
      <dgm:spPr/>
    </dgm:pt>
    <dgm:pt modelId="{5D248A6F-AB5B-4917-9718-11EBAEB5F5B4}" type="pres">
      <dgm:prSet presAssocID="{C61234D8-E4AF-4B12-A898-40ACBADBB411}" presName="descendantText" presStyleLbl="alignAccFollowNode1" presStyleIdx="1" presStyleCnt="5" custScaleY="137376" custLinFactNeighborY="0">
        <dgm:presLayoutVars>
          <dgm:bulletEnabled val="1"/>
        </dgm:presLayoutVars>
      </dgm:prSet>
      <dgm:spPr/>
    </dgm:pt>
    <dgm:pt modelId="{5E4682A4-9325-406A-9A5E-52EEFB2EB56B}" type="pres">
      <dgm:prSet presAssocID="{48A5C3A5-3912-40EB-806E-0B21DC92BA67}" presName="sp" presStyleCnt="0"/>
      <dgm:spPr/>
    </dgm:pt>
    <dgm:pt modelId="{8A516080-1829-42E4-B1DF-9D3658E90B46}" type="pres">
      <dgm:prSet presAssocID="{A01EDE79-79F4-44E4-BDA8-D2B8D9EBB893}" presName="linNode" presStyleCnt="0"/>
      <dgm:spPr/>
    </dgm:pt>
    <dgm:pt modelId="{BB362CBC-F43D-4905-BCE5-CF44B5546A15}" type="pres">
      <dgm:prSet presAssocID="{A01EDE79-79F4-44E4-BDA8-D2B8D9EBB893}" presName="parentText" presStyleLbl="node1" presStyleIdx="2" presStyleCnt="5">
        <dgm:presLayoutVars>
          <dgm:chMax val="1"/>
          <dgm:bulletEnabled val="1"/>
        </dgm:presLayoutVars>
      </dgm:prSet>
      <dgm:spPr/>
    </dgm:pt>
    <dgm:pt modelId="{0B7DA4BD-283D-49E5-814A-D558E2FCA1EC}" type="pres">
      <dgm:prSet presAssocID="{A01EDE79-79F4-44E4-BDA8-D2B8D9EBB893}" presName="descendantText" presStyleLbl="alignAccFollowNode1" presStyleIdx="2" presStyleCnt="5" custScaleY="128961">
        <dgm:presLayoutVars>
          <dgm:bulletEnabled val="1"/>
        </dgm:presLayoutVars>
      </dgm:prSet>
      <dgm:spPr/>
    </dgm:pt>
    <dgm:pt modelId="{36B1B20C-F4A7-44BC-8F8E-15241047F501}" type="pres">
      <dgm:prSet presAssocID="{765F96D0-B5A8-4CE8-A724-22CF37709375}" presName="sp" presStyleCnt="0"/>
      <dgm:spPr/>
    </dgm:pt>
    <dgm:pt modelId="{8A65915E-0D07-486D-9230-C63C8A1B0B5F}" type="pres">
      <dgm:prSet presAssocID="{D08768FF-2452-4C31-90D8-F3245F5D5F87}" presName="linNode" presStyleCnt="0"/>
      <dgm:spPr/>
    </dgm:pt>
    <dgm:pt modelId="{09A4D1E3-47ED-4A0A-BC03-AC32FCC0EEDD}" type="pres">
      <dgm:prSet presAssocID="{D08768FF-2452-4C31-90D8-F3245F5D5F87}" presName="parentText" presStyleLbl="node1" presStyleIdx="3" presStyleCnt="5">
        <dgm:presLayoutVars>
          <dgm:chMax val="1"/>
          <dgm:bulletEnabled val="1"/>
        </dgm:presLayoutVars>
      </dgm:prSet>
      <dgm:spPr/>
    </dgm:pt>
    <dgm:pt modelId="{3F7C6E0F-F574-41CC-9432-DEF4DAF9ED75}" type="pres">
      <dgm:prSet presAssocID="{D08768FF-2452-4C31-90D8-F3245F5D5F87}" presName="descendantText" presStyleLbl="alignAccFollowNode1" presStyleIdx="3" presStyleCnt="5" custScaleY="133424" custLinFactNeighborY="0">
        <dgm:presLayoutVars>
          <dgm:bulletEnabled val="1"/>
        </dgm:presLayoutVars>
      </dgm:prSet>
      <dgm:spPr/>
    </dgm:pt>
    <dgm:pt modelId="{9994D54A-802A-4BE4-8E04-F7BCCF318301}" type="pres">
      <dgm:prSet presAssocID="{1CFDBD7D-EC73-494A-8B15-E7510717DB0F}" presName="sp" presStyleCnt="0"/>
      <dgm:spPr/>
    </dgm:pt>
    <dgm:pt modelId="{6BAACAB4-EE55-4310-BE03-1CF4922BD462}" type="pres">
      <dgm:prSet presAssocID="{15845451-10EC-4BA2-AC99-81289035DD30}" presName="linNode" presStyleCnt="0"/>
      <dgm:spPr/>
    </dgm:pt>
    <dgm:pt modelId="{096B84EF-941D-46CB-964E-A40424E0818C}" type="pres">
      <dgm:prSet presAssocID="{15845451-10EC-4BA2-AC99-81289035DD30}" presName="parentText" presStyleLbl="node1" presStyleIdx="4" presStyleCnt="5">
        <dgm:presLayoutVars>
          <dgm:chMax val="1"/>
          <dgm:bulletEnabled val="1"/>
        </dgm:presLayoutVars>
      </dgm:prSet>
      <dgm:spPr/>
    </dgm:pt>
    <dgm:pt modelId="{3FE30B1F-18C9-4ABE-BE0F-072FCD4127EE}" type="pres">
      <dgm:prSet presAssocID="{15845451-10EC-4BA2-AC99-81289035DD30}" presName="descendantText" presStyleLbl="alignAccFollowNode1" presStyleIdx="4" presStyleCnt="5" custScaleY="140758">
        <dgm:presLayoutVars>
          <dgm:bulletEnabled val="1"/>
        </dgm:presLayoutVars>
      </dgm:prSet>
      <dgm:spPr/>
    </dgm:pt>
  </dgm:ptLst>
  <dgm:cxnLst>
    <dgm:cxn modelId="{41507017-8E8F-4F8D-80A9-AF90895BC67C}" type="presOf" srcId="{124B201F-DC42-4417-8303-1723702B3F42}" destId="{7736FD20-5261-4246-8028-05DEAADE9048}" srcOrd="0" destOrd="0" presId="urn:microsoft.com/office/officeart/2005/8/layout/vList5"/>
    <dgm:cxn modelId="{8CB05B2B-17E5-45C5-876B-FC2E7F287EFB}" srcId="{124B201F-DC42-4417-8303-1723702B3F42}" destId="{A01EDE79-79F4-44E4-BDA8-D2B8D9EBB893}" srcOrd="2" destOrd="0" parTransId="{CC8EAE80-E80C-4D5C-9620-03073AC9C323}" sibTransId="{765F96D0-B5A8-4CE8-A724-22CF37709375}"/>
    <dgm:cxn modelId="{27ECF336-507A-4331-B095-0730F78D9B1D}" type="presOf" srcId="{C61234D8-E4AF-4B12-A898-40ACBADBB411}" destId="{32471271-15E5-4B3C-8733-E4667CA82792}" srcOrd="0" destOrd="0" presId="urn:microsoft.com/office/officeart/2005/8/layout/vList5"/>
    <dgm:cxn modelId="{34F82D37-14C5-4DDF-AD17-B6D030C2FE53}" type="presOf" srcId="{15845451-10EC-4BA2-AC99-81289035DD30}" destId="{096B84EF-941D-46CB-964E-A40424E0818C}" srcOrd="0" destOrd="0" presId="urn:microsoft.com/office/officeart/2005/8/layout/vList5"/>
    <dgm:cxn modelId="{ADB00540-7D16-4F8D-ACAC-B6F099C6C0D5}" type="presOf" srcId="{A01EDE79-79F4-44E4-BDA8-D2B8D9EBB893}" destId="{BB362CBC-F43D-4905-BCE5-CF44B5546A15}" srcOrd="0" destOrd="0" presId="urn:microsoft.com/office/officeart/2005/8/layout/vList5"/>
    <dgm:cxn modelId="{75F6B641-B8A5-4CDE-9C84-200C62BBF194}" type="presOf" srcId="{6D8A9844-466C-489C-8CA5-32A490ED661D}" destId="{5D248A6F-AB5B-4917-9718-11EBAEB5F5B4}" srcOrd="0" destOrd="0" presId="urn:microsoft.com/office/officeart/2005/8/layout/vList5"/>
    <dgm:cxn modelId="{1E2A1E45-D114-49AB-BF06-65A58665E580}" srcId="{124B201F-DC42-4417-8303-1723702B3F42}" destId="{D9423F7F-B1A0-40D4-BCB7-787FFDDE742F}" srcOrd="0" destOrd="0" parTransId="{8F6923A6-D78F-40C1-BDE3-94B351B4A8F7}" sibTransId="{6F499D09-BA99-4207-8131-F34A6A6EA615}"/>
    <dgm:cxn modelId="{23018455-D985-4981-8D7F-53D212C4C9DB}" srcId="{124B201F-DC42-4417-8303-1723702B3F42}" destId="{C61234D8-E4AF-4B12-A898-40ACBADBB411}" srcOrd="1" destOrd="0" parTransId="{E9A6FDA4-C2D4-45EF-89E4-B02F9B127150}" sibTransId="{48A5C3A5-3912-40EB-806E-0B21DC92BA67}"/>
    <dgm:cxn modelId="{F98E6A80-70A9-4F13-B655-60A2CD45E2C3}" type="presOf" srcId="{D08768FF-2452-4C31-90D8-F3245F5D5F87}" destId="{09A4D1E3-47ED-4A0A-BC03-AC32FCC0EEDD}" srcOrd="0" destOrd="0" presId="urn:microsoft.com/office/officeart/2005/8/layout/vList5"/>
    <dgm:cxn modelId="{F123669B-3D1D-4345-B08D-F37AFE702E13}" srcId="{15845451-10EC-4BA2-AC99-81289035DD30}" destId="{46A89B05-C441-4760-8682-BBF15869995A}" srcOrd="0" destOrd="0" parTransId="{2016EA70-0EF5-4F1D-BE59-FDDCA3152EBB}" sibTransId="{6A31C4F9-9FB7-4332-8395-BE7062D62E78}"/>
    <dgm:cxn modelId="{96CA789B-71D1-47B9-869F-BB1F690BB825}" srcId="{D9423F7F-B1A0-40D4-BCB7-787FFDDE742F}" destId="{736BBF09-3C27-471C-B847-917C30C143DE}" srcOrd="0" destOrd="0" parTransId="{6EF9C1A4-C3F1-4236-B2FA-EFFE53C45D40}" sibTransId="{2B505C38-889B-49E1-8F63-8C3E40DA7AFC}"/>
    <dgm:cxn modelId="{8C5285B1-1B27-4AF9-AF67-1A6CBEFF2CD7}" type="presOf" srcId="{53ABD625-ECCD-41D0-9B15-7507DE61A5EC}" destId="{3F7C6E0F-F574-41CC-9432-DEF4DAF9ED75}" srcOrd="0" destOrd="0" presId="urn:microsoft.com/office/officeart/2005/8/layout/vList5"/>
    <dgm:cxn modelId="{134E82BB-B24B-4D6E-81C9-7FCE1AB2A3C1}" srcId="{124B201F-DC42-4417-8303-1723702B3F42}" destId="{D08768FF-2452-4C31-90D8-F3245F5D5F87}" srcOrd="3" destOrd="0" parTransId="{5D1FF96E-FBCF-4793-921F-A363328D83E1}" sibTransId="{1CFDBD7D-EC73-494A-8B15-E7510717DB0F}"/>
    <dgm:cxn modelId="{B10960BF-A9BB-4BDE-9BDC-A51AD4908159}" srcId="{A01EDE79-79F4-44E4-BDA8-D2B8D9EBB893}" destId="{78836766-4D65-493F-8B57-7137EF7E5583}" srcOrd="0" destOrd="0" parTransId="{38E29FC8-FB90-4B43-8818-EFFD957C9FBD}" sibTransId="{A6194B48-FF88-4242-BB98-DC54FBB463E5}"/>
    <dgm:cxn modelId="{7DCDC9C4-ACF5-4E82-BFD9-56DB3784AD11}" type="presOf" srcId="{46A89B05-C441-4760-8682-BBF15869995A}" destId="{3FE30B1F-18C9-4ABE-BE0F-072FCD4127EE}" srcOrd="0" destOrd="0" presId="urn:microsoft.com/office/officeart/2005/8/layout/vList5"/>
    <dgm:cxn modelId="{A74710D3-0CFC-4FB3-9D43-F4CE933D620D}" type="presOf" srcId="{D9423F7F-B1A0-40D4-BCB7-787FFDDE742F}" destId="{5D8DF8AA-99E9-4CAC-AC64-63DCF47CE6AC}" srcOrd="0" destOrd="0" presId="urn:microsoft.com/office/officeart/2005/8/layout/vList5"/>
    <dgm:cxn modelId="{05CCA9E5-5DD4-4E4D-88F9-0002C3387234}" type="presOf" srcId="{736BBF09-3C27-471C-B847-917C30C143DE}" destId="{8297B5A3-3BA4-4401-AF77-9FDBE15F2F68}" srcOrd="0" destOrd="0" presId="urn:microsoft.com/office/officeart/2005/8/layout/vList5"/>
    <dgm:cxn modelId="{578EF9E5-7393-4559-AE78-9D2D94B4C79F}" srcId="{124B201F-DC42-4417-8303-1723702B3F42}" destId="{15845451-10EC-4BA2-AC99-81289035DD30}" srcOrd="4" destOrd="0" parTransId="{D46D8814-9F01-45DD-A11C-68B40D7D9AD3}" sibTransId="{9F4B80AA-A661-4284-8134-3FEF0A1842A7}"/>
    <dgm:cxn modelId="{275495EB-B43F-4BE5-ACE7-529CDF7927C6}" srcId="{D08768FF-2452-4C31-90D8-F3245F5D5F87}" destId="{53ABD625-ECCD-41D0-9B15-7507DE61A5EC}" srcOrd="0" destOrd="0" parTransId="{F5381DCE-BF91-44A7-BAD8-5B880FEDAB14}" sibTransId="{589BC8C9-25BE-4249-BA19-CD2B82B141B9}"/>
    <dgm:cxn modelId="{C2BC62F3-EF9D-445D-8FD2-AE33708C4998}" type="presOf" srcId="{78836766-4D65-493F-8B57-7137EF7E5583}" destId="{0B7DA4BD-283D-49E5-814A-D558E2FCA1EC}" srcOrd="0" destOrd="0" presId="urn:microsoft.com/office/officeart/2005/8/layout/vList5"/>
    <dgm:cxn modelId="{0862EFFE-C4E7-44C5-87F4-2490818DDCE3}" srcId="{C61234D8-E4AF-4B12-A898-40ACBADBB411}" destId="{6D8A9844-466C-489C-8CA5-32A490ED661D}" srcOrd="0" destOrd="0" parTransId="{12A783EC-0189-4FE7-A092-7F40C4AAF324}" sibTransId="{2A79DD89-F06A-4FF2-9A6A-632073090170}"/>
    <dgm:cxn modelId="{51A17CBF-56BD-4884-B610-CC71F9A9F21E}" type="presParOf" srcId="{7736FD20-5261-4246-8028-05DEAADE9048}" destId="{0934FD37-296D-4111-87D7-C51123B09C37}" srcOrd="0" destOrd="0" presId="urn:microsoft.com/office/officeart/2005/8/layout/vList5"/>
    <dgm:cxn modelId="{5C0E09F6-E195-407D-BDE2-6DAC19AB5C67}" type="presParOf" srcId="{0934FD37-296D-4111-87D7-C51123B09C37}" destId="{5D8DF8AA-99E9-4CAC-AC64-63DCF47CE6AC}" srcOrd="0" destOrd="0" presId="urn:microsoft.com/office/officeart/2005/8/layout/vList5"/>
    <dgm:cxn modelId="{6B20B923-E833-4B95-AA4B-04AE03A60C9E}" type="presParOf" srcId="{0934FD37-296D-4111-87D7-C51123B09C37}" destId="{8297B5A3-3BA4-4401-AF77-9FDBE15F2F68}" srcOrd="1" destOrd="0" presId="urn:microsoft.com/office/officeart/2005/8/layout/vList5"/>
    <dgm:cxn modelId="{7781DBD1-8D0B-4FF7-B241-68CB37CC5C47}" type="presParOf" srcId="{7736FD20-5261-4246-8028-05DEAADE9048}" destId="{E8740CDE-DDD4-43A5-A8A3-5106E5EDF564}" srcOrd="1" destOrd="0" presId="urn:microsoft.com/office/officeart/2005/8/layout/vList5"/>
    <dgm:cxn modelId="{65714689-9741-4894-A51D-71656192558B}" type="presParOf" srcId="{7736FD20-5261-4246-8028-05DEAADE9048}" destId="{E5264425-D841-44ED-9CEC-B2313E9BAA82}" srcOrd="2" destOrd="0" presId="urn:microsoft.com/office/officeart/2005/8/layout/vList5"/>
    <dgm:cxn modelId="{19215705-0E4D-4E24-9060-8D631DC979FD}" type="presParOf" srcId="{E5264425-D841-44ED-9CEC-B2313E9BAA82}" destId="{32471271-15E5-4B3C-8733-E4667CA82792}" srcOrd="0" destOrd="0" presId="urn:microsoft.com/office/officeart/2005/8/layout/vList5"/>
    <dgm:cxn modelId="{DF1206F2-0623-4998-91A4-7E4122DA4CE0}" type="presParOf" srcId="{E5264425-D841-44ED-9CEC-B2313E9BAA82}" destId="{5D248A6F-AB5B-4917-9718-11EBAEB5F5B4}" srcOrd="1" destOrd="0" presId="urn:microsoft.com/office/officeart/2005/8/layout/vList5"/>
    <dgm:cxn modelId="{DC440D35-0CD6-49DF-A2BE-71A0E7F1A4DD}" type="presParOf" srcId="{7736FD20-5261-4246-8028-05DEAADE9048}" destId="{5E4682A4-9325-406A-9A5E-52EEFB2EB56B}" srcOrd="3" destOrd="0" presId="urn:microsoft.com/office/officeart/2005/8/layout/vList5"/>
    <dgm:cxn modelId="{296E33C8-904B-41AF-B293-FA77B8F43DF0}" type="presParOf" srcId="{7736FD20-5261-4246-8028-05DEAADE9048}" destId="{8A516080-1829-42E4-B1DF-9D3658E90B46}" srcOrd="4" destOrd="0" presId="urn:microsoft.com/office/officeart/2005/8/layout/vList5"/>
    <dgm:cxn modelId="{E0EFD4FA-DCB4-4E0C-BE68-C0B89249E2AA}" type="presParOf" srcId="{8A516080-1829-42E4-B1DF-9D3658E90B46}" destId="{BB362CBC-F43D-4905-BCE5-CF44B5546A15}" srcOrd="0" destOrd="0" presId="urn:microsoft.com/office/officeart/2005/8/layout/vList5"/>
    <dgm:cxn modelId="{5FAF80D0-AD89-4BFF-9748-CE4C8AF7D53E}" type="presParOf" srcId="{8A516080-1829-42E4-B1DF-9D3658E90B46}" destId="{0B7DA4BD-283D-49E5-814A-D558E2FCA1EC}" srcOrd="1" destOrd="0" presId="urn:microsoft.com/office/officeart/2005/8/layout/vList5"/>
    <dgm:cxn modelId="{88016A4C-8446-4736-965F-3A90F15C1559}" type="presParOf" srcId="{7736FD20-5261-4246-8028-05DEAADE9048}" destId="{36B1B20C-F4A7-44BC-8F8E-15241047F501}" srcOrd="5" destOrd="0" presId="urn:microsoft.com/office/officeart/2005/8/layout/vList5"/>
    <dgm:cxn modelId="{CA60BCB3-0D5C-44F1-AFDE-B8479360B9C0}" type="presParOf" srcId="{7736FD20-5261-4246-8028-05DEAADE9048}" destId="{8A65915E-0D07-486D-9230-C63C8A1B0B5F}" srcOrd="6" destOrd="0" presId="urn:microsoft.com/office/officeart/2005/8/layout/vList5"/>
    <dgm:cxn modelId="{D7227FB1-6FF3-4A40-A1EB-4F36BB9216C8}" type="presParOf" srcId="{8A65915E-0D07-486D-9230-C63C8A1B0B5F}" destId="{09A4D1E3-47ED-4A0A-BC03-AC32FCC0EEDD}" srcOrd="0" destOrd="0" presId="urn:microsoft.com/office/officeart/2005/8/layout/vList5"/>
    <dgm:cxn modelId="{C24A342B-7463-4296-AFD7-57026470D6A0}" type="presParOf" srcId="{8A65915E-0D07-486D-9230-C63C8A1B0B5F}" destId="{3F7C6E0F-F574-41CC-9432-DEF4DAF9ED75}" srcOrd="1" destOrd="0" presId="urn:microsoft.com/office/officeart/2005/8/layout/vList5"/>
    <dgm:cxn modelId="{2D927323-4FFE-42E3-9A8E-2D019BF90BA3}" type="presParOf" srcId="{7736FD20-5261-4246-8028-05DEAADE9048}" destId="{9994D54A-802A-4BE4-8E04-F7BCCF318301}" srcOrd="7" destOrd="0" presId="urn:microsoft.com/office/officeart/2005/8/layout/vList5"/>
    <dgm:cxn modelId="{1F0CFDD9-AE78-403E-BC57-842C2C3C9D9A}" type="presParOf" srcId="{7736FD20-5261-4246-8028-05DEAADE9048}" destId="{6BAACAB4-EE55-4310-BE03-1CF4922BD462}" srcOrd="8" destOrd="0" presId="urn:microsoft.com/office/officeart/2005/8/layout/vList5"/>
    <dgm:cxn modelId="{26294F90-5B64-4FC3-AEC9-AFC2D0405D60}" type="presParOf" srcId="{6BAACAB4-EE55-4310-BE03-1CF4922BD462}" destId="{096B84EF-941D-46CB-964E-A40424E0818C}" srcOrd="0" destOrd="0" presId="urn:microsoft.com/office/officeart/2005/8/layout/vList5"/>
    <dgm:cxn modelId="{D2DF9C47-215E-4CF3-B34D-F40E79C28C92}" type="presParOf" srcId="{6BAACAB4-EE55-4310-BE03-1CF4922BD462}" destId="{3FE30B1F-18C9-4ABE-BE0F-072FCD4127E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97B5A3-3BA4-4401-AF77-9FDBE15F2F68}">
      <dsp:nvSpPr>
        <dsp:cNvPr id="0" name=""/>
        <dsp:cNvSpPr/>
      </dsp:nvSpPr>
      <dsp:spPr>
        <a:xfrm rot="5400000">
          <a:off x="3399066" y="-1414788"/>
          <a:ext cx="718896" cy="3548473"/>
        </a:xfrm>
        <a:prstGeom prst="round2SameRect">
          <a:avLst/>
        </a:prstGeom>
        <a:solidFill>
          <a:schemeClr val="tx2">
            <a:lumMod val="20000"/>
            <a:lumOff val="80000"/>
            <a:alpha val="90000"/>
          </a:schemeClr>
        </a:solidFill>
        <a:ln w="19050" cap="flat" cmpd="sng" algn="ctr">
          <a:solidFill>
            <a:schemeClr val="accent6">
              <a:alpha val="90000"/>
              <a:tint val="40000"/>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None/>
          </a:pPr>
          <a:r>
            <a:rPr lang="en-US" sz="1600" b="0" kern="1200" dirty="0">
              <a:latin typeface="Aptos" panose="020B0004020202020204" pitchFamily="34" charset="0"/>
            </a:rPr>
            <a:t>Image recognition; object recognition; speech recognition</a:t>
          </a:r>
        </a:p>
      </dsp:txBody>
      <dsp:txXfrm rot="-5400000">
        <a:off x="1984278" y="35094"/>
        <a:ext cx="3513379" cy="648708"/>
      </dsp:txXfrm>
    </dsp:sp>
    <dsp:sp modelId="{5D8DF8AA-99E9-4CAC-AC64-63DCF47CE6AC}">
      <dsp:nvSpPr>
        <dsp:cNvPr id="0" name=""/>
        <dsp:cNvSpPr/>
      </dsp:nvSpPr>
      <dsp:spPr>
        <a:xfrm>
          <a:off x="2712" y="65040"/>
          <a:ext cx="1975477" cy="589696"/>
        </a:xfrm>
        <a:prstGeom prst="roundRect">
          <a:avLst/>
        </a:prstGeom>
        <a:solidFill>
          <a:schemeClr val="accent1">
            <a:lumMod val="50000"/>
          </a:schemeClr>
        </a:solidFill>
        <a:ln w="19050" cap="flat" cmpd="sng" algn="ctr">
          <a:solidFill>
            <a:schemeClr val="l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kern="1200" dirty="0">
              <a:latin typeface="Aptos" panose="020B0004020202020204" pitchFamily="34" charset="0"/>
            </a:rPr>
            <a:t>Perception</a:t>
          </a:r>
        </a:p>
      </dsp:txBody>
      <dsp:txXfrm>
        <a:off x="31499" y="93827"/>
        <a:ext cx="1917903" cy="532122"/>
      </dsp:txXfrm>
    </dsp:sp>
    <dsp:sp modelId="{5D248A6F-AB5B-4917-9718-11EBAEB5F5B4}">
      <dsp:nvSpPr>
        <dsp:cNvPr id="0" name=""/>
        <dsp:cNvSpPr/>
      </dsp:nvSpPr>
      <dsp:spPr>
        <a:xfrm rot="5400000">
          <a:off x="3448925" y="-701374"/>
          <a:ext cx="648081" cy="3548473"/>
        </a:xfrm>
        <a:prstGeom prst="round2SameRect">
          <a:avLst/>
        </a:prstGeom>
        <a:solidFill>
          <a:schemeClr val="tx2">
            <a:lumMod val="20000"/>
            <a:lumOff val="80000"/>
            <a:alpha val="90000"/>
          </a:schemeClr>
        </a:solidFill>
        <a:ln w="19050" cap="flat" cmpd="sng" algn="ctr">
          <a:solidFill>
            <a:schemeClr val="accent6">
              <a:alpha val="90000"/>
              <a:tint val="40000"/>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None/>
          </a:pPr>
          <a:r>
            <a:rPr lang="en-US" sz="1600" b="0" kern="1200" dirty="0">
              <a:latin typeface="Aptos" panose="020B0004020202020204" pitchFamily="34" charset="0"/>
            </a:rPr>
            <a:t>Logical reasoning; heuristic inference</a:t>
          </a:r>
          <a:endParaRPr lang="en-US" sz="1600" kern="1200" dirty="0">
            <a:latin typeface="Arial Black" panose="020B0A04020102020204" pitchFamily="34" charset="0"/>
          </a:endParaRPr>
        </a:p>
      </dsp:txBody>
      <dsp:txXfrm rot="-5400000">
        <a:off x="1998730" y="780458"/>
        <a:ext cx="3516836" cy="584807"/>
      </dsp:txXfrm>
    </dsp:sp>
    <dsp:sp modelId="{32471271-15E5-4B3C-8733-E4667CA82792}">
      <dsp:nvSpPr>
        <dsp:cNvPr id="0" name=""/>
        <dsp:cNvSpPr/>
      </dsp:nvSpPr>
      <dsp:spPr>
        <a:xfrm>
          <a:off x="0" y="778013"/>
          <a:ext cx="1996016" cy="589696"/>
        </a:xfrm>
        <a:prstGeom prst="roundRect">
          <a:avLst/>
        </a:prstGeom>
        <a:solidFill>
          <a:schemeClr val="accent2">
            <a:lumMod val="50000"/>
          </a:schemeClr>
        </a:solidFill>
        <a:ln w="19050" cap="flat" cmpd="sng" algn="ctr">
          <a:solidFill>
            <a:schemeClr val="l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kern="1200" dirty="0">
              <a:latin typeface="Aptos" panose="020B0004020202020204" pitchFamily="34" charset="0"/>
            </a:rPr>
            <a:t>Inference</a:t>
          </a:r>
        </a:p>
      </dsp:txBody>
      <dsp:txXfrm>
        <a:off x="28787" y="806800"/>
        <a:ext cx="1938442" cy="532122"/>
      </dsp:txXfrm>
    </dsp:sp>
    <dsp:sp modelId="{0B7DA4BD-283D-49E5-814A-D558E2FCA1EC}">
      <dsp:nvSpPr>
        <dsp:cNvPr id="0" name=""/>
        <dsp:cNvSpPr/>
      </dsp:nvSpPr>
      <dsp:spPr>
        <a:xfrm rot="5400000">
          <a:off x="3468774" y="-43658"/>
          <a:ext cx="608382" cy="3548473"/>
        </a:xfrm>
        <a:prstGeom prst="round2SameRect">
          <a:avLst/>
        </a:prstGeom>
        <a:solidFill>
          <a:schemeClr val="tx2">
            <a:lumMod val="20000"/>
            <a:lumOff val="80000"/>
            <a:alpha val="90000"/>
          </a:schemeClr>
        </a:solidFill>
        <a:ln w="19050" cap="flat" cmpd="sng" algn="ctr">
          <a:solidFill>
            <a:schemeClr val="accent6">
              <a:alpha val="90000"/>
              <a:tint val="40000"/>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None/>
          </a:pPr>
          <a:r>
            <a:rPr lang="en-US" sz="1600" kern="1200" dirty="0">
              <a:latin typeface="Aptos" panose="020B0004020202020204" pitchFamily="34" charset="0"/>
            </a:rPr>
            <a:t>Machine learning; deep learning models</a:t>
          </a:r>
        </a:p>
      </dsp:txBody>
      <dsp:txXfrm rot="-5400000">
        <a:off x="1998729" y="1456086"/>
        <a:ext cx="3518774" cy="548984"/>
      </dsp:txXfrm>
    </dsp:sp>
    <dsp:sp modelId="{BB362CBC-F43D-4905-BCE5-CF44B5546A15}">
      <dsp:nvSpPr>
        <dsp:cNvPr id="0" name=""/>
        <dsp:cNvSpPr/>
      </dsp:nvSpPr>
      <dsp:spPr>
        <a:xfrm>
          <a:off x="2712" y="1435730"/>
          <a:ext cx="1996016" cy="589696"/>
        </a:xfrm>
        <a:prstGeom prst="roundRect">
          <a:avLst/>
        </a:prstGeom>
        <a:solidFill>
          <a:schemeClr val="tx2">
            <a:lumMod val="75000"/>
          </a:schemeClr>
        </a:solidFill>
        <a:ln w="19050" cap="flat" cmpd="sng" algn="ctr">
          <a:solidFill>
            <a:schemeClr val="l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kern="1200" dirty="0">
              <a:latin typeface="Aptos" panose="020B0004020202020204" pitchFamily="34" charset="0"/>
            </a:rPr>
            <a:t>Prediction</a:t>
          </a:r>
        </a:p>
      </dsp:txBody>
      <dsp:txXfrm>
        <a:off x="31499" y="1464517"/>
        <a:ext cx="1938442" cy="532122"/>
      </dsp:txXfrm>
    </dsp:sp>
    <dsp:sp modelId="{3F7C6E0F-F574-41CC-9432-DEF4DAF9ED75}">
      <dsp:nvSpPr>
        <dsp:cNvPr id="0" name=""/>
        <dsp:cNvSpPr/>
      </dsp:nvSpPr>
      <dsp:spPr>
        <a:xfrm rot="5400000">
          <a:off x="3458247" y="604736"/>
          <a:ext cx="629437" cy="3548473"/>
        </a:xfrm>
        <a:prstGeom prst="round2SameRect">
          <a:avLst/>
        </a:prstGeom>
        <a:solidFill>
          <a:schemeClr val="tx2">
            <a:lumMod val="20000"/>
            <a:lumOff val="80000"/>
            <a:alpha val="90000"/>
          </a:schemeClr>
        </a:solidFill>
        <a:ln w="19050" cap="flat" cmpd="sng" algn="ctr">
          <a:solidFill>
            <a:schemeClr val="accent6">
              <a:alpha val="90000"/>
              <a:tint val="40000"/>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None/>
          </a:pPr>
          <a:r>
            <a:rPr lang="en-US" sz="1600" kern="1200" dirty="0">
              <a:latin typeface="Aptos" panose="020B0004020202020204" pitchFamily="34" charset="0"/>
            </a:rPr>
            <a:t>Image</a:t>
          </a:r>
          <a:r>
            <a:rPr lang="en-US" sz="1600" kern="1200" baseline="0" dirty="0">
              <a:latin typeface="Aptos" panose="020B0004020202020204" pitchFamily="34" charset="0"/>
            </a:rPr>
            <a:t> generation; text generation; art generation</a:t>
          </a:r>
          <a:endParaRPr lang="en-US" sz="1600" kern="1200" dirty="0">
            <a:latin typeface="Aptos" panose="020B0004020202020204" pitchFamily="34" charset="0"/>
          </a:endParaRPr>
        </a:p>
      </dsp:txBody>
      <dsp:txXfrm rot="-5400000">
        <a:off x="1998730" y="2094981"/>
        <a:ext cx="3517746" cy="567983"/>
      </dsp:txXfrm>
    </dsp:sp>
    <dsp:sp modelId="{09A4D1E3-47ED-4A0A-BC03-AC32FCC0EEDD}">
      <dsp:nvSpPr>
        <dsp:cNvPr id="0" name=""/>
        <dsp:cNvSpPr/>
      </dsp:nvSpPr>
      <dsp:spPr>
        <a:xfrm>
          <a:off x="2712" y="2084125"/>
          <a:ext cx="1996016" cy="589696"/>
        </a:xfrm>
        <a:prstGeom prst="roundRect">
          <a:avLst/>
        </a:prstGeom>
        <a:solidFill>
          <a:schemeClr val="accent2">
            <a:lumMod val="60000"/>
            <a:lumOff val="40000"/>
          </a:schemeClr>
        </a:solidFill>
        <a:ln w="19050" cap="flat" cmpd="sng" algn="ctr">
          <a:solidFill>
            <a:schemeClr val="l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kern="1200" dirty="0">
              <a:latin typeface="Aptos" panose="020B0004020202020204" pitchFamily="34" charset="0"/>
            </a:rPr>
            <a:t>Creativity</a:t>
          </a:r>
        </a:p>
      </dsp:txBody>
      <dsp:txXfrm>
        <a:off x="31499" y="2112912"/>
        <a:ext cx="1938442" cy="532122"/>
      </dsp:txXfrm>
    </dsp:sp>
    <dsp:sp modelId="{3FE30B1F-18C9-4ABE-BE0F-072FCD4127EE}">
      <dsp:nvSpPr>
        <dsp:cNvPr id="0" name=""/>
        <dsp:cNvSpPr/>
      </dsp:nvSpPr>
      <dsp:spPr>
        <a:xfrm rot="5400000">
          <a:off x="3444633" y="1279223"/>
          <a:ext cx="664035" cy="3551942"/>
        </a:xfrm>
        <a:prstGeom prst="round2SameRect">
          <a:avLst/>
        </a:prstGeom>
        <a:solidFill>
          <a:schemeClr val="tx2">
            <a:lumMod val="20000"/>
            <a:lumOff val="80000"/>
            <a:alpha val="90000"/>
          </a:schemeClr>
        </a:solidFill>
        <a:ln w="19050" cap="flat" cmpd="sng" algn="ctr">
          <a:solidFill>
            <a:schemeClr val="accent6">
              <a:alpha val="90000"/>
              <a:tint val="40000"/>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None/>
          </a:pPr>
          <a:r>
            <a:rPr lang="en-US" sz="1600" kern="1200" dirty="0">
              <a:latin typeface="Aptos" panose="020B0004020202020204" pitchFamily="34" charset="0"/>
            </a:rPr>
            <a:t>Interactive chat; interactive content generation</a:t>
          </a:r>
        </a:p>
      </dsp:txBody>
      <dsp:txXfrm rot="-5400000">
        <a:off x="2000680" y="2755592"/>
        <a:ext cx="3519526" cy="599203"/>
      </dsp:txXfrm>
    </dsp:sp>
    <dsp:sp modelId="{096B84EF-941D-46CB-964E-A40424E0818C}">
      <dsp:nvSpPr>
        <dsp:cNvPr id="0" name=""/>
        <dsp:cNvSpPr/>
      </dsp:nvSpPr>
      <dsp:spPr>
        <a:xfrm>
          <a:off x="2712" y="2760346"/>
          <a:ext cx="1997967" cy="589696"/>
        </a:xfrm>
        <a:prstGeom prst="roundRect">
          <a:avLst/>
        </a:prstGeom>
        <a:solidFill>
          <a:schemeClr val="tx2">
            <a:lumMod val="60000"/>
            <a:lumOff val="40000"/>
          </a:schemeClr>
        </a:solidFill>
        <a:ln w="19050" cap="flat" cmpd="sng" algn="ctr">
          <a:solidFill>
            <a:schemeClr val="l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kern="1200" dirty="0">
              <a:latin typeface="Aptos" panose="020B0004020202020204" pitchFamily="34" charset="0"/>
            </a:rPr>
            <a:t>Engagement</a:t>
          </a:r>
        </a:p>
      </dsp:txBody>
      <dsp:txXfrm>
        <a:off x="31499" y="2789133"/>
        <a:ext cx="1940393" cy="53212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4920B8-3FF3-4F72-8CC3-BEDE425AF8A8}" type="datetimeFigureOut">
              <a:rPr lang="en-US" smtClean="0"/>
              <a:t>8/13/2024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B4D5C9-6A90-4645-899A-892CB4637B4C}" type="slidenum">
              <a:rPr lang="en-US" smtClean="0"/>
              <a:t>‹#›</a:t>
            </a:fld>
            <a:endParaRPr lang="en-US"/>
          </a:p>
        </p:txBody>
      </p:sp>
    </p:spTree>
    <p:extLst>
      <p:ext uri="{BB962C8B-B14F-4D97-AF65-F5344CB8AC3E}">
        <p14:creationId xmlns:p14="http://schemas.microsoft.com/office/powerpoint/2010/main" val="3100155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889337F8-7720-44F2-80BD-37EB26E0A8C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a:extLst>
              <a:ext uri="{FF2B5EF4-FFF2-40B4-BE49-F238E27FC236}">
                <a16:creationId xmlns:a16="http://schemas.microsoft.com/office/drawing/2014/main" id="{E49CA258-05E6-4692-A76B-847C7AE1AA7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Information asymmetry between firm and other contracted parties. </a:t>
            </a:r>
          </a:p>
          <a:p>
            <a:pPr eaLnBrk="1" hangingPunct="1">
              <a:spcBef>
                <a:spcPct val="0"/>
              </a:spcBef>
            </a:pPr>
            <a:endParaRPr lang="en-US" altLang="en-US"/>
          </a:p>
          <a:p>
            <a:pPr eaLnBrk="1" hangingPunct="1">
              <a:spcBef>
                <a:spcPct val="0"/>
              </a:spcBef>
              <a:buFontTx/>
              <a:buAutoNum type="arabicPeriod"/>
            </a:pPr>
            <a:r>
              <a:rPr lang="en-US" altLang="en-US"/>
              <a:t>Investors interested in what</a:t>
            </a:r>
          </a:p>
          <a:p>
            <a:pPr eaLnBrk="1" hangingPunct="1">
              <a:spcBef>
                <a:spcPct val="0"/>
              </a:spcBef>
              <a:buFontTx/>
              <a:buAutoNum type="arabicPeriod"/>
            </a:pPr>
            <a:r>
              <a:rPr lang="en-US" altLang="en-US"/>
              <a:t>How managers use accounting informaiton : managerial accounitng</a:t>
            </a:r>
          </a:p>
        </p:txBody>
      </p:sp>
      <p:sp>
        <p:nvSpPr>
          <p:cNvPr id="35844" name="Slide Number Placeholder 3">
            <a:extLst>
              <a:ext uri="{FF2B5EF4-FFF2-40B4-BE49-F238E27FC236}">
                <a16:creationId xmlns:a16="http://schemas.microsoft.com/office/drawing/2014/main" id="{BE3E7E42-0819-468C-87C8-67D76DF18D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eaLnBrk="0" hangingPunct="0">
              <a:spcBef>
                <a:spcPct val="30000"/>
              </a:spcBef>
              <a:defRPr sz="1200">
                <a:solidFill>
                  <a:schemeClr val="tx1"/>
                </a:solidFill>
                <a:latin typeface="Calibri" panose="020F0502020204030204" pitchFamily="34" charset="0"/>
              </a:defRPr>
            </a:lvl1pPr>
            <a:lvl2pPr marL="742950" indent="-285750" defTabSz="909638" eaLnBrk="0" hangingPunct="0">
              <a:spcBef>
                <a:spcPct val="30000"/>
              </a:spcBef>
              <a:defRPr sz="1200">
                <a:solidFill>
                  <a:schemeClr val="tx1"/>
                </a:solidFill>
                <a:latin typeface="Calibri" panose="020F0502020204030204" pitchFamily="34" charset="0"/>
              </a:defRPr>
            </a:lvl2pPr>
            <a:lvl3pPr marL="1143000" indent="-228600" defTabSz="909638" eaLnBrk="0" hangingPunct="0">
              <a:spcBef>
                <a:spcPct val="30000"/>
              </a:spcBef>
              <a:defRPr sz="1200">
                <a:solidFill>
                  <a:schemeClr val="tx1"/>
                </a:solidFill>
                <a:latin typeface="Calibri" panose="020F0502020204030204" pitchFamily="34" charset="0"/>
              </a:defRPr>
            </a:lvl3pPr>
            <a:lvl4pPr marL="1600200" indent="-228600" defTabSz="909638" eaLnBrk="0" hangingPunct="0">
              <a:spcBef>
                <a:spcPct val="30000"/>
              </a:spcBef>
              <a:defRPr sz="1200">
                <a:solidFill>
                  <a:schemeClr val="tx1"/>
                </a:solidFill>
                <a:latin typeface="Calibri" panose="020F0502020204030204" pitchFamily="34" charset="0"/>
              </a:defRPr>
            </a:lvl4pPr>
            <a:lvl5pPr marL="2057400" indent="-228600" defTabSz="909638" eaLnBrk="0" hangingPunct="0">
              <a:spcBef>
                <a:spcPct val="30000"/>
              </a:spcBef>
              <a:defRPr sz="1200">
                <a:solidFill>
                  <a:schemeClr val="tx1"/>
                </a:solidFill>
                <a:latin typeface="Calibri" panose="020F0502020204030204" pitchFamily="34" charset="0"/>
              </a:defRPr>
            </a:lvl5pPr>
            <a:lvl6pPr marL="2514600" indent="-228600" defTabSz="909638"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09638"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09638"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09638"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5FBDDE17-7B52-43A5-9355-443D1706DEC7}" type="slidenum">
              <a:rPr lang="en-US" altLang="en-US">
                <a:latin typeface="Garamond" panose="02020404030301010803" pitchFamily="18" charset="0"/>
              </a:rPr>
              <a:pPr eaLnBrk="1" hangingPunct="1">
                <a:spcBef>
                  <a:spcPct val="0"/>
                </a:spcBef>
              </a:pPr>
              <a:t>28</a:t>
            </a:fld>
            <a:endParaRPr lang="en-US" altLang="en-US">
              <a:latin typeface="Garamond" panose="02020404030301010803"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p:spPr>
        <p:txBody>
          <a:bodyPr/>
          <a:lstStyle/>
          <a:p>
            <a:pPr marL="228600" indent="-228600">
              <a:buAutoNum type="arabicPeriod"/>
            </a:pPr>
            <a:r>
              <a:rPr lang="en-US" altLang="en-US" dirty="0" err="1">
                <a:latin typeface="Arial" panose="020B0604020202020204" pitchFamily="34" charset="0"/>
              </a:rPr>
              <a:t>Unstructure</a:t>
            </a:r>
            <a:r>
              <a:rPr lang="en-US" altLang="en-US" dirty="0">
                <a:latin typeface="Arial" panose="020B0604020202020204" pitchFamily="34" charset="0"/>
              </a:rPr>
              <a:t> data: text &amp; </a:t>
            </a:r>
            <a:r>
              <a:rPr lang="en-US" altLang="en-US" dirty="0" err="1">
                <a:latin typeface="Arial" panose="020B0604020202020204" pitchFamily="34" charset="0"/>
              </a:rPr>
              <a:t>imagment</a:t>
            </a:r>
            <a:r>
              <a:rPr lang="en-US" altLang="en-US" dirty="0">
                <a:latin typeface="Arial" panose="020B0604020202020204" pitchFamily="34" charset="0"/>
              </a:rPr>
              <a:t> </a:t>
            </a:r>
          </a:p>
          <a:p>
            <a:pPr marL="0" indent="0">
              <a:buNone/>
            </a:pPr>
            <a:endParaRPr lang="en-US" altLang="en-US" dirty="0">
              <a:latin typeface="Arial" panose="020B0604020202020204" pitchFamily="34" charset="0"/>
            </a:endParaRPr>
          </a:p>
          <a:p>
            <a:pPr marL="228600" indent="-228600">
              <a:buAutoNum type="arabicPeriod"/>
            </a:pPr>
            <a:r>
              <a:rPr lang="en-US" altLang="en-US" dirty="0" err="1">
                <a:latin typeface="Arial" panose="020B0604020202020204" pitchFamily="34" charset="0"/>
              </a:rPr>
              <a:t>Unstrucutre</a:t>
            </a:r>
            <a:r>
              <a:rPr lang="en-US" altLang="en-US" dirty="0">
                <a:latin typeface="Arial" panose="020B0604020202020204" pitchFamily="34" charset="0"/>
              </a:rPr>
              <a:t> data cannot use OLS</a:t>
            </a:r>
          </a:p>
          <a:p>
            <a:pPr marL="0" indent="0">
              <a:buNone/>
            </a:pPr>
            <a:r>
              <a:rPr lang="en-US" altLang="en-US" dirty="0">
                <a:latin typeface="Arial" panose="020B0604020202020204" pitchFamily="34" charset="0"/>
              </a:rPr>
              <a:t>       deep learning; </a:t>
            </a:r>
            <a:r>
              <a:rPr lang="en-US" altLang="en-US" dirty="0" err="1">
                <a:latin typeface="Arial" panose="020B0604020202020204" pitchFamily="34" charset="0"/>
              </a:rPr>
              <a:t>computatution</a:t>
            </a:r>
            <a:r>
              <a:rPr lang="en-US" altLang="en-US" dirty="0">
                <a:latin typeface="Arial" panose="020B0604020202020204" pitchFamily="34" charset="0"/>
              </a:rPr>
              <a:t> power</a:t>
            </a:r>
          </a:p>
          <a:p>
            <a:pPr marL="0" indent="0">
              <a:buNone/>
            </a:pPr>
            <a:endParaRPr lang="en-US" altLang="en-US"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I was CS major 7 years, move a master of finance, then accounting </a:t>
            </a:r>
            <a:r>
              <a:rPr lang="en-US" altLang="en-US" dirty="0" err="1">
                <a:latin typeface="Arial" panose="020B0604020202020204" pitchFamily="34" charset="0"/>
              </a:rPr>
              <a:t>phd</a:t>
            </a:r>
            <a:r>
              <a:rPr lang="en-US" altLang="en-US" dirty="0">
                <a:latin typeface="Arial" panose="020B0604020202020204" pitchFamily="34" charset="0"/>
              </a:rPr>
              <a:t>. .  I have been looking for </a:t>
            </a:r>
            <a:r>
              <a:rPr lang="en-US" altLang="en-US" dirty="0" err="1">
                <a:latin typeface="Arial" panose="020B0604020202020204" pitchFamily="34" charset="0"/>
              </a:rPr>
              <a:t>opporunties</a:t>
            </a:r>
            <a:r>
              <a:rPr lang="en-US" altLang="en-US" dirty="0">
                <a:latin typeface="Arial" panose="020B0604020202020204" pitchFamily="34" charset="0"/>
              </a:rPr>
              <a:t> to expand my </a:t>
            </a:r>
            <a:r>
              <a:rPr lang="en-US" altLang="en-US" dirty="0" err="1">
                <a:latin typeface="Arial" panose="020B0604020202020204" pitchFamily="34" charset="0"/>
              </a:rPr>
              <a:t>reserch</a:t>
            </a:r>
            <a:r>
              <a:rPr lang="en-US" altLang="en-US" dirty="0">
                <a:latin typeface="Arial" panose="020B0604020202020204" pitchFamily="34" charset="0"/>
              </a:rPr>
              <a:t>. In my earlier years, I didn’t leverage too much on my computer science.   My research evolves into this line of research..    </a:t>
            </a:r>
          </a:p>
          <a:p>
            <a:pPr marL="0" indent="0">
              <a:buNone/>
            </a:pPr>
            <a:endParaRPr lang="en-US" altLang="en-US" dirty="0">
              <a:latin typeface="Arial" panose="020B0604020202020204" pitchFamily="34" charset="0"/>
            </a:endParaRPr>
          </a:p>
        </p:txBody>
      </p:sp>
    </p:spTree>
    <p:extLst>
      <p:ext uri="{BB962C8B-B14F-4D97-AF65-F5344CB8AC3E}">
        <p14:creationId xmlns:p14="http://schemas.microsoft.com/office/powerpoint/2010/main" val="2233238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p:spPr>
        <p:txBody>
          <a:bodyPr/>
          <a:lstStyle/>
          <a:p>
            <a:pPr marL="228600" indent="-228600">
              <a:buAutoNum type="arabicPeriod"/>
            </a:pPr>
            <a:r>
              <a:rPr lang="en-US" altLang="en-US" dirty="0" err="1">
                <a:latin typeface="Arial" panose="020B0604020202020204" pitchFamily="34" charset="0"/>
              </a:rPr>
              <a:t>Unstructure</a:t>
            </a:r>
            <a:r>
              <a:rPr lang="en-US" altLang="en-US" dirty="0">
                <a:latin typeface="Arial" panose="020B0604020202020204" pitchFamily="34" charset="0"/>
              </a:rPr>
              <a:t> data: text &amp; </a:t>
            </a:r>
            <a:r>
              <a:rPr lang="en-US" altLang="en-US" dirty="0" err="1">
                <a:latin typeface="Arial" panose="020B0604020202020204" pitchFamily="34" charset="0"/>
              </a:rPr>
              <a:t>imagment</a:t>
            </a:r>
            <a:r>
              <a:rPr lang="en-US" altLang="en-US" dirty="0">
                <a:latin typeface="Arial" panose="020B0604020202020204" pitchFamily="34" charset="0"/>
              </a:rPr>
              <a:t> </a:t>
            </a:r>
          </a:p>
          <a:p>
            <a:pPr marL="0" indent="0">
              <a:buNone/>
            </a:pPr>
            <a:endParaRPr lang="en-US" altLang="en-US" dirty="0">
              <a:latin typeface="Arial" panose="020B0604020202020204" pitchFamily="34" charset="0"/>
            </a:endParaRPr>
          </a:p>
          <a:p>
            <a:pPr marL="228600" indent="-228600">
              <a:buAutoNum type="arabicPeriod"/>
            </a:pPr>
            <a:r>
              <a:rPr lang="en-US" altLang="en-US" dirty="0" err="1">
                <a:latin typeface="Arial" panose="020B0604020202020204" pitchFamily="34" charset="0"/>
              </a:rPr>
              <a:t>Unstrucutre</a:t>
            </a:r>
            <a:r>
              <a:rPr lang="en-US" altLang="en-US" dirty="0">
                <a:latin typeface="Arial" panose="020B0604020202020204" pitchFamily="34" charset="0"/>
              </a:rPr>
              <a:t> data cannot use OLS</a:t>
            </a:r>
          </a:p>
          <a:p>
            <a:pPr marL="0" indent="0">
              <a:buNone/>
            </a:pPr>
            <a:r>
              <a:rPr lang="en-US" altLang="en-US" dirty="0">
                <a:latin typeface="Arial" panose="020B0604020202020204" pitchFamily="34" charset="0"/>
              </a:rPr>
              <a:t>       deep learning; </a:t>
            </a:r>
            <a:r>
              <a:rPr lang="en-US" altLang="en-US" dirty="0" err="1">
                <a:latin typeface="Arial" panose="020B0604020202020204" pitchFamily="34" charset="0"/>
              </a:rPr>
              <a:t>computatution</a:t>
            </a:r>
            <a:r>
              <a:rPr lang="en-US" altLang="en-US" dirty="0">
                <a:latin typeface="Arial" panose="020B0604020202020204" pitchFamily="34" charset="0"/>
              </a:rPr>
              <a:t> power</a:t>
            </a:r>
          </a:p>
          <a:p>
            <a:pPr marL="0" indent="0">
              <a:buNone/>
            </a:pPr>
            <a:endParaRPr lang="en-US" altLang="en-US"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I was CS major 7 years, move a master of finance, then accounting </a:t>
            </a:r>
            <a:r>
              <a:rPr lang="en-US" altLang="en-US" dirty="0" err="1">
                <a:latin typeface="Arial" panose="020B0604020202020204" pitchFamily="34" charset="0"/>
              </a:rPr>
              <a:t>phd</a:t>
            </a:r>
            <a:r>
              <a:rPr lang="en-US" altLang="en-US" dirty="0">
                <a:latin typeface="Arial" panose="020B0604020202020204" pitchFamily="34" charset="0"/>
              </a:rPr>
              <a:t>. .  I have been looking for </a:t>
            </a:r>
            <a:r>
              <a:rPr lang="en-US" altLang="en-US" dirty="0" err="1">
                <a:latin typeface="Arial" panose="020B0604020202020204" pitchFamily="34" charset="0"/>
              </a:rPr>
              <a:t>opporunties</a:t>
            </a:r>
            <a:r>
              <a:rPr lang="en-US" altLang="en-US" dirty="0">
                <a:latin typeface="Arial" panose="020B0604020202020204" pitchFamily="34" charset="0"/>
              </a:rPr>
              <a:t> to expand my </a:t>
            </a:r>
            <a:r>
              <a:rPr lang="en-US" altLang="en-US" dirty="0" err="1">
                <a:latin typeface="Arial" panose="020B0604020202020204" pitchFamily="34" charset="0"/>
              </a:rPr>
              <a:t>reserch</a:t>
            </a:r>
            <a:r>
              <a:rPr lang="en-US" altLang="en-US" dirty="0">
                <a:latin typeface="Arial" panose="020B0604020202020204" pitchFamily="34" charset="0"/>
              </a:rPr>
              <a:t>. In my earlier years, I didn’t leverage too much on my computer science.   My research evolves into this line of research..    </a:t>
            </a:r>
          </a:p>
          <a:p>
            <a:pPr marL="0" indent="0">
              <a:buNone/>
            </a:pPr>
            <a:endParaRPr lang="en-US" altLang="en-US" dirty="0">
              <a:latin typeface="Arial" panose="020B0604020202020204" pitchFamily="34" charset="0"/>
            </a:endParaRPr>
          </a:p>
        </p:txBody>
      </p:sp>
    </p:spTree>
    <p:extLst>
      <p:ext uri="{BB962C8B-B14F-4D97-AF65-F5344CB8AC3E}">
        <p14:creationId xmlns:p14="http://schemas.microsoft.com/office/powerpoint/2010/main" val="1416810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p:spPr>
        <p:txBody>
          <a:bodyPr/>
          <a:lstStyle/>
          <a:p>
            <a:pPr marL="228600" indent="-228600">
              <a:buAutoNum type="arabicPeriod"/>
            </a:pPr>
            <a:r>
              <a:rPr lang="en-US" altLang="en-US" dirty="0" err="1">
                <a:latin typeface="Arial" panose="020B0604020202020204" pitchFamily="34" charset="0"/>
              </a:rPr>
              <a:t>Unstructure</a:t>
            </a:r>
            <a:r>
              <a:rPr lang="en-US" altLang="en-US" dirty="0">
                <a:latin typeface="Arial" panose="020B0604020202020204" pitchFamily="34" charset="0"/>
              </a:rPr>
              <a:t> data: text &amp; </a:t>
            </a:r>
            <a:r>
              <a:rPr lang="en-US" altLang="en-US" dirty="0" err="1">
                <a:latin typeface="Arial" panose="020B0604020202020204" pitchFamily="34" charset="0"/>
              </a:rPr>
              <a:t>imagment</a:t>
            </a:r>
            <a:r>
              <a:rPr lang="en-US" altLang="en-US" dirty="0">
                <a:latin typeface="Arial" panose="020B0604020202020204" pitchFamily="34" charset="0"/>
              </a:rPr>
              <a:t> </a:t>
            </a:r>
          </a:p>
          <a:p>
            <a:pPr marL="0" indent="0">
              <a:buNone/>
            </a:pPr>
            <a:endParaRPr lang="en-US" altLang="en-US" dirty="0">
              <a:latin typeface="Arial" panose="020B0604020202020204" pitchFamily="34" charset="0"/>
            </a:endParaRPr>
          </a:p>
          <a:p>
            <a:pPr marL="228600" indent="-228600">
              <a:buAutoNum type="arabicPeriod"/>
            </a:pPr>
            <a:r>
              <a:rPr lang="en-US" altLang="en-US" dirty="0" err="1">
                <a:latin typeface="Arial" panose="020B0604020202020204" pitchFamily="34" charset="0"/>
              </a:rPr>
              <a:t>Unstrucutre</a:t>
            </a:r>
            <a:r>
              <a:rPr lang="en-US" altLang="en-US" dirty="0">
                <a:latin typeface="Arial" panose="020B0604020202020204" pitchFamily="34" charset="0"/>
              </a:rPr>
              <a:t> data cannot use OLS</a:t>
            </a:r>
          </a:p>
          <a:p>
            <a:pPr marL="0" indent="0">
              <a:buNone/>
            </a:pPr>
            <a:r>
              <a:rPr lang="en-US" altLang="en-US" dirty="0">
                <a:latin typeface="Arial" panose="020B0604020202020204" pitchFamily="34" charset="0"/>
              </a:rPr>
              <a:t>       deep learning; </a:t>
            </a:r>
            <a:r>
              <a:rPr lang="en-US" altLang="en-US" dirty="0" err="1">
                <a:latin typeface="Arial" panose="020B0604020202020204" pitchFamily="34" charset="0"/>
              </a:rPr>
              <a:t>computatution</a:t>
            </a:r>
            <a:r>
              <a:rPr lang="en-US" altLang="en-US" dirty="0">
                <a:latin typeface="Arial" panose="020B0604020202020204" pitchFamily="34" charset="0"/>
              </a:rPr>
              <a:t> power</a:t>
            </a:r>
          </a:p>
          <a:p>
            <a:pPr marL="0" indent="0">
              <a:buNone/>
            </a:pPr>
            <a:endParaRPr lang="en-US" altLang="en-US"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I was CS major 7 years, move a master of finance, then accounting </a:t>
            </a:r>
            <a:r>
              <a:rPr lang="en-US" altLang="en-US" dirty="0" err="1">
                <a:latin typeface="Arial" panose="020B0604020202020204" pitchFamily="34" charset="0"/>
              </a:rPr>
              <a:t>phd</a:t>
            </a:r>
            <a:r>
              <a:rPr lang="en-US" altLang="en-US" dirty="0">
                <a:latin typeface="Arial" panose="020B0604020202020204" pitchFamily="34" charset="0"/>
              </a:rPr>
              <a:t>. .  I have been looking for </a:t>
            </a:r>
            <a:r>
              <a:rPr lang="en-US" altLang="en-US" dirty="0" err="1">
                <a:latin typeface="Arial" panose="020B0604020202020204" pitchFamily="34" charset="0"/>
              </a:rPr>
              <a:t>opporunties</a:t>
            </a:r>
            <a:r>
              <a:rPr lang="en-US" altLang="en-US" dirty="0">
                <a:latin typeface="Arial" panose="020B0604020202020204" pitchFamily="34" charset="0"/>
              </a:rPr>
              <a:t> to expand my </a:t>
            </a:r>
            <a:r>
              <a:rPr lang="en-US" altLang="en-US" dirty="0" err="1">
                <a:latin typeface="Arial" panose="020B0604020202020204" pitchFamily="34" charset="0"/>
              </a:rPr>
              <a:t>reserch</a:t>
            </a:r>
            <a:r>
              <a:rPr lang="en-US" altLang="en-US" dirty="0">
                <a:latin typeface="Arial" panose="020B0604020202020204" pitchFamily="34" charset="0"/>
              </a:rPr>
              <a:t>. In my earlier years, I didn’t leverage too much on my computer science.   My research evolves into this line of research..    </a:t>
            </a:r>
          </a:p>
          <a:p>
            <a:pPr marL="0" indent="0">
              <a:buNone/>
            </a:pPr>
            <a:endParaRPr lang="en-US" altLang="en-US" dirty="0">
              <a:latin typeface="Arial" panose="020B0604020202020204" pitchFamily="34" charset="0"/>
            </a:endParaRPr>
          </a:p>
        </p:txBody>
      </p:sp>
    </p:spTree>
    <p:extLst>
      <p:ext uri="{BB962C8B-B14F-4D97-AF65-F5344CB8AC3E}">
        <p14:creationId xmlns:p14="http://schemas.microsoft.com/office/powerpoint/2010/main" val="405310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p:spPr>
        <p:txBody>
          <a:bodyPr/>
          <a:lstStyle/>
          <a:p>
            <a:pPr marL="228600" indent="-228600">
              <a:buAutoNum type="arabicPeriod"/>
            </a:pPr>
            <a:r>
              <a:rPr lang="en-US" altLang="en-US" dirty="0" err="1">
                <a:latin typeface="Arial" panose="020B0604020202020204" pitchFamily="34" charset="0"/>
              </a:rPr>
              <a:t>Unstructure</a:t>
            </a:r>
            <a:r>
              <a:rPr lang="en-US" altLang="en-US" dirty="0">
                <a:latin typeface="Arial" panose="020B0604020202020204" pitchFamily="34" charset="0"/>
              </a:rPr>
              <a:t> data: text &amp; </a:t>
            </a:r>
            <a:r>
              <a:rPr lang="en-US" altLang="en-US" dirty="0" err="1">
                <a:latin typeface="Arial" panose="020B0604020202020204" pitchFamily="34" charset="0"/>
              </a:rPr>
              <a:t>imagment</a:t>
            </a:r>
            <a:r>
              <a:rPr lang="en-US" altLang="en-US" dirty="0">
                <a:latin typeface="Arial" panose="020B0604020202020204" pitchFamily="34" charset="0"/>
              </a:rPr>
              <a:t> </a:t>
            </a:r>
          </a:p>
          <a:p>
            <a:pPr marL="0" indent="0">
              <a:buNone/>
            </a:pPr>
            <a:endParaRPr lang="en-US" altLang="en-US" dirty="0">
              <a:latin typeface="Arial" panose="020B0604020202020204" pitchFamily="34" charset="0"/>
            </a:endParaRPr>
          </a:p>
          <a:p>
            <a:pPr marL="228600" indent="-228600">
              <a:buAutoNum type="arabicPeriod"/>
            </a:pPr>
            <a:r>
              <a:rPr lang="en-US" altLang="en-US" dirty="0" err="1">
                <a:latin typeface="Arial" panose="020B0604020202020204" pitchFamily="34" charset="0"/>
              </a:rPr>
              <a:t>Unstrucutre</a:t>
            </a:r>
            <a:r>
              <a:rPr lang="en-US" altLang="en-US" dirty="0">
                <a:latin typeface="Arial" panose="020B0604020202020204" pitchFamily="34" charset="0"/>
              </a:rPr>
              <a:t> data cannot use OLS</a:t>
            </a:r>
          </a:p>
          <a:p>
            <a:pPr marL="0" indent="0">
              <a:buNone/>
            </a:pPr>
            <a:r>
              <a:rPr lang="en-US" altLang="en-US" dirty="0">
                <a:latin typeface="Arial" panose="020B0604020202020204" pitchFamily="34" charset="0"/>
              </a:rPr>
              <a:t>       deep learning; </a:t>
            </a:r>
            <a:r>
              <a:rPr lang="en-US" altLang="en-US" dirty="0" err="1">
                <a:latin typeface="Arial" panose="020B0604020202020204" pitchFamily="34" charset="0"/>
              </a:rPr>
              <a:t>computatution</a:t>
            </a:r>
            <a:r>
              <a:rPr lang="en-US" altLang="en-US" dirty="0">
                <a:latin typeface="Arial" panose="020B0604020202020204" pitchFamily="34" charset="0"/>
              </a:rPr>
              <a:t> power</a:t>
            </a:r>
          </a:p>
          <a:p>
            <a:pPr marL="0" indent="0">
              <a:buNone/>
            </a:pPr>
            <a:endParaRPr lang="en-US" altLang="en-US"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I was CS major 7 years, move a master of finance, then accounting </a:t>
            </a:r>
            <a:r>
              <a:rPr lang="en-US" altLang="en-US" dirty="0" err="1">
                <a:latin typeface="Arial" panose="020B0604020202020204" pitchFamily="34" charset="0"/>
              </a:rPr>
              <a:t>phd</a:t>
            </a:r>
            <a:r>
              <a:rPr lang="en-US" altLang="en-US" dirty="0">
                <a:latin typeface="Arial" panose="020B0604020202020204" pitchFamily="34" charset="0"/>
              </a:rPr>
              <a:t>. .  I have been looking for </a:t>
            </a:r>
            <a:r>
              <a:rPr lang="en-US" altLang="en-US" dirty="0" err="1">
                <a:latin typeface="Arial" panose="020B0604020202020204" pitchFamily="34" charset="0"/>
              </a:rPr>
              <a:t>opporunties</a:t>
            </a:r>
            <a:r>
              <a:rPr lang="en-US" altLang="en-US" dirty="0">
                <a:latin typeface="Arial" panose="020B0604020202020204" pitchFamily="34" charset="0"/>
              </a:rPr>
              <a:t> to expand my </a:t>
            </a:r>
            <a:r>
              <a:rPr lang="en-US" altLang="en-US" dirty="0" err="1">
                <a:latin typeface="Arial" panose="020B0604020202020204" pitchFamily="34" charset="0"/>
              </a:rPr>
              <a:t>reserch</a:t>
            </a:r>
            <a:r>
              <a:rPr lang="en-US" altLang="en-US" dirty="0">
                <a:latin typeface="Arial" panose="020B0604020202020204" pitchFamily="34" charset="0"/>
              </a:rPr>
              <a:t>. In my earlier years, I didn’t leverage too much on my computer science.   My research evolves into this line of research..    </a:t>
            </a:r>
          </a:p>
          <a:p>
            <a:pPr marL="0" indent="0">
              <a:buNone/>
            </a:pPr>
            <a:endParaRPr lang="en-US" altLang="en-US" dirty="0">
              <a:latin typeface="Arial" panose="020B0604020202020204" pitchFamily="34" charset="0"/>
            </a:endParaRPr>
          </a:p>
        </p:txBody>
      </p:sp>
    </p:spTree>
    <p:extLst>
      <p:ext uri="{BB962C8B-B14F-4D97-AF65-F5344CB8AC3E}">
        <p14:creationId xmlns:p14="http://schemas.microsoft.com/office/powerpoint/2010/main" val="3920625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p:spPr>
        <p:txBody>
          <a:bodyPr/>
          <a:lstStyle/>
          <a:p>
            <a:pPr marL="228600" indent="-228600">
              <a:buAutoNum type="arabicPeriod"/>
            </a:pPr>
            <a:r>
              <a:rPr lang="en-US" altLang="en-US" dirty="0" err="1">
                <a:latin typeface="Arial" panose="020B0604020202020204" pitchFamily="34" charset="0"/>
              </a:rPr>
              <a:t>Unstructure</a:t>
            </a:r>
            <a:r>
              <a:rPr lang="en-US" altLang="en-US" dirty="0">
                <a:latin typeface="Arial" panose="020B0604020202020204" pitchFamily="34" charset="0"/>
              </a:rPr>
              <a:t> data: text &amp; </a:t>
            </a:r>
            <a:r>
              <a:rPr lang="en-US" altLang="en-US" dirty="0" err="1">
                <a:latin typeface="Arial" panose="020B0604020202020204" pitchFamily="34" charset="0"/>
              </a:rPr>
              <a:t>imagment</a:t>
            </a:r>
            <a:r>
              <a:rPr lang="en-US" altLang="en-US" dirty="0">
                <a:latin typeface="Arial" panose="020B0604020202020204" pitchFamily="34" charset="0"/>
              </a:rPr>
              <a:t> </a:t>
            </a:r>
          </a:p>
          <a:p>
            <a:pPr marL="0" indent="0">
              <a:buNone/>
            </a:pPr>
            <a:endParaRPr lang="en-US" altLang="en-US" dirty="0">
              <a:latin typeface="Arial" panose="020B0604020202020204" pitchFamily="34" charset="0"/>
            </a:endParaRPr>
          </a:p>
          <a:p>
            <a:pPr marL="228600" indent="-228600">
              <a:buAutoNum type="arabicPeriod"/>
            </a:pPr>
            <a:r>
              <a:rPr lang="en-US" altLang="en-US" dirty="0" err="1">
                <a:latin typeface="Arial" panose="020B0604020202020204" pitchFamily="34" charset="0"/>
              </a:rPr>
              <a:t>Unstrucutre</a:t>
            </a:r>
            <a:r>
              <a:rPr lang="en-US" altLang="en-US" dirty="0">
                <a:latin typeface="Arial" panose="020B0604020202020204" pitchFamily="34" charset="0"/>
              </a:rPr>
              <a:t> data cannot use OLS</a:t>
            </a:r>
          </a:p>
          <a:p>
            <a:pPr marL="0" indent="0">
              <a:buNone/>
            </a:pPr>
            <a:r>
              <a:rPr lang="en-US" altLang="en-US" dirty="0">
                <a:latin typeface="Arial" panose="020B0604020202020204" pitchFamily="34" charset="0"/>
              </a:rPr>
              <a:t>       deep learning; </a:t>
            </a:r>
            <a:r>
              <a:rPr lang="en-US" altLang="en-US" dirty="0" err="1">
                <a:latin typeface="Arial" panose="020B0604020202020204" pitchFamily="34" charset="0"/>
              </a:rPr>
              <a:t>computatution</a:t>
            </a:r>
            <a:r>
              <a:rPr lang="en-US" altLang="en-US" dirty="0">
                <a:latin typeface="Arial" panose="020B0604020202020204" pitchFamily="34" charset="0"/>
              </a:rPr>
              <a:t> power</a:t>
            </a:r>
          </a:p>
          <a:p>
            <a:pPr marL="0" indent="0">
              <a:buNone/>
            </a:pPr>
            <a:endParaRPr lang="en-US" altLang="en-US"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I was CS major 7 years, move a master of finance, then accounting </a:t>
            </a:r>
            <a:r>
              <a:rPr lang="en-US" altLang="en-US" dirty="0" err="1">
                <a:latin typeface="Arial" panose="020B0604020202020204" pitchFamily="34" charset="0"/>
              </a:rPr>
              <a:t>phd</a:t>
            </a:r>
            <a:r>
              <a:rPr lang="en-US" altLang="en-US" dirty="0">
                <a:latin typeface="Arial" panose="020B0604020202020204" pitchFamily="34" charset="0"/>
              </a:rPr>
              <a:t>. .  I have been looking for </a:t>
            </a:r>
            <a:r>
              <a:rPr lang="en-US" altLang="en-US" dirty="0" err="1">
                <a:latin typeface="Arial" panose="020B0604020202020204" pitchFamily="34" charset="0"/>
              </a:rPr>
              <a:t>opporunties</a:t>
            </a:r>
            <a:r>
              <a:rPr lang="en-US" altLang="en-US" dirty="0">
                <a:latin typeface="Arial" panose="020B0604020202020204" pitchFamily="34" charset="0"/>
              </a:rPr>
              <a:t> to expand my </a:t>
            </a:r>
            <a:r>
              <a:rPr lang="en-US" altLang="en-US" dirty="0" err="1">
                <a:latin typeface="Arial" panose="020B0604020202020204" pitchFamily="34" charset="0"/>
              </a:rPr>
              <a:t>reserch</a:t>
            </a:r>
            <a:r>
              <a:rPr lang="en-US" altLang="en-US" dirty="0">
                <a:latin typeface="Arial" panose="020B0604020202020204" pitchFamily="34" charset="0"/>
              </a:rPr>
              <a:t>. In my earlier years, I didn’t leverage too much on my computer science.   My research evolves into this line of research..    </a:t>
            </a:r>
          </a:p>
          <a:p>
            <a:pPr marL="0" indent="0">
              <a:buNone/>
            </a:pPr>
            <a:endParaRPr lang="en-US" altLang="en-US" dirty="0">
              <a:latin typeface="Arial" panose="020B0604020202020204" pitchFamily="34" charset="0"/>
            </a:endParaRPr>
          </a:p>
        </p:txBody>
      </p:sp>
    </p:spTree>
    <p:extLst>
      <p:ext uri="{BB962C8B-B14F-4D97-AF65-F5344CB8AC3E}">
        <p14:creationId xmlns:p14="http://schemas.microsoft.com/office/powerpoint/2010/main" val="3861012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p:spPr>
        <p:txBody>
          <a:bodyPr/>
          <a:lstStyle/>
          <a:p>
            <a:pPr marL="228600" indent="-228600">
              <a:buAutoNum type="arabicPeriod"/>
            </a:pPr>
            <a:r>
              <a:rPr lang="en-US" altLang="en-US" dirty="0" err="1">
                <a:latin typeface="Arial" panose="020B0604020202020204" pitchFamily="34" charset="0"/>
              </a:rPr>
              <a:t>Unstructure</a:t>
            </a:r>
            <a:r>
              <a:rPr lang="en-US" altLang="en-US" dirty="0">
                <a:latin typeface="Arial" panose="020B0604020202020204" pitchFamily="34" charset="0"/>
              </a:rPr>
              <a:t> data: text &amp; </a:t>
            </a:r>
            <a:r>
              <a:rPr lang="en-US" altLang="en-US" dirty="0" err="1">
                <a:latin typeface="Arial" panose="020B0604020202020204" pitchFamily="34" charset="0"/>
              </a:rPr>
              <a:t>imagment</a:t>
            </a:r>
            <a:r>
              <a:rPr lang="en-US" altLang="en-US" dirty="0">
                <a:latin typeface="Arial" panose="020B0604020202020204" pitchFamily="34" charset="0"/>
              </a:rPr>
              <a:t> </a:t>
            </a:r>
          </a:p>
          <a:p>
            <a:pPr marL="0" indent="0">
              <a:buNone/>
            </a:pPr>
            <a:endParaRPr lang="en-US" altLang="en-US" dirty="0">
              <a:latin typeface="Arial" panose="020B0604020202020204" pitchFamily="34" charset="0"/>
            </a:endParaRPr>
          </a:p>
          <a:p>
            <a:pPr marL="228600" indent="-228600">
              <a:buAutoNum type="arabicPeriod"/>
            </a:pPr>
            <a:r>
              <a:rPr lang="en-US" altLang="en-US" dirty="0" err="1">
                <a:latin typeface="Arial" panose="020B0604020202020204" pitchFamily="34" charset="0"/>
              </a:rPr>
              <a:t>Unstrucutre</a:t>
            </a:r>
            <a:r>
              <a:rPr lang="en-US" altLang="en-US" dirty="0">
                <a:latin typeface="Arial" panose="020B0604020202020204" pitchFamily="34" charset="0"/>
              </a:rPr>
              <a:t> data cannot use OLS</a:t>
            </a:r>
          </a:p>
          <a:p>
            <a:pPr marL="0" indent="0">
              <a:buNone/>
            </a:pPr>
            <a:r>
              <a:rPr lang="en-US" altLang="en-US" dirty="0">
                <a:latin typeface="Arial" panose="020B0604020202020204" pitchFamily="34" charset="0"/>
              </a:rPr>
              <a:t>       deep learning; </a:t>
            </a:r>
            <a:r>
              <a:rPr lang="en-US" altLang="en-US" dirty="0" err="1">
                <a:latin typeface="Arial" panose="020B0604020202020204" pitchFamily="34" charset="0"/>
              </a:rPr>
              <a:t>computatution</a:t>
            </a:r>
            <a:r>
              <a:rPr lang="en-US" altLang="en-US" dirty="0">
                <a:latin typeface="Arial" panose="020B0604020202020204" pitchFamily="34" charset="0"/>
              </a:rPr>
              <a:t> power</a:t>
            </a:r>
          </a:p>
          <a:p>
            <a:pPr marL="0" indent="0">
              <a:buNone/>
            </a:pPr>
            <a:endParaRPr lang="en-US" altLang="en-US"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I was CS major 7 years, move a master of finance, then accounting </a:t>
            </a:r>
            <a:r>
              <a:rPr lang="en-US" altLang="en-US" dirty="0" err="1">
                <a:latin typeface="Arial" panose="020B0604020202020204" pitchFamily="34" charset="0"/>
              </a:rPr>
              <a:t>phd</a:t>
            </a:r>
            <a:r>
              <a:rPr lang="en-US" altLang="en-US" dirty="0">
                <a:latin typeface="Arial" panose="020B0604020202020204" pitchFamily="34" charset="0"/>
              </a:rPr>
              <a:t>. .  I have been looking for </a:t>
            </a:r>
            <a:r>
              <a:rPr lang="en-US" altLang="en-US" dirty="0" err="1">
                <a:latin typeface="Arial" panose="020B0604020202020204" pitchFamily="34" charset="0"/>
              </a:rPr>
              <a:t>opporunties</a:t>
            </a:r>
            <a:r>
              <a:rPr lang="en-US" altLang="en-US" dirty="0">
                <a:latin typeface="Arial" panose="020B0604020202020204" pitchFamily="34" charset="0"/>
              </a:rPr>
              <a:t> to expand my </a:t>
            </a:r>
            <a:r>
              <a:rPr lang="en-US" altLang="en-US" dirty="0" err="1">
                <a:latin typeface="Arial" panose="020B0604020202020204" pitchFamily="34" charset="0"/>
              </a:rPr>
              <a:t>reserch</a:t>
            </a:r>
            <a:r>
              <a:rPr lang="en-US" altLang="en-US" dirty="0">
                <a:latin typeface="Arial" panose="020B0604020202020204" pitchFamily="34" charset="0"/>
              </a:rPr>
              <a:t>. In my earlier years, I didn’t leverage too much on my computer science.   My research evolves into this line of research..    </a:t>
            </a:r>
          </a:p>
          <a:p>
            <a:pPr marL="0" indent="0">
              <a:buNone/>
            </a:pPr>
            <a:endParaRPr lang="en-US" altLang="en-US" dirty="0">
              <a:latin typeface="Arial" panose="020B0604020202020204" pitchFamily="34" charset="0"/>
            </a:endParaRPr>
          </a:p>
        </p:txBody>
      </p:sp>
    </p:spTree>
    <p:extLst>
      <p:ext uri="{BB962C8B-B14F-4D97-AF65-F5344CB8AC3E}">
        <p14:creationId xmlns:p14="http://schemas.microsoft.com/office/powerpoint/2010/main" val="4034375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4500">
                <a:latin typeface="Thorndale AMT" panose="02020603050405020304" pitchFamily="18" charset="0"/>
                <a:cs typeface="Thorndale AMT" panose="02020603050405020304" pitchFamily="18"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atin typeface="Thorndale AMT" panose="02020603050405020304" pitchFamily="18" charset="0"/>
                <a:cs typeface="Thorndale AMT" panose="02020603050405020304" pitchFamily="18"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40682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9945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4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6974171"/>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633795" y="6583680"/>
            <a:ext cx="973667" cy="274320"/>
          </a:xfrm>
        </p:spPr>
        <p:txBody>
          <a:bodyPr/>
          <a:lstStyle>
            <a:lvl1pPr>
              <a:defRPr sz="1200">
                <a:latin typeface="Arial" panose="020B0604020202020204" pitchFamily="34" charset="0"/>
                <a:cs typeface="Arial" panose="020B0604020202020204" pitchFamily="34" charset="0"/>
              </a:defRPr>
            </a:lvl1pPr>
          </a:lstStyle>
          <a:p>
            <a:fld id="{6D22F896-40B5-4ADD-8801-0D06FADFA095}" type="slidenum">
              <a:rPr lang="en-US" smtClean="0"/>
              <a:pPr/>
              <a:t>‹#›</a:t>
            </a:fld>
            <a:endParaRPr lang="en-US" dirty="0"/>
          </a:p>
        </p:txBody>
      </p:sp>
      <p:sp>
        <p:nvSpPr>
          <p:cNvPr id="8" name="Footer Placeholder 4"/>
          <p:cNvSpPr>
            <a:spLocks noGrp="1"/>
          </p:cNvSpPr>
          <p:nvPr>
            <p:ph type="ftr" sz="quarter" idx="11"/>
          </p:nvPr>
        </p:nvSpPr>
        <p:spPr>
          <a:xfrm>
            <a:off x="1" y="6548403"/>
            <a:ext cx="8013636" cy="262911"/>
          </a:xfrm>
          <a:prstGeom prst="rect">
            <a:avLst/>
          </a:prstGeom>
        </p:spPr>
        <p:txBody>
          <a:bodyPr/>
          <a:lstStyle>
            <a:lvl1pPr>
              <a:defRPr i="1"/>
            </a:lvl1pPr>
          </a:lstStyle>
          <a:p>
            <a:r>
              <a:rPr lang="en-US"/>
              <a:t>Chen, Wu, and Yang     2017 FinTech Workshop, Columbia Business School</a:t>
            </a:r>
            <a:endParaRPr lang="en-US" dirty="0"/>
          </a:p>
        </p:txBody>
      </p:sp>
    </p:spTree>
    <p:extLst>
      <p:ext uri="{BB962C8B-B14F-4D97-AF65-F5344CB8AC3E}">
        <p14:creationId xmlns:p14="http://schemas.microsoft.com/office/powerpoint/2010/main" val="2934518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560276" y="6583680"/>
            <a:ext cx="973667" cy="274320"/>
          </a:xfrm>
        </p:spPr>
        <p:txBody>
          <a:bodyPr/>
          <a:lstStyle>
            <a:lvl1pPr>
              <a:defRPr sz="1200">
                <a:latin typeface="Arial" panose="020B0604020202020204" pitchFamily="34" charset="0"/>
                <a:cs typeface="Arial" panose="020B0604020202020204" pitchFamily="34" charset="0"/>
              </a:defRPr>
            </a:lvl1pPr>
          </a:lstStyle>
          <a:p>
            <a:fld id="{6D22F896-40B5-4ADD-8801-0D06FADFA095}" type="slidenum">
              <a:rPr lang="en-US" smtClean="0"/>
              <a:pPr/>
              <a:t>‹#›</a:t>
            </a:fld>
            <a:endParaRPr lang="en-US" dirty="0"/>
          </a:p>
        </p:txBody>
      </p:sp>
      <p:sp>
        <p:nvSpPr>
          <p:cNvPr id="6" name="Footer Placeholder 4"/>
          <p:cNvSpPr>
            <a:spLocks noGrp="1"/>
          </p:cNvSpPr>
          <p:nvPr>
            <p:ph type="ftr" sz="quarter" idx="11"/>
          </p:nvPr>
        </p:nvSpPr>
        <p:spPr>
          <a:xfrm>
            <a:off x="1" y="6548403"/>
            <a:ext cx="8013636" cy="262911"/>
          </a:xfrm>
          <a:prstGeom prst="rect">
            <a:avLst/>
          </a:prstGeom>
        </p:spPr>
        <p:txBody>
          <a:bodyPr/>
          <a:lstStyle>
            <a:lvl1pPr>
              <a:defRPr i="1"/>
            </a:lvl1pPr>
          </a:lstStyle>
          <a:p>
            <a:r>
              <a:rPr lang="en-US"/>
              <a:t>Chen, Wu, and Yang     2017 FinTech Workshop, Columbia Business School</a:t>
            </a:r>
            <a:endParaRPr lang="en-US" dirty="0"/>
          </a:p>
        </p:txBody>
      </p:sp>
    </p:spTree>
    <p:extLst>
      <p:ext uri="{BB962C8B-B14F-4D97-AF65-F5344CB8AC3E}">
        <p14:creationId xmlns:p14="http://schemas.microsoft.com/office/powerpoint/2010/main" val="3138099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Placeholder 2">
            <a:extLst>
              <a:ext uri="{FF2B5EF4-FFF2-40B4-BE49-F238E27FC236}">
                <a16:creationId xmlns:a16="http://schemas.microsoft.com/office/drawing/2014/main" id="{D4A57790-44F5-E066-27F7-8188BABC79E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7" name="Picture 6">
            <a:extLst>
              <a:ext uri="{FF2B5EF4-FFF2-40B4-BE49-F238E27FC236}">
                <a16:creationId xmlns:a16="http://schemas.microsoft.com/office/drawing/2014/main" id="{D9BE0656-FBD9-9C8E-D232-75B36F9231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4024" t="23915" r="10062" b="25822"/>
          <a:stretch>
            <a:fillRect/>
          </a:stretch>
        </p:blipFill>
        <p:spPr bwMode="auto">
          <a:xfrm>
            <a:off x="8893177" y="2"/>
            <a:ext cx="3298825" cy="1125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2">
            <a:extLst>
              <a:ext uri="{FF2B5EF4-FFF2-40B4-BE49-F238E27FC236}">
                <a16:creationId xmlns:a16="http://schemas.microsoft.com/office/drawing/2014/main" id="{C546BAC3-1906-FE8A-C5B1-BC4F440AABED}"/>
              </a:ext>
              <a:ext uri="{C183D7F6-B498-43B3-948B-1728B52AA6E4}">
                <adec:decorative xmlns:adec="http://schemas.microsoft.com/office/drawing/2017/decorative" val="1"/>
              </a:ext>
            </a:extLst>
          </p:cNvPr>
          <p:cNvGrpSpPr/>
          <p:nvPr/>
        </p:nvGrpSpPr>
        <p:grpSpPr bwMode="auto">
          <a:xfrm flipH="1">
            <a:off x="9677400" y="2"/>
            <a:ext cx="2514600" cy="2174875"/>
            <a:chOff x="-305" y="-4155"/>
            <a:chExt cx="2514948" cy="2174333"/>
          </a:xfrm>
        </p:grpSpPr>
        <p:sp>
          <p:nvSpPr>
            <p:cNvPr id="3" name="Freeform: Shape 2" descr="&quot;&quot;">
              <a:extLst>
                <a:ext uri="{FF2B5EF4-FFF2-40B4-BE49-F238E27FC236}">
                  <a16:creationId xmlns:a16="http://schemas.microsoft.com/office/drawing/2014/main" id="{F04BDDED-9B4D-28C0-9722-BF1359E426B3}"/>
                </a:ext>
              </a:extLst>
            </p:cNvPr>
            <p:cNvSpPr/>
            <p:nvPr/>
          </p:nvSpPr>
          <p:spPr>
            <a:xfrm>
              <a:off x="-305" y="607"/>
              <a:ext cx="2514948" cy="2169571"/>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4" name="Freeform: Shape 3" descr="&quot;&quot;">
              <a:extLst>
                <a:ext uri="{FF2B5EF4-FFF2-40B4-BE49-F238E27FC236}">
                  <a16:creationId xmlns:a16="http://schemas.microsoft.com/office/drawing/2014/main" id="{2F2BD1F5-6684-D6C4-0C2F-E1991A9BE4DD}"/>
                </a:ext>
              </a:extLst>
            </p:cNvPr>
            <p:cNvSpPr/>
            <p:nvPr/>
          </p:nvSpPr>
          <p:spPr>
            <a:xfrm>
              <a:off x="-305" y="-4155"/>
              <a:ext cx="2492720" cy="1947378"/>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5" name="Freeform: Shape 4" descr="&quot;&quot;">
              <a:extLst>
                <a:ext uri="{FF2B5EF4-FFF2-40B4-BE49-F238E27FC236}">
                  <a16:creationId xmlns:a16="http://schemas.microsoft.com/office/drawing/2014/main" id="{6F4023FA-BA3E-611B-E9B3-979B176EEE88}"/>
                </a:ext>
              </a:extLst>
            </p:cNvPr>
            <p:cNvSpPr/>
            <p:nvPr/>
          </p:nvSpPr>
          <p:spPr>
            <a:xfrm>
              <a:off x="-305" y="607"/>
              <a:ext cx="2500658" cy="1972770"/>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600"/>
            </a:p>
          </p:txBody>
        </p:sp>
        <p:sp>
          <p:nvSpPr>
            <p:cNvPr id="6" name="Freeform: Shape 5" descr="&quot;&quot;">
              <a:extLst>
                <a:ext uri="{FF2B5EF4-FFF2-40B4-BE49-F238E27FC236}">
                  <a16:creationId xmlns:a16="http://schemas.microsoft.com/office/drawing/2014/main" id="{8844C335-7823-2ACD-7CBD-E96E9E06C814}"/>
                </a:ext>
              </a:extLst>
            </p:cNvPr>
            <p:cNvSpPr/>
            <p:nvPr/>
          </p:nvSpPr>
          <p:spPr>
            <a:xfrm>
              <a:off x="-305" y="607"/>
              <a:ext cx="2491132" cy="1942616"/>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grpSp>
      <p:grpSp>
        <p:nvGrpSpPr>
          <p:cNvPr id="7" name="Group 18">
            <a:extLst>
              <a:ext uri="{FF2B5EF4-FFF2-40B4-BE49-F238E27FC236}">
                <a16:creationId xmlns:a16="http://schemas.microsoft.com/office/drawing/2014/main" id="{22943F55-6305-490D-4035-4165BE598CA5}"/>
              </a:ext>
              <a:ext uri="{C183D7F6-B498-43B3-948B-1728B52AA6E4}">
                <adec:decorative xmlns:adec="http://schemas.microsoft.com/office/drawing/2017/decorative" val="1"/>
              </a:ext>
            </a:extLst>
          </p:cNvPr>
          <p:cNvGrpSpPr/>
          <p:nvPr/>
        </p:nvGrpSpPr>
        <p:grpSpPr bwMode="auto">
          <a:xfrm rot="10800000" flipH="1">
            <a:off x="0" y="4322765"/>
            <a:ext cx="3378200" cy="2535237"/>
            <a:chOff x="-305" y="-1"/>
            <a:chExt cx="3832880" cy="2876136"/>
          </a:xfrm>
        </p:grpSpPr>
        <p:sp>
          <p:nvSpPr>
            <p:cNvPr id="8" name="Freeform: Shape 7" descr="&quot;&quot;">
              <a:extLst>
                <a:ext uri="{FF2B5EF4-FFF2-40B4-BE49-F238E27FC236}">
                  <a16:creationId xmlns:a16="http://schemas.microsoft.com/office/drawing/2014/main" id="{04051944-00A5-DF91-4EA3-41E3B04D60FA}"/>
                </a:ext>
              </a:extLst>
            </p:cNvPr>
            <p:cNvSpPr/>
            <p:nvPr/>
          </p:nvSpPr>
          <p:spPr>
            <a:xfrm>
              <a:off x="-2107" y="-1"/>
              <a:ext cx="3816670" cy="2652817"/>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9" name="Freeform: Shape 8" descr="&quot;&quot;">
              <a:extLst>
                <a:ext uri="{FF2B5EF4-FFF2-40B4-BE49-F238E27FC236}">
                  <a16:creationId xmlns:a16="http://schemas.microsoft.com/office/drawing/2014/main" id="{18F1AA25-90AE-D999-44C6-47847723B677}"/>
                </a:ext>
              </a:extLst>
            </p:cNvPr>
            <p:cNvSpPr/>
            <p:nvPr/>
          </p:nvSpPr>
          <p:spPr>
            <a:xfrm>
              <a:off x="-2107" y="-1"/>
              <a:ext cx="3816670" cy="2652817"/>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0" name="Freeform: Shape 9" descr="&quot;&quot;">
              <a:extLst>
                <a:ext uri="{FF2B5EF4-FFF2-40B4-BE49-F238E27FC236}">
                  <a16:creationId xmlns:a16="http://schemas.microsoft.com/office/drawing/2014/main" id="{876FB947-B69C-3B63-BA9F-04AA1979E556}"/>
                </a:ext>
              </a:extLst>
            </p:cNvPr>
            <p:cNvSpPr/>
            <p:nvPr/>
          </p:nvSpPr>
          <p:spPr>
            <a:xfrm>
              <a:off x="-2107" y="-1803"/>
              <a:ext cx="3816670" cy="2676230"/>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1" name="Freeform: Shape 10" descr="&quot;&quot;">
              <a:extLst>
                <a:ext uri="{FF2B5EF4-FFF2-40B4-BE49-F238E27FC236}">
                  <a16:creationId xmlns:a16="http://schemas.microsoft.com/office/drawing/2014/main" id="{B501011F-596E-522E-B5B8-B906C5955D10}"/>
                </a:ext>
              </a:extLst>
            </p:cNvPr>
            <p:cNvSpPr/>
            <p:nvPr/>
          </p:nvSpPr>
          <p:spPr>
            <a:xfrm>
              <a:off x="-305" y="-1"/>
              <a:ext cx="383288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grpSp>
    </p:spTree>
    <p:extLst>
      <p:ext uri="{BB962C8B-B14F-4D97-AF65-F5344CB8AC3E}">
        <p14:creationId xmlns:p14="http://schemas.microsoft.com/office/powerpoint/2010/main" val="143549167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hf hdr="0" dt="0"/>
  <p:txStyles>
    <p:titleStyle>
      <a:lvl1pPr algn="l" rtl="0" eaLnBrk="1" fontAlgn="base" hangingPunct="1">
        <a:lnSpc>
          <a:spcPct val="90000"/>
        </a:lnSpc>
        <a:spcBef>
          <a:spcPct val="0"/>
        </a:spcBef>
        <a:spcAft>
          <a:spcPct val="0"/>
        </a:spcAft>
        <a:defRPr sz="3300" kern="1200">
          <a:solidFill>
            <a:schemeClr val="tx1"/>
          </a:solidFill>
          <a:latin typeface="Times New Roman" panose="02020603050405020304" pitchFamily="18" charset="0"/>
          <a:ea typeface="+mj-ea"/>
          <a:cs typeface="Times New Roman" panose="02020603050405020304" pitchFamily="18" charset="0"/>
        </a:defRPr>
      </a:lvl1pPr>
      <a:lvl2pPr algn="l" rtl="0" eaLnBrk="1" fontAlgn="base" hangingPunct="1">
        <a:lnSpc>
          <a:spcPct val="90000"/>
        </a:lnSpc>
        <a:spcBef>
          <a:spcPct val="0"/>
        </a:spcBef>
        <a:spcAft>
          <a:spcPct val="0"/>
        </a:spcAft>
        <a:defRPr sz="3300">
          <a:solidFill>
            <a:schemeClr val="tx1"/>
          </a:solidFill>
          <a:latin typeface="Times New Roman" panose="02020603050405020304" pitchFamily="18" charset="0"/>
          <a:cs typeface="Times New Roman" panose="02020603050405020304" pitchFamily="18" charset="0"/>
        </a:defRPr>
      </a:lvl2pPr>
      <a:lvl3pPr algn="l" rtl="0" eaLnBrk="1" fontAlgn="base" hangingPunct="1">
        <a:lnSpc>
          <a:spcPct val="90000"/>
        </a:lnSpc>
        <a:spcBef>
          <a:spcPct val="0"/>
        </a:spcBef>
        <a:spcAft>
          <a:spcPct val="0"/>
        </a:spcAft>
        <a:defRPr sz="3300">
          <a:solidFill>
            <a:schemeClr val="tx1"/>
          </a:solidFill>
          <a:latin typeface="Times New Roman" panose="02020603050405020304" pitchFamily="18" charset="0"/>
          <a:cs typeface="Times New Roman" panose="02020603050405020304" pitchFamily="18" charset="0"/>
        </a:defRPr>
      </a:lvl3pPr>
      <a:lvl4pPr algn="l" rtl="0" eaLnBrk="1" fontAlgn="base" hangingPunct="1">
        <a:lnSpc>
          <a:spcPct val="90000"/>
        </a:lnSpc>
        <a:spcBef>
          <a:spcPct val="0"/>
        </a:spcBef>
        <a:spcAft>
          <a:spcPct val="0"/>
        </a:spcAft>
        <a:defRPr sz="3300">
          <a:solidFill>
            <a:schemeClr val="tx1"/>
          </a:solidFill>
          <a:latin typeface="Times New Roman" panose="02020603050405020304" pitchFamily="18" charset="0"/>
          <a:cs typeface="Times New Roman" panose="02020603050405020304" pitchFamily="18" charset="0"/>
        </a:defRPr>
      </a:lvl4pPr>
      <a:lvl5pPr algn="l" rtl="0" eaLnBrk="1" fontAlgn="base" hangingPunct="1">
        <a:lnSpc>
          <a:spcPct val="90000"/>
        </a:lnSpc>
        <a:spcBef>
          <a:spcPct val="0"/>
        </a:spcBef>
        <a:spcAft>
          <a:spcPct val="0"/>
        </a:spcAft>
        <a:defRPr sz="3300">
          <a:solidFill>
            <a:schemeClr val="tx1"/>
          </a:solidFill>
          <a:latin typeface="Times New Roman" panose="02020603050405020304" pitchFamily="18" charset="0"/>
          <a:cs typeface="Times New Roman" panose="02020603050405020304" pitchFamily="18" charset="0"/>
        </a:defRPr>
      </a:lvl5pPr>
      <a:lvl6pPr marL="342900" algn="l" rtl="0" eaLnBrk="1" fontAlgn="base" hangingPunct="1">
        <a:lnSpc>
          <a:spcPct val="90000"/>
        </a:lnSpc>
        <a:spcBef>
          <a:spcPct val="0"/>
        </a:spcBef>
        <a:spcAft>
          <a:spcPct val="0"/>
        </a:spcAft>
        <a:defRPr sz="3300">
          <a:solidFill>
            <a:schemeClr val="tx1"/>
          </a:solidFill>
          <a:latin typeface="Times New Roman" panose="02020603050405020304" pitchFamily="18" charset="0"/>
          <a:cs typeface="Times New Roman" panose="02020603050405020304" pitchFamily="18" charset="0"/>
        </a:defRPr>
      </a:lvl6pPr>
      <a:lvl7pPr marL="685800" algn="l" rtl="0" eaLnBrk="1" fontAlgn="base" hangingPunct="1">
        <a:lnSpc>
          <a:spcPct val="90000"/>
        </a:lnSpc>
        <a:spcBef>
          <a:spcPct val="0"/>
        </a:spcBef>
        <a:spcAft>
          <a:spcPct val="0"/>
        </a:spcAft>
        <a:defRPr sz="3300">
          <a:solidFill>
            <a:schemeClr val="tx1"/>
          </a:solidFill>
          <a:latin typeface="Times New Roman" panose="02020603050405020304" pitchFamily="18" charset="0"/>
          <a:cs typeface="Times New Roman" panose="02020603050405020304" pitchFamily="18" charset="0"/>
        </a:defRPr>
      </a:lvl7pPr>
      <a:lvl8pPr marL="1028700" algn="l" rtl="0" eaLnBrk="1" fontAlgn="base" hangingPunct="1">
        <a:lnSpc>
          <a:spcPct val="90000"/>
        </a:lnSpc>
        <a:spcBef>
          <a:spcPct val="0"/>
        </a:spcBef>
        <a:spcAft>
          <a:spcPct val="0"/>
        </a:spcAft>
        <a:defRPr sz="3300">
          <a:solidFill>
            <a:schemeClr val="tx1"/>
          </a:solidFill>
          <a:latin typeface="Times New Roman" panose="02020603050405020304" pitchFamily="18" charset="0"/>
          <a:cs typeface="Times New Roman" panose="02020603050405020304" pitchFamily="18" charset="0"/>
        </a:defRPr>
      </a:lvl8pPr>
      <a:lvl9pPr marL="1371600" algn="l" rtl="0" eaLnBrk="1" fontAlgn="base" hangingPunct="1">
        <a:lnSpc>
          <a:spcPct val="90000"/>
        </a:lnSpc>
        <a:spcBef>
          <a:spcPct val="0"/>
        </a:spcBef>
        <a:spcAft>
          <a:spcPct val="0"/>
        </a:spcAft>
        <a:defRPr sz="3300">
          <a:solidFill>
            <a:schemeClr val="tx1"/>
          </a:solidFill>
          <a:latin typeface="Times New Roman" panose="02020603050405020304" pitchFamily="18" charset="0"/>
          <a:cs typeface="Times New Roman" panose="02020603050405020304" pitchFamily="18" charset="0"/>
        </a:defRPr>
      </a:lvl9pPr>
    </p:titleStyle>
    <p:bodyStyle>
      <a:lvl1pPr marL="171450" indent="-171450" algn="l" rtl="0" eaLnBrk="1" fontAlgn="base" hangingPunct="1">
        <a:lnSpc>
          <a:spcPct val="90000"/>
        </a:lnSpc>
        <a:spcBef>
          <a:spcPts val="750"/>
        </a:spcBef>
        <a:spcAft>
          <a:spcPct val="0"/>
        </a:spcAft>
        <a:buFont typeface="Arial" panose="020B0604020202020204" pitchFamily="34" charset="0"/>
        <a:buChar char="•"/>
        <a:defRPr sz="2100" kern="1200">
          <a:solidFill>
            <a:schemeClr val="tx1"/>
          </a:solidFill>
          <a:latin typeface="Times New Roman" panose="02020603050405020304" pitchFamily="18" charset="0"/>
          <a:ea typeface="+mn-ea"/>
          <a:cs typeface="Times New Roman" panose="02020603050405020304" pitchFamily="18" charset="0"/>
        </a:defRPr>
      </a:lvl1pPr>
      <a:lvl2pPr marL="514350" indent="-171450" algn="l" rtl="0" eaLnBrk="1" fontAlgn="base" hangingPunct="1">
        <a:lnSpc>
          <a:spcPct val="90000"/>
        </a:lnSpc>
        <a:spcBef>
          <a:spcPts val="375"/>
        </a:spcBef>
        <a:spcAft>
          <a:spcPct val="0"/>
        </a:spcAft>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2pPr>
      <a:lvl3pPr marL="857250" indent="-171450" algn="l" rtl="0" eaLnBrk="1" fontAlgn="base" hangingPunct="1">
        <a:lnSpc>
          <a:spcPct val="90000"/>
        </a:lnSpc>
        <a:spcBef>
          <a:spcPts val="375"/>
        </a:spcBef>
        <a:spcAft>
          <a:spcPct val="0"/>
        </a:spcAft>
        <a:buFont typeface="Arial" panose="020B0604020202020204"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3pPr>
      <a:lvl4pPr marL="1200150" indent="-171450" algn="l" rtl="0" eaLnBrk="1" fontAlgn="base" hangingPunct="1">
        <a:lnSpc>
          <a:spcPct val="90000"/>
        </a:lnSpc>
        <a:spcBef>
          <a:spcPts val="375"/>
        </a:spcBef>
        <a:spcAft>
          <a:spcPct val="0"/>
        </a:spcAft>
        <a:buFont typeface="Arial" panose="020B0604020202020204" pitchFamily="34" charset="0"/>
        <a:buChar char="•"/>
        <a:defRPr kern="1200">
          <a:solidFill>
            <a:schemeClr val="tx1"/>
          </a:solidFill>
          <a:latin typeface="Times New Roman" panose="02020603050405020304" pitchFamily="18" charset="0"/>
          <a:ea typeface="+mn-ea"/>
          <a:cs typeface="Times New Roman" panose="02020603050405020304" pitchFamily="18" charset="0"/>
        </a:defRPr>
      </a:lvl4pPr>
      <a:lvl5pPr marL="1543050" indent="-171450" algn="l" rtl="0" eaLnBrk="1" fontAlgn="base" hangingPunct="1">
        <a:lnSpc>
          <a:spcPct val="90000"/>
        </a:lnSpc>
        <a:spcBef>
          <a:spcPts val="375"/>
        </a:spcBef>
        <a:spcAft>
          <a:spcPct val="0"/>
        </a:spcAft>
        <a:buFont typeface="Arial" panose="020B0604020202020204" pitchFamily="34" charset="0"/>
        <a:buChar char="•"/>
        <a:defRPr kern="1200">
          <a:solidFill>
            <a:schemeClr val="tx1"/>
          </a:solidFill>
          <a:latin typeface="Times New Roman" panose="02020603050405020304" pitchFamily="18" charset="0"/>
          <a:ea typeface="+mn-ea"/>
          <a:cs typeface="Times New Roman" panose="02020603050405020304"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ocw.mit.edu/help/faq-fair-use/"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1.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hyperlink" Target="https://www.pymnts.com/artificial-intelligence-2/2023/law-firm-allen-and-overy-debuts-ai-contract-negotiation-tool/" TargetMode="External"/><Relationship Id="rId2" Type="http://schemas.openxmlformats.org/officeDocument/2006/relationships/hyperlink" Target="https://www.pymnts.com/news/artificial-intelligence/2023/use-of-ai-in-the-legal-industry-faces-challenges/" TargetMode="Externa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13.xml.rels><?xml version="1.0" encoding="UTF-8" standalone="yes"?>
<Relationships xmlns="http://schemas.openxmlformats.org/package/2006/relationships"><Relationship Id="rId3" Type="http://schemas.openxmlformats.org/officeDocument/2006/relationships/hyperlink" Target="https://www2.deloitte.com/us/en/pages/deloitte-analytics/articles/advancing-human-ai-collaboration.html" TargetMode="External"/><Relationship Id="rId2" Type="http://schemas.openxmlformats.org/officeDocument/2006/relationships/hyperlink" Target="https://aimagazine.com/machine-learning/deloitte-introduces-paird-ai-chatbot-for-its-workforce" TargetMode="Externa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1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cloud.google.com/blog/topics/healthcare-life-sciences/sharing-google-med-palm-2-medical-large-language-model" TargetMode="External"/><Relationship Id="rId7" Type="http://schemas.openxmlformats.org/officeDocument/2006/relationships/image" Target="../media/image68.png"/><Relationship Id="rId2" Type="http://schemas.openxmlformats.org/officeDocument/2006/relationships/hyperlink" Target="https://sites.research.google/med-palm/" TargetMode="External"/><Relationship Id="rId1" Type="http://schemas.openxmlformats.org/officeDocument/2006/relationships/slideLayout" Target="../slideLayouts/slideLayout2.xml"/><Relationship Id="rId6" Type="http://schemas.openxmlformats.org/officeDocument/2006/relationships/hyperlink" Target="https://www.medscape.com/viewarticle/are-you-ready-ai-be-better-doctor-than-you-2024a100070q?form=fpf" TargetMode="External"/><Relationship Id="rId5" Type="http://schemas.openxmlformats.org/officeDocument/2006/relationships/hyperlink" Target="https://distilledscience.medium.com/ai-in-healthcare-med-palm-2-surpasses-human-doctors-in-medical-knowledge-assessment-4087bf4b9006" TargetMode="External"/><Relationship Id="rId4" Type="http://schemas.openxmlformats.org/officeDocument/2006/relationships/hyperlink" Target="https://www.medscape.com/slideshow/2023-artificial-intelligence-6016743#1"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www.pymnts.com/artificial-intelligence-2/2023/morgan-stanley-to-launch-ai-powered-assistant-for-financial-advisors/" TargetMode="External"/><Relationship Id="rId2" Type="http://schemas.openxmlformats.org/officeDocument/2006/relationships/hyperlink" Target="https://www.morganstanley.com/cs/pdf/9933201_Bio_r5.pdf" TargetMode="Externa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www.theverge.com/2023/10/4/23902794/canva-magic-studio-ai-design-new-tools"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agmis.com/computer-vision-ai-ensures-worker-safety-in-industrial-and-construction-sites/"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www.linkedin.com/in/ulrika-bies%C3%A8rt-3540101b/" TargetMode="External"/><Relationship Id="rId2" Type="http://schemas.openxmlformats.org/officeDocument/2006/relationships/hyperlink" Target="https://www.reuters.com/technology/ikea-bets-remote-interior-design-ai-changes-sales-strategy-2023-06-13/" TargetMode="Externa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hyperlink" Target="https://www.pymnts.com/news/retail/2023/ikea-uses-artificial-intelligence-transform-call-center-employees-into-interior-design-advisor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ocw.mit.edu/help/faq-fair-use/"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image" Target="../media/image16.jpg"/><Relationship Id="rId3" Type="http://schemas.openxmlformats.org/officeDocument/2006/relationships/image" Target="../media/image7.jpg"/><Relationship Id="rId7" Type="http://schemas.openxmlformats.org/officeDocument/2006/relationships/image" Target="../media/image11.jpg"/><Relationship Id="rId12" Type="http://schemas.openxmlformats.org/officeDocument/2006/relationships/image" Target="../media/image15.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hyperlink" Target="https://ocw.mit.edu/help/faq-fair-use/" TargetMode="External"/><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space.bilibili.com/2078445811/"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www.bigstone.com.au/investor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0.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355661"/>
          </a:xfrm>
        </p:spPr>
        <p:txBody>
          <a:bodyPr/>
          <a:lstStyle/>
          <a:p>
            <a:r>
              <a:rPr lang="en-US" dirty="0"/>
              <a:t>Data, Machine Learning, and AI</a:t>
            </a:r>
          </a:p>
        </p:txBody>
      </p:sp>
      <p:sp>
        <p:nvSpPr>
          <p:cNvPr id="3" name="Subtitle 2"/>
          <p:cNvSpPr>
            <a:spLocks noGrp="1"/>
          </p:cNvSpPr>
          <p:nvPr>
            <p:ph type="subTitle" idx="1"/>
          </p:nvPr>
        </p:nvSpPr>
        <p:spPr/>
        <p:txBody>
          <a:bodyPr>
            <a:normAutofit/>
          </a:bodyPr>
          <a:lstStyle/>
          <a:p>
            <a:r>
              <a:rPr lang="en-US" dirty="0"/>
              <a:t>Introduction to FinTech</a:t>
            </a:r>
          </a:p>
          <a:p>
            <a:r>
              <a:rPr lang="en-US" dirty="0"/>
              <a:t>Prof. </a:t>
            </a:r>
            <a:r>
              <a:rPr lang="en-US" dirty="0" err="1"/>
              <a:t>Xiaoyu</a:t>
            </a:r>
            <a:r>
              <a:rPr lang="en-US" dirty="0"/>
              <a:t> (Joanna Wang)</a:t>
            </a:r>
          </a:p>
          <a:p>
            <a:r>
              <a:rPr lang="en-US" dirty="0"/>
              <a:t>Peking University</a:t>
            </a:r>
          </a:p>
        </p:txBody>
      </p:sp>
    </p:spTree>
    <p:extLst>
      <p:ext uri="{BB962C8B-B14F-4D97-AF65-F5344CB8AC3E}">
        <p14:creationId xmlns:p14="http://schemas.microsoft.com/office/powerpoint/2010/main" val="4117668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6242" y="338418"/>
            <a:ext cx="7928722" cy="663161"/>
          </a:xfrm>
          <a:prstGeom prst="rect">
            <a:avLst/>
          </a:prstGeom>
        </p:spPr>
        <p:txBody>
          <a:bodyPr vert="horz" wrap="square" lIns="0" tIns="11206" rIns="0" bIns="0" rtlCol="0">
            <a:spAutoFit/>
          </a:bodyPr>
          <a:lstStyle/>
          <a:p>
            <a:pPr marL="11206">
              <a:lnSpc>
                <a:spcPct val="100000"/>
              </a:lnSpc>
              <a:spcBef>
                <a:spcPts val="88"/>
              </a:spcBef>
            </a:pPr>
            <a:r>
              <a:rPr sz="4236" spc="-13" dirty="0"/>
              <a:t>Alternative</a:t>
            </a:r>
            <a:r>
              <a:rPr sz="4236" spc="-18" dirty="0"/>
              <a:t> </a:t>
            </a:r>
            <a:r>
              <a:rPr sz="4236" spc="-22" dirty="0"/>
              <a:t>Data</a:t>
            </a:r>
            <a:r>
              <a:rPr sz="4236" spc="-4" dirty="0"/>
              <a:t> </a:t>
            </a:r>
            <a:r>
              <a:rPr sz="4236" spc="-57" dirty="0"/>
              <a:t>FinTech</a:t>
            </a:r>
            <a:r>
              <a:rPr sz="4236" spc="-18" dirty="0"/>
              <a:t> </a:t>
            </a:r>
            <a:r>
              <a:rPr sz="4236" spc="-4" dirty="0"/>
              <a:t>Landscape</a:t>
            </a:r>
            <a:endParaRPr sz="4236"/>
          </a:p>
        </p:txBody>
      </p:sp>
      <p:pic>
        <p:nvPicPr>
          <p:cNvPr id="3" name="object 3"/>
          <p:cNvPicPr/>
          <p:nvPr/>
        </p:nvPicPr>
        <p:blipFill>
          <a:blip r:embed="rId2" cstate="print"/>
          <a:stretch>
            <a:fillRect/>
          </a:stretch>
        </p:blipFill>
        <p:spPr>
          <a:xfrm>
            <a:off x="1337231" y="1162376"/>
            <a:ext cx="9331652" cy="4377739"/>
          </a:xfrm>
          <a:prstGeom prst="rect">
            <a:avLst/>
          </a:prstGeom>
        </p:spPr>
      </p:pic>
      <p:sp>
        <p:nvSpPr>
          <p:cNvPr id="4" name="object 4"/>
          <p:cNvSpPr txBox="1"/>
          <p:nvPr/>
        </p:nvSpPr>
        <p:spPr>
          <a:xfrm>
            <a:off x="5833573" y="5619969"/>
            <a:ext cx="5516656" cy="329600"/>
          </a:xfrm>
          <a:prstGeom prst="rect">
            <a:avLst/>
          </a:prstGeom>
        </p:spPr>
        <p:txBody>
          <a:bodyPr vert="horz" wrap="square" lIns="0" tIns="17929" rIns="0" bIns="0" rtlCol="0">
            <a:spAutoFit/>
          </a:bodyPr>
          <a:lstStyle/>
          <a:p>
            <a:pPr marR="675190" algn="r">
              <a:spcBef>
                <a:spcPts val="141"/>
              </a:spcBef>
            </a:pPr>
            <a:r>
              <a:rPr sz="706" spc="-4" dirty="0">
                <a:latin typeface="Arial MT"/>
                <a:cs typeface="Arial MT"/>
              </a:rPr>
              <a:t>14</a:t>
            </a:r>
            <a:endParaRPr sz="706">
              <a:latin typeface="Arial MT"/>
              <a:cs typeface="Arial MT"/>
            </a:endParaRPr>
          </a:p>
          <a:p>
            <a:pPr marL="11206">
              <a:spcBef>
                <a:spcPts val="93"/>
              </a:spcBef>
            </a:pPr>
            <a:r>
              <a:rPr sz="1235" spc="-9" dirty="0">
                <a:latin typeface="Calibri"/>
                <a:cs typeface="Calibri"/>
              </a:rPr>
              <a:t>Source:</a:t>
            </a:r>
            <a:r>
              <a:rPr sz="1235" dirty="0">
                <a:latin typeface="Calibri"/>
                <a:cs typeface="Calibri"/>
              </a:rPr>
              <a:t> </a:t>
            </a:r>
            <a:r>
              <a:rPr sz="1235" spc="-13" dirty="0">
                <a:latin typeface="Calibri"/>
                <a:cs typeface="Calibri"/>
              </a:rPr>
              <a:t>‘Alternative</a:t>
            </a:r>
            <a:r>
              <a:rPr sz="1235" spc="4" dirty="0">
                <a:latin typeface="Calibri"/>
                <a:cs typeface="Calibri"/>
              </a:rPr>
              <a:t> </a:t>
            </a:r>
            <a:r>
              <a:rPr sz="1235" spc="-9" dirty="0">
                <a:latin typeface="Calibri"/>
                <a:cs typeface="Calibri"/>
              </a:rPr>
              <a:t>Data</a:t>
            </a:r>
            <a:r>
              <a:rPr sz="1235" spc="9" dirty="0">
                <a:latin typeface="Calibri"/>
                <a:cs typeface="Calibri"/>
              </a:rPr>
              <a:t> </a:t>
            </a:r>
            <a:r>
              <a:rPr sz="1235" spc="-4" dirty="0">
                <a:latin typeface="Calibri"/>
                <a:cs typeface="Calibri"/>
              </a:rPr>
              <a:t>Goes</a:t>
            </a:r>
            <a:r>
              <a:rPr sz="1235" spc="4" dirty="0">
                <a:latin typeface="Calibri"/>
                <a:cs typeface="Calibri"/>
              </a:rPr>
              <a:t> </a:t>
            </a:r>
            <a:r>
              <a:rPr sz="1235" spc="-4" dirty="0">
                <a:latin typeface="Calibri"/>
                <a:cs typeface="Calibri"/>
              </a:rPr>
              <a:t>Mainstream</a:t>
            </a:r>
            <a:r>
              <a:rPr sz="1235" dirty="0">
                <a:latin typeface="Calibri"/>
                <a:cs typeface="Calibri"/>
              </a:rPr>
              <a:t> in</a:t>
            </a:r>
            <a:r>
              <a:rPr sz="1235" spc="4" dirty="0">
                <a:latin typeface="Calibri"/>
                <a:cs typeface="Calibri"/>
              </a:rPr>
              <a:t> </a:t>
            </a:r>
            <a:r>
              <a:rPr sz="1235" spc="-4" dirty="0">
                <a:latin typeface="Calibri"/>
                <a:cs typeface="Calibri"/>
              </a:rPr>
              <a:t>Financial</a:t>
            </a:r>
            <a:r>
              <a:rPr sz="1235" spc="4" dirty="0">
                <a:latin typeface="Calibri"/>
                <a:cs typeface="Calibri"/>
              </a:rPr>
              <a:t> </a:t>
            </a:r>
            <a:r>
              <a:rPr sz="1235" spc="-13" dirty="0">
                <a:latin typeface="Calibri"/>
                <a:cs typeface="Calibri"/>
              </a:rPr>
              <a:t>Services’,</a:t>
            </a:r>
            <a:r>
              <a:rPr sz="1235" spc="4" dirty="0">
                <a:latin typeface="Calibri"/>
                <a:cs typeface="Calibri"/>
              </a:rPr>
              <a:t> </a:t>
            </a:r>
            <a:r>
              <a:rPr sz="1235" spc="-4" dirty="0">
                <a:latin typeface="Calibri"/>
                <a:cs typeface="Calibri"/>
              </a:rPr>
              <a:t>Datanami</a:t>
            </a:r>
            <a:r>
              <a:rPr sz="1235" spc="4" dirty="0">
                <a:latin typeface="Calibri"/>
                <a:cs typeface="Calibri"/>
              </a:rPr>
              <a:t> </a:t>
            </a:r>
            <a:r>
              <a:rPr sz="1235" spc="-4" dirty="0">
                <a:latin typeface="Calibri"/>
                <a:cs typeface="Calibri"/>
              </a:rPr>
              <a:t>(11/21/19)</a:t>
            </a:r>
            <a:endParaRPr sz="1235">
              <a:latin typeface="Calibri"/>
              <a:cs typeface="Calibri"/>
            </a:endParaRPr>
          </a:p>
        </p:txBody>
      </p:sp>
      <p:sp>
        <p:nvSpPr>
          <p:cNvPr id="5" name="object 5"/>
          <p:cNvSpPr txBox="1"/>
          <p:nvPr/>
        </p:nvSpPr>
        <p:spPr>
          <a:xfrm>
            <a:off x="804281" y="5701945"/>
            <a:ext cx="4562475" cy="282800"/>
          </a:xfrm>
          <a:prstGeom prst="rect">
            <a:avLst/>
          </a:prstGeom>
        </p:spPr>
        <p:txBody>
          <a:bodyPr vert="horz" wrap="square" lIns="0" tIns="11206" rIns="0" bIns="0" rtlCol="0">
            <a:spAutoFit/>
          </a:bodyPr>
          <a:lstStyle/>
          <a:p>
            <a:pPr marL="11206" marR="4483">
              <a:spcBef>
                <a:spcPts val="88"/>
              </a:spcBef>
            </a:pPr>
            <a:r>
              <a:rPr sz="882" dirty="0">
                <a:latin typeface="Calibri"/>
                <a:cs typeface="Calibri"/>
              </a:rPr>
              <a:t>© CB Insights. All rights reserved. This content is excluded from our Creative Commons license. For </a:t>
            </a:r>
            <a:r>
              <a:rPr sz="882" spc="4" dirty="0">
                <a:latin typeface="Calibri"/>
                <a:cs typeface="Calibri"/>
              </a:rPr>
              <a:t> </a:t>
            </a:r>
            <a:r>
              <a:rPr sz="882" dirty="0">
                <a:latin typeface="Calibri"/>
                <a:cs typeface="Calibri"/>
              </a:rPr>
              <a:t>more information,</a:t>
            </a:r>
            <a:r>
              <a:rPr sz="882" spc="4" dirty="0">
                <a:latin typeface="Calibri"/>
                <a:cs typeface="Calibri"/>
              </a:rPr>
              <a:t> </a:t>
            </a:r>
            <a:r>
              <a:rPr sz="882" dirty="0">
                <a:latin typeface="Calibri"/>
                <a:cs typeface="Calibri"/>
              </a:rPr>
              <a:t>see</a:t>
            </a:r>
            <a:r>
              <a:rPr sz="882" spc="9" dirty="0">
                <a:latin typeface="Calibri"/>
                <a:cs typeface="Calibri"/>
              </a:rPr>
              <a:t> </a:t>
            </a:r>
            <a:r>
              <a:rPr sz="882" dirty="0">
                <a:solidFill>
                  <a:srgbClr val="0000FF"/>
                </a:solidFill>
                <a:latin typeface="Calibri"/>
                <a:cs typeface="Calibri"/>
                <a:hlinkClick r:id="rId3"/>
              </a:rPr>
              <a:t>https://ocw.mit.edu/help/faq-fair-use</a:t>
            </a:r>
            <a:r>
              <a:rPr sz="882" dirty="0">
                <a:latin typeface="Calibri"/>
                <a:cs typeface="Calibri"/>
                <a:hlinkClick r:id="rId3"/>
              </a:rPr>
              <a:t>/</a:t>
            </a:r>
            <a:endParaRPr sz="882">
              <a:latin typeface="Calibri"/>
              <a:cs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ReLU</a:t>
            </a:r>
            <a:r>
              <a:rPr lang="en-US" dirty="0"/>
              <a:t> function</a:t>
            </a:r>
          </a:p>
        </p:txBody>
      </p:sp>
      <p:pic>
        <p:nvPicPr>
          <p:cNvPr id="6" name="Content Placeholder 5"/>
          <p:cNvPicPr>
            <a:picLocks noGrp="1" noChangeAspect="1"/>
          </p:cNvPicPr>
          <p:nvPr>
            <p:ph idx="1"/>
          </p:nvPr>
        </p:nvPicPr>
        <p:blipFill>
          <a:blip r:embed="rId2"/>
          <a:stretch>
            <a:fillRect/>
          </a:stretch>
        </p:blipFill>
        <p:spPr>
          <a:xfrm>
            <a:off x="3919538" y="2601119"/>
            <a:ext cx="4352925" cy="2800350"/>
          </a:xfrm>
          <a:prstGeom prst="rect">
            <a:avLst/>
          </a:prstGeom>
        </p:spPr>
      </p:pic>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100</a:t>
            </a:fld>
            <a:endParaRPr lang="en-US"/>
          </a:p>
        </p:txBody>
      </p:sp>
      <p:pic>
        <p:nvPicPr>
          <p:cNvPr id="7" name="Picture 6"/>
          <p:cNvPicPr>
            <a:picLocks noChangeAspect="1"/>
          </p:cNvPicPr>
          <p:nvPr/>
        </p:nvPicPr>
        <p:blipFill>
          <a:blip r:embed="rId3"/>
          <a:stretch>
            <a:fillRect/>
          </a:stretch>
        </p:blipFill>
        <p:spPr>
          <a:xfrm>
            <a:off x="2224703" y="5872683"/>
            <a:ext cx="1694835" cy="262151"/>
          </a:xfrm>
          <a:prstGeom prst="rect">
            <a:avLst/>
          </a:prstGeom>
        </p:spPr>
      </p:pic>
    </p:spTree>
    <p:extLst>
      <p:ext uri="{BB962C8B-B14F-4D97-AF65-F5344CB8AC3E}">
        <p14:creationId xmlns:p14="http://schemas.microsoft.com/office/powerpoint/2010/main" val="19630897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A Simple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Solution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=−2,</m:t>
                    </m:r>
                    <m:r>
                      <a:rPr lang="en-US" b="0" i="1" smtClean="0">
                        <a:latin typeface="Cambria Math" panose="02040503050406030204" pitchFamily="18" charset="0"/>
                      </a:rPr>
                      <m:t>𝑏</m:t>
                    </m:r>
                    <m:r>
                      <a:rPr lang="en-US" b="0" i="1" smtClean="0">
                        <a:latin typeface="Cambria Math" panose="02040503050406030204" pitchFamily="18" charset="0"/>
                      </a:rPr>
                      <m:t>=0</m:t>
                    </m:r>
                  </m:oMath>
                </a14:m>
                <a:r>
                  <a:rPr lang="en-US" dirty="0"/>
                  <a:t> or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a14:m>
                <a:endParaRPr lang="en-US" dirty="0"/>
              </a:p>
              <a:p>
                <a:r>
                  <a:rPr lang="en-US" dirty="0"/>
                  <a: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transforms a point </a:t>
                </a:r>
                <a14:m>
                  <m:oMath xmlns:m="http://schemas.openxmlformats.org/officeDocument/2006/math">
                    <m:r>
                      <a:rPr lang="en-US" i="1" dirty="0" smtClean="0">
                        <a:latin typeface="Cambria Math" panose="02040503050406030204" pitchFamily="18" charset="0"/>
                      </a:rPr>
                      <m:t>𝑥</m:t>
                    </m:r>
                  </m:oMath>
                </a14:m>
                <a:r>
                  <a:rPr lang="en-US" dirty="0"/>
                  <a:t> to point </a:t>
                </a:r>
                <a14:m>
                  <m:oMath xmlns:m="http://schemas.openxmlformats.org/officeDocument/2006/math">
                    <m:r>
                      <a:rPr lang="en-US" b="0" i="1" smtClean="0">
                        <a:latin typeface="Cambria Math" panose="02040503050406030204" pitchFamily="18" charset="0"/>
                      </a:rPr>
                      <m:t>h</m:t>
                    </m:r>
                  </m:oMath>
                </a14:m>
                <a:endParaRPr lang="en-US" dirty="0"/>
              </a:p>
              <a:p>
                <a:r>
                  <a:rPr lang="en-US" dirty="0"/>
                  <a:t>In the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oMath>
                </a14:m>
                <a:r>
                  <a:rPr lang="en-US" dirty="0"/>
                  <a:t>space, the points are</a:t>
                </a:r>
              </a:p>
              <a:p>
                <a:pPr marL="0" indent="0">
                  <a:buNone/>
                </a:pPr>
                <a:r>
                  <a:rPr lang="en-US" dirty="0"/>
                  <a:t>linearly separable</a:t>
                </a:r>
              </a:p>
              <a:p>
                <a:r>
                  <a:rPr lang="en-US" dirty="0"/>
                  <a:t>The prediction is perfect</a:t>
                </a:r>
              </a:p>
              <a:p>
                <a:pPr marL="0" indent="0">
                  <a:buNone/>
                </a:pPr>
                <a:r>
                  <a:rPr lang="en-US" dirty="0"/>
                  <a:t>in this case</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546" t="-2241"/>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101</a:t>
            </a:fld>
            <a:endParaRPr lang="en-US"/>
          </a:p>
        </p:txBody>
      </p:sp>
      <p:pic>
        <p:nvPicPr>
          <p:cNvPr id="6" name="Picture 5"/>
          <p:cNvPicPr>
            <a:picLocks noChangeAspect="1"/>
          </p:cNvPicPr>
          <p:nvPr/>
        </p:nvPicPr>
        <p:blipFill>
          <a:blip r:embed="rId3"/>
          <a:stretch>
            <a:fillRect/>
          </a:stretch>
        </p:blipFill>
        <p:spPr>
          <a:xfrm>
            <a:off x="6965497" y="3957291"/>
            <a:ext cx="2404927" cy="2309367"/>
          </a:xfrm>
          <a:prstGeom prst="rect">
            <a:avLst/>
          </a:prstGeom>
        </p:spPr>
      </p:pic>
      <p:cxnSp>
        <p:nvCxnSpPr>
          <p:cNvPr id="8" name="Straight Connector 7"/>
          <p:cNvCxnSpPr/>
          <p:nvPr/>
        </p:nvCxnSpPr>
        <p:spPr>
          <a:xfrm flipH="1">
            <a:off x="7323909" y="4249783"/>
            <a:ext cx="2299062" cy="2016874"/>
          </a:xfrm>
          <a:prstGeom prst="line">
            <a:avLst/>
          </a:prstGeom>
        </p:spPr>
        <p:style>
          <a:lnRef idx="3">
            <a:schemeClr val="accent1"/>
          </a:lnRef>
          <a:fillRef idx="0">
            <a:schemeClr val="accent1"/>
          </a:fillRef>
          <a:effectRef idx="2">
            <a:schemeClr val="accent1"/>
          </a:effectRef>
          <a:fontRef idx="minor">
            <a:schemeClr val="tx1"/>
          </a:fontRef>
        </p:style>
      </p:cxnSp>
      <p:pic>
        <p:nvPicPr>
          <p:cNvPr id="9" name="Picture 8"/>
          <p:cNvPicPr>
            <a:picLocks noChangeAspect="1"/>
          </p:cNvPicPr>
          <p:nvPr/>
        </p:nvPicPr>
        <p:blipFill>
          <a:blip r:embed="rId4"/>
          <a:stretch>
            <a:fillRect/>
          </a:stretch>
        </p:blipFill>
        <p:spPr>
          <a:xfrm>
            <a:off x="2264751" y="5959660"/>
            <a:ext cx="1694835" cy="262151"/>
          </a:xfrm>
          <a:prstGeom prst="rect">
            <a:avLst/>
          </a:prstGeom>
        </p:spPr>
      </p:pic>
    </p:spTree>
    <p:extLst>
      <p:ext uri="{BB962C8B-B14F-4D97-AF65-F5344CB8AC3E}">
        <p14:creationId xmlns:p14="http://schemas.microsoft.com/office/powerpoint/2010/main" val="3239296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In general, there can be many hidden units,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𝑀</m:t>
                        </m:r>
                      </m:sub>
                    </m:sSub>
                  </m:oMath>
                </a14:m>
                <a:r>
                  <a:rPr lang="en-US" dirty="0"/>
                  <a:t> and many outputs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𝐾</m:t>
                        </m:r>
                      </m:sub>
                    </m:sSub>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0</m:t>
                              </m:r>
                              <m:r>
                                <a:rPr lang="en-US" b="0" i="1" smtClean="0">
                                  <a:latin typeface="Cambria Math" panose="02040503050406030204" pitchFamily="18" charset="0"/>
                                </a:rPr>
                                <m:t>𝑚</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𝛼</m:t>
                              </m:r>
                            </m:e>
                            <m:sub>
                              <m:r>
                                <a:rPr lang="en-US" b="0" i="1" smtClean="0">
                                  <a:latin typeface="Cambria Math" panose="02040503050406030204" pitchFamily="18" charset="0"/>
                                </a:rPr>
                                <m:t>𝑚</m:t>
                              </m:r>
                            </m:sub>
                            <m:sup>
                              <m:r>
                                <a:rPr lang="en-US" b="0" i="1" smtClean="0">
                                  <a:latin typeface="Cambria Math" panose="02040503050406030204" pitchFamily="18" charset="0"/>
                                </a:rPr>
                                <m:t>′</m:t>
                              </m:r>
                            </m:sup>
                          </m:sSubSup>
                          <m:r>
                            <a:rPr lang="en-US" b="0" i="1" smtClean="0">
                              <a:latin typeface="Cambria Math" panose="02040503050406030204" pitchFamily="18" charset="0"/>
                            </a:rPr>
                            <m:t>𝑥</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r>
                            <a:rPr lang="en-US" b="0" i="1" smtClean="0">
                              <a:latin typeface="Cambria Math" panose="02040503050406030204" pitchFamily="18" charset="0"/>
                            </a:rPr>
                            <m:t>𝑘</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𝛽</m:t>
                          </m:r>
                        </m:e>
                        <m:sub>
                          <m:r>
                            <a:rPr lang="en-US" b="0" i="1" smtClean="0">
                              <a:latin typeface="Cambria Math" panose="02040503050406030204" pitchFamily="18" charset="0"/>
                            </a:rPr>
                            <m:t>𝑘</m:t>
                          </m:r>
                        </m:sub>
                        <m:sup>
                          <m:r>
                            <a:rPr lang="en-US" b="0" i="1" smtClean="0">
                              <a:latin typeface="Cambria Math" panose="02040503050406030204" pitchFamily="18" charset="0"/>
                            </a:rPr>
                            <m:t>′</m:t>
                          </m:r>
                        </m:sup>
                      </m:sSubSup>
                      <m:r>
                        <a:rPr lang="en-US" b="0" i="1" smtClean="0">
                          <a:latin typeface="Cambria Math" panose="02040503050406030204" pitchFamily="18" charset="0"/>
                        </a:rPr>
                        <m:t>h</m:t>
                      </m:r>
                    </m:oMath>
                  </m:oMathPara>
                </a14:m>
                <a:endParaRPr lang="en-US" dirty="0"/>
              </a:p>
              <a:p>
                <a:r>
                  <a:rPr lang="en-US" dirty="0"/>
                  <a:t>Parameters: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𝑀</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𝐾</m:t>
                        </m:r>
                      </m:sub>
                    </m:sSub>
                    <m:r>
                      <a:rPr lang="en-US" i="1">
                        <a:latin typeface="Cambria Math" panose="02040503050406030204" pitchFamily="18" charset="0"/>
                      </a:rPr>
                      <m:t>,</m:t>
                    </m:r>
                    <m:r>
                      <a:rPr lang="en-US" b="0" i="1" smtClean="0">
                        <a:latin typeface="Cambria Math" panose="02040503050406030204" pitchFamily="18" charset="0"/>
                      </a:rPr>
                      <m:t>…)</m:t>
                    </m:r>
                  </m:oMath>
                </a14:m>
                <a:endParaRPr lang="en-US" dirty="0"/>
              </a:p>
              <a:p>
                <a:r>
                  <a:rPr lang="en-US" dirty="0"/>
                  <a:t>For regressions, we minimize the </a:t>
                </a:r>
                <a:r>
                  <a:rPr lang="en-US" dirty="0">
                    <a:solidFill>
                      <a:srgbClr val="0070C0"/>
                    </a:solidFill>
                  </a:rPr>
                  <a:t>sum of squared errors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𝑖𝑘</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d>
                                </m:e>
                                <m:sup>
                                  <m:r>
                                    <a:rPr lang="en-US" b="0" i="1" smtClean="0">
                                      <a:latin typeface="Cambria Math" panose="02040503050406030204" pitchFamily="18" charset="0"/>
                                    </a:rPr>
                                    <m:t>2</m:t>
                                  </m:r>
                                </m:sup>
                              </m:sSup>
                            </m:e>
                          </m:nary>
                        </m:e>
                      </m:nary>
                    </m:oMath>
                  </m:oMathPara>
                </a14:m>
                <a:endParaRPr lang="en-US" dirty="0"/>
              </a:p>
              <a:p>
                <a:pPr marL="0" indent="0">
                  <a:buNone/>
                </a:pPr>
                <a:r>
                  <a:rPr lang="en-US" dirty="0"/>
                  <a:t>For classification we normally minimize </a:t>
                </a:r>
                <a:r>
                  <a:rPr lang="en-US" dirty="0">
                    <a:solidFill>
                      <a:srgbClr val="0070C0"/>
                    </a:solidFill>
                  </a:rPr>
                  <a:t>cross-entropy</a:t>
                </a:r>
                <a:r>
                  <a:rPr lang="en-US" dirty="0"/>
                  <a:t>:</a:t>
                </a: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𝑘</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𝑖𝑘</m:t>
                                  </m:r>
                                </m:sub>
                                <m:sup>
                                  <m:r>
                                    <a:rPr lang="en-US" b="0" i="1" smtClean="0">
                                      <a:latin typeface="Cambria Math" panose="02040503050406030204" pitchFamily="18" charset="0"/>
                                    </a:rPr>
                                    <m:t>∗</m:t>
                                  </m:r>
                                </m:sup>
                              </m:sSub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func>
                            </m:e>
                          </m:nary>
                        </m:e>
                      </m:nary>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6" t="-1541"/>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102</a:t>
            </a:fld>
            <a:endParaRPr lang="en-US"/>
          </a:p>
        </p:txBody>
      </p:sp>
    </p:spTree>
    <p:extLst>
      <p:ext uri="{BB962C8B-B14F-4D97-AF65-F5344CB8AC3E}">
        <p14:creationId xmlns:p14="http://schemas.microsoft.com/office/powerpoint/2010/main" val="40322186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It is typically infeasible to find the global minimum, nor is it desirable (overfitting)</a:t>
                </a:r>
              </a:p>
              <a:p>
                <a:r>
                  <a:rPr lang="en-US" dirty="0"/>
                  <a:t>There are usually some common algorithms (e.g., gradient descent) that find a good approximate minimum</a:t>
                </a:r>
              </a:p>
              <a:p>
                <a:r>
                  <a:rPr lang="en-US" dirty="0"/>
                  <a:t>To avoid overfitting, one can use </a:t>
                </a:r>
                <a:r>
                  <a:rPr lang="en-US" dirty="0">
                    <a:solidFill>
                      <a:srgbClr val="0070C0"/>
                    </a:solidFill>
                  </a:rPr>
                  <a:t>weight decay </a:t>
                </a:r>
                <a:r>
                  <a:rPr lang="en-US" dirty="0"/>
                  <a:t>, or </a:t>
                </a:r>
                <a:r>
                  <a:rPr lang="en-US" dirty="0">
                    <a:solidFill>
                      <a:srgbClr val="0070C0"/>
                    </a:solidFill>
                  </a:rPr>
                  <a:t>regularization</a:t>
                </a:r>
                <a:r>
                  <a:rPr lang="en-US" dirty="0"/>
                  <a:t>, e.g., minimize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𝛽</m:t>
                          </m:r>
                        </m:e>
                        <m:sub>
                          <m:r>
                            <a:rPr lang="en-US" b="0" i="1" smtClean="0">
                              <a:latin typeface="Cambria Math" panose="02040503050406030204" pitchFamily="18" charset="0"/>
                            </a:rPr>
                            <m:t>𝑘𝑚</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𝛼</m:t>
                          </m:r>
                        </m:e>
                        <m:sub>
                          <m:r>
                            <a:rPr lang="en-US" b="0" i="1" smtClean="0">
                              <a:latin typeface="Cambria Math" panose="02040503050406030204" pitchFamily="18" charset="0"/>
                            </a:rPr>
                            <m:t>𝑚𝑙</m:t>
                          </m:r>
                        </m:sub>
                        <m:sup>
                          <m:r>
                            <a:rPr lang="en-US" b="0" i="1" smtClean="0">
                              <a:latin typeface="Cambria Math" panose="02040503050406030204" pitchFamily="18" charset="0"/>
                            </a:rPr>
                            <m:t>2</m:t>
                          </m:r>
                        </m:sup>
                      </m:sSubSup>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91" t="-2241" r="-927"/>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103</a:t>
            </a:fld>
            <a:endParaRPr lang="en-US"/>
          </a:p>
        </p:txBody>
      </p:sp>
    </p:spTree>
    <p:extLst>
      <p:ext uri="{BB962C8B-B14F-4D97-AF65-F5344CB8AC3E}">
        <p14:creationId xmlns:p14="http://schemas.microsoft.com/office/powerpoint/2010/main" val="1993256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 Deep Learning Model</a:t>
            </a:r>
          </a:p>
        </p:txBody>
      </p:sp>
      <p:pic>
        <p:nvPicPr>
          <p:cNvPr id="6" name="Content Placeholder 5"/>
          <p:cNvPicPr>
            <a:picLocks noGrp="1" noChangeAspect="1"/>
          </p:cNvPicPr>
          <p:nvPr>
            <p:ph idx="1"/>
          </p:nvPr>
        </p:nvPicPr>
        <p:blipFill>
          <a:blip r:embed="rId2"/>
          <a:stretch>
            <a:fillRect/>
          </a:stretch>
        </p:blipFill>
        <p:spPr>
          <a:xfrm>
            <a:off x="2692400" y="1114767"/>
            <a:ext cx="5969005" cy="5062196"/>
          </a:xfrm>
          <a:prstGeom prst="rect">
            <a:avLst/>
          </a:prstGeom>
        </p:spPr>
      </p:pic>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104</a:t>
            </a:fld>
            <a:endParaRPr lang="en-US"/>
          </a:p>
        </p:txBody>
      </p:sp>
      <p:sp>
        <p:nvSpPr>
          <p:cNvPr id="7" name="TextBox 6"/>
          <p:cNvSpPr txBox="1"/>
          <p:nvPr/>
        </p:nvSpPr>
        <p:spPr>
          <a:xfrm>
            <a:off x="1907177" y="6176963"/>
            <a:ext cx="1698172" cy="369332"/>
          </a:xfrm>
          <a:prstGeom prst="rect">
            <a:avLst/>
          </a:prstGeom>
          <a:noFill/>
        </p:spPr>
        <p:txBody>
          <a:bodyPr wrap="square" rtlCol="0">
            <a:spAutoFit/>
          </a:bodyPr>
          <a:lstStyle/>
          <a:p>
            <a:r>
              <a:rPr lang="en-US" sz="900" dirty="0"/>
              <a:t>Source: </a:t>
            </a:r>
            <a:r>
              <a:rPr lang="en-US" sz="900" dirty="0" err="1"/>
              <a:t>Goodfellow</a:t>
            </a:r>
            <a:r>
              <a:rPr lang="en-US" sz="900" dirty="0"/>
              <a:t> et al. (2016)</a:t>
            </a:r>
          </a:p>
        </p:txBody>
      </p:sp>
    </p:spTree>
    <p:extLst>
      <p:ext uri="{BB962C8B-B14F-4D97-AF65-F5344CB8AC3E}">
        <p14:creationId xmlns:p14="http://schemas.microsoft.com/office/powerpoint/2010/main" val="21335149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a:t>
            </a:r>
          </a:p>
        </p:txBody>
      </p:sp>
      <p:sp>
        <p:nvSpPr>
          <p:cNvPr id="3" name="Content Placeholder 2"/>
          <p:cNvSpPr>
            <a:spLocks noGrp="1"/>
          </p:cNvSpPr>
          <p:nvPr>
            <p:ph idx="1"/>
          </p:nvPr>
        </p:nvSpPr>
        <p:spPr/>
        <p:txBody>
          <a:bodyPr/>
          <a:lstStyle/>
          <a:p>
            <a:r>
              <a:rPr lang="en-US" dirty="0"/>
              <a:t>Deep learning has seen explosive growth in recent years</a:t>
            </a:r>
          </a:p>
          <a:p>
            <a:r>
              <a:rPr lang="en-US" dirty="0"/>
              <a:t>Many extensions over the simple fully connected feedforward network:</a:t>
            </a:r>
          </a:p>
          <a:p>
            <a:pPr lvl="1"/>
            <a:r>
              <a:rPr lang="en-US" dirty="0"/>
              <a:t>Convolutional neural networks (CNN)</a:t>
            </a:r>
          </a:p>
          <a:p>
            <a:pPr lvl="1"/>
            <a:r>
              <a:rPr lang="en-US" dirty="0"/>
              <a:t>Recurrent neural networks (RNN)</a:t>
            </a:r>
          </a:p>
          <a:p>
            <a:r>
              <a:rPr lang="en-US" dirty="0"/>
              <a:t>The most powerful method in many problems, especially with large datasets</a:t>
            </a:r>
          </a:p>
          <a:p>
            <a:pPr lvl="1"/>
            <a:r>
              <a:rPr lang="en-US" dirty="0"/>
              <a:t>genomics, natural language processing, image recognition, voice recognition, gaming AI, …</a:t>
            </a:r>
          </a:p>
        </p:txBody>
      </p:sp>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105</a:t>
            </a:fld>
            <a:endParaRPr lang="en-US"/>
          </a:p>
        </p:txBody>
      </p:sp>
    </p:spTree>
    <p:extLst>
      <p:ext uri="{BB962C8B-B14F-4D97-AF65-F5344CB8AC3E}">
        <p14:creationId xmlns:p14="http://schemas.microsoft.com/office/powerpoint/2010/main" val="31116241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0811B-E58F-59D1-93A3-A754D4F93604}"/>
              </a:ext>
            </a:extLst>
          </p:cNvPr>
          <p:cNvSpPr>
            <a:spLocks noGrp="1"/>
          </p:cNvSpPr>
          <p:nvPr>
            <p:ph type="title"/>
          </p:nvPr>
        </p:nvSpPr>
        <p:spPr/>
        <p:txBody>
          <a:bodyPr/>
          <a:lstStyle/>
          <a:p>
            <a:r>
              <a:rPr lang="en-US" dirty="0"/>
              <a:t>Large language model (LLM)</a:t>
            </a:r>
          </a:p>
        </p:txBody>
      </p:sp>
      <p:sp>
        <p:nvSpPr>
          <p:cNvPr id="3" name="Content Placeholder 2">
            <a:extLst>
              <a:ext uri="{FF2B5EF4-FFF2-40B4-BE49-F238E27FC236}">
                <a16:creationId xmlns:a16="http://schemas.microsoft.com/office/drawing/2014/main" id="{2685E055-B790-CFB4-CDC5-899F8C0B49DA}"/>
              </a:ext>
            </a:extLst>
          </p:cNvPr>
          <p:cNvSpPr>
            <a:spLocks noGrp="1"/>
          </p:cNvSpPr>
          <p:nvPr>
            <p:ph idx="1"/>
          </p:nvPr>
        </p:nvSpPr>
        <p:spPr>
          <a:xfrm>
            <a:off x="838200" y="1690690"/>
            <a:ext cx="10515600" cy="4351338"/>
          </a:xfrm>
        </p:spPr>
        <p:txBody>
          <a:bodyPr/>
          <a:lstStyle/>
          <a:p>
            <a:pPr algn="l" fontAlgn="base"/>
            <a:r>
              <a:rPr lang="en-US" b="0" i="0" dirty="0">
                <a:solidFill>
                  <a:srgbClr val="161616"/>
                </a:solidFill>
                <a:effectLst/>
              </a:rPr>
              <a:t>LLMs operate by leveraging deep learning techniques and vast amounts of textual data. These models are typically based on a transformer architecture, like the generative pre-trained transformer. </a:t>
            </a:r>
          </a:p>
          <a:p>
            <a:pPr algn="l" fontAlgn="base"/>
            <a:r>
              <a:rPr lang="en-US" b="0" i="0" dirty="0">
                <a:solidFill>
                  <a:srgbClr val="161616"/>
                </a:solidFill>
                <a:effectLst/>
              </a:rPr>
              <a:t>LLMs consist of multiple layers of neural networks, each with parameters that can be fine-tuned during training. </a:t>
            </a:r>
            <a:r>
              <a:rPr lang="en-US" dirty="0">
                <a:solidFill>
                  <a:srgbClr val="161616"/>
                </a:solidFill>
              </a:rPr>
              <a:t>T</a:t>
            </a:r>
            <a:r>
              <a:rPr lang="en-US" b="0" i="0" dirty="0">
                <a:solidFill>
                  <a:srgbClr val="161616"/>
                </a:solidFill>
                <a:effectLst/>
              </a:rPr>
              <a:t>hese models learn to predict the next word in a sentence based on the context provided by the preceding words. </a:t>
            </a:r>
          </a:p>
          <a:p>
            <a:pPr algn="l" fontAlgn="base"/>
            <a:r>
              <a:rPr lang="en-US" b="0" i="0" dirty="0">
                <a:solidFill>
                  <a:srgbClr val="161616"/>
                </a:solidFill>
                <a:effectLst/>
              </a:rPr>
              <a:t>Model performance can also be increased through prompt engineering, fine-tuning and other tactics like reinforcement learning with human feedback (RLHF)</a:t>
            </a:r>
          </a:p>
          <a:p>
            <a:pPr algn="l" fontAlgn="base">
              <a:buFont typeface="Arial" panose="020B0604020202020204" pitchFamily="34" charset="0"/>
              <a:buChar char="•"/>
            </a:pPr>
            <a:r>
              <a:rPr lang="en-US" dirty="0">
                <a:solidFill>
                  <a:srgbClr val="161616"/>
                </a:solidFill>
              </a:rPr>
              <a:t>Use case: </a:t>
            </a:r>
            <a:r>
              <a:rPr lang="en-US" b="1" i="0" dirty="0">
                <a:solidFill>
                  <a:srgbClr val="161616"/>
                </a:solidFill>
                <a:effectLst/>
              </a:rPr>
              <a:t>Text generation</a:t>
            </a:r>
            <a:r>
              <a:rPr lang="en-US" dirty="0">
                <a:solidFill>
                  <a:srgbClr val="161616"/>
                </a:solidFill>
              </a:rPr>
              <a:t>, </a:t>
            </a:r>
            <a:r>
              <a:rPr lang="en-US" b="1" i="0" dirty="0">
                <a:solidFill>
                  <a:srgbClr val="161616"/>
                </a:solidFill>
                <a:effectLst/>
              </a:rPr>
              <a:t>Content summarization</a:t>
            </a:r>
            <a:r>
              <a:rPr lang="en-US" dirty="0">
                <a:solidFill>
                  <a:srgbClr val="161616"/>
                </a:solidFill>
              </a:rPr>
              <a:t>, </a:t>
            </a:r>
            <a:r>
              <a:rPr lang="en-US" b="1" i="0" dirty="0">
                <a:solidFill>
                  <a:srgbClr val="161616"/>
                </a:solidFill>
                <a:effectLst/>
              </a:rPr>
              <a:t>AI assistants, Code generation, Sentiment analysis</a:t>
            </a:r>
            <a:r>
              <a:rPr lang="en-US" dirty="0">
                <a:solidFill>
                  <a:srgbClr val="161616"/>
                </a:solidFill>
              </a:rPr>
              <a:t>, </a:t>
            </a:r>
            <a:r>
              <a:rPr lang="en-US" b="1" i="0" dirty="0">
                <a:solidFill>
                  <a:srgbClr val="161616"/>
                </a:solidFill>
                <a:effectLst/>
              </a:rPr>
              <a:t>Language translation</a:t>
            </a:r>
            <a:endParaRPr lang="en-US" dirty="0"/>
          </a:p>
          <a:p>
            <a:pPr algn="l" fontAlgn="base"/>
            <a:endParaRPr lang="en-US" dirty="0"/>
          </a:p>
        </p:txBody>
      </p:sp>
    </p:spTree>
    <p:extLst>
      <p:ext uri="{BB962C8B-B14F-4D97-AF65-F5344CB8AC3E}">
        <p14:creationId xmlns:p14="http://schemas.microsoft.com/office/powerpoint/2010/main" val="910113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DE12704-121B-DB64-7A2C-BC0BF8D141A8}"/>
              </a:ext>
            </a:extLst>
          </p:cNvPr>
          <p:cNvPicPr>
            <a:picLocks noGrp="1" noChangeAspect="1"/>
          </p:cNvPicPr>
          <p:nvPr>
            <p:ph idx="1"/>
          </p:nvPr>
        </p:nvPicPr>
        <p:blipFill>
          <a:blip r:embed="rId2"/>
          <a:stretch>
            <a:fillRect/>
          </a:stretch>
        </p:blipFill>
        <p:spPr>
          <a:xfrm>
            <a:off x="276453" y="1127760"/>
            <a:ext cx="11639094" cy="5252403"/>
          </a:xfrm>
        </p:spPr>
      </p:pic>
      <p:sp>
        <p:nvSpPr>
          <p:cNvPr id="6" name="Title 1">
            <a:extLst>
              <a:ext uri="{FF2B5EF4-FFF2-40B4-BE49-F238E27FC236}">
                <a16:creationId xmlns:a16="http://schemas.microsoft.com/office/drawing/2014/main" id="{651A68F3-AAD8-A583-0236-07CE179897F9}"/>
              </a:ext>
            </a:extLst>
          </p:cNvPr>
          <p:cNvSpPr>
            <a:spLocks noGrp="1"/>
          </p:cNvSpPr>
          <p:nvPr>
            <p:ph type="title"/>
          </p:nvPr>
        </p:nvSpPr>
        <p:spPr>
          <a:xfrm>
            <a:off x="716280" y="324487"/>
            <a:ext cx="6548120" cy="528953"/>
          </a:xfrm>
        </p:spPr>
        <p:txBody>
          <a:bodyPr/>
          <a:lstStyle/>
          <a:p>
            <a:r>
              <a:rPr lang="en-US" dirty="0"/>
              <a:t>Large language model (LLM)</a:t>
            </a:r>
          </a:p>
        </p:txBody>
      </p:sp>
    </p:spTree>
    <p:extLst>
      <p:ext uri="{BB962C8B-B14F-4D97-AF65-F5344CB8AC3E}">
        <p14:creationId xmlns:p14="http://schemas.microsoft.com/office/powerpoint/2010/main" val="22701372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83F64-A242-A616-69B4-5333D6D6B352}"/>
              </a:ext>
            </a:extLst>
          </p:cNvPr>
          <p:cNvSpPr>
            <a:spLocks noGrp="1"/>
          </p:cNvSpPr>
          <p:nvPr>
            <p:ph type="title"/>
          </p:nvPr>
        </p:nvSpPr>
        <p:spPr>
          <a:xfrm>
            <a:off x="477520" y="568327"/>
            <a:ext cx="7645400" cy="447673"/>
          </a:xfrm>
        </p:spPr>
        <p:txBody>
          <a:bodyPr/>
          <a:lstStyle/>
          <a:p>
            <a:r>
              <a:rPr lang="en-US" sz="3600" dirty="0"/>
              <a:t>Retrieval-augmented Generation (RAG)</a:t>
            </a:r>
            <a:endParaRPr lang="en-US" dirty="0"/>
          </a:p>
        </p:txBody>
      </p:sp>
      <p:pic>
        <p:nvPicPr>
          <p:cNvPr id="4" name="Content Placeholder 3" descr="A diagram of a software development process&#10;&#10;Description automatically generated">
            <a:extLst>
              <a:ext uri="{FF2B5EF4-FFF2-40B4-BE49-F238E27FC236}">
                <a16:creationId xmlns:a16="http://schemas.microsoft.com/office/drawing/2014/main" id="{F0FDDF61-6EE6-4839-8125-7EAA9E53AC58}"/>
              </a:ext>
            </a:extLst>
          </p:cNvPr>
          <p:cNvPicPr>
            <a:picLocks noGrp="1" noChangeAspect="1"/>
          </p:cNvPicPr>
          <p:nvPr>
            <p:ph idx="1"/>
          </p:nvPr>
        </p:nvPicPr>
        <p:blipFill rotWithShape="1">
          <a:blip r:embed="rId2"/>
          <a:srcRect b="31719"/>
          <a:stretch/>
        </p:blipFill>
        <p:spPr>
          <a:xfrm>
            <a:off x="5003800" y="1355261"/>
            <a:ext cx="6710680" cy="4147477"/>
          </a:xfrm>
          <a:prstGeom prst="rect">
            <a:avLst/>
          </a:prstGeom>
        </p:spPr>
      </p:pic>
      <p:sp>
        <p:nvSpPr>
          <p:cNvPr id="6" name="TextBox 5">
            <a:extLst>
              <a:ext uri="{FF2B5EF4-FFF2-40B4-BE49-F238E27FC236}">
                <a16:creationId xmlns:a16="http://schemas.microsoft.com/office/drawing/2014/main" id="{6B59F0D9-FB7D-0628-2565-557436E22DD6}"/>
              </a:ext>
            </a:extLst>
          </p:cNvPr>
          <p:cNvSpPr txBox="1"/>
          <p:nvPr/>
        </p:nvSpPr>
        <p:spPr>
          <a:xfrm>
            <a:off x="477520" y="1690690"/>
            <a:ext cx="4450080" cy="3847207"/>
          </a:xfrm>
          <a:prstGeom prst="rect">
            <a:avLst/>
          </a:prstGeom>
          <a:noFill/>
        </p:spPr>
        <p:txBody>
          <a:bodyPr wrap="square">
            <a:spAutoFit/>
          </a:bodyPr>
          <a:lstStyle/>
          <a:p>
            <a:pPr>
              <a:spcAft>
                <a:spcPts val="600"/>
              </a:spcAft>
              <a:buClr>
                <a:srgbClr val="FF0000"/>
              </a:buClr>
            </a:pPr>
            <a:r>
              <a:rPr lang="en-US" dirty="0">
                <a:latin typeface="Times New Roman" panose="02020603050405020304" pitchFamily="18" charset="0"/>
                <a:cs typeface="Times New Roman" panose="02020603050405020304" pitchFamily="18" charset="0"/>
              </a:rPr>
              <a:t>Generative AI and LLMs have token limits </a:t>
            </a:r>
          </a:p>
          <a:p>
            <a:pPr>
              <a:spcAft>
                <a:spcPts val="600"/>
              </a:spcAft>
              <a:buClr>
                <a:srgbClr val="FF0000"/>
              </a:buClr>
            </a:pPr>
            <a:r>
              <a:rPr lang="en-US" dirty="0">
                <a:latin typeface="Times New Roman" panose="02020603050405020304" pitchFamily="18" charset="0"/>
                <a:cs typeface="Times New Roman" panose="02020603050405020304" pitchFamily="18" charset="0"/>
                <a:sym typeface="Wingdings" pitchFamily="2" charset="2"/>
              </a:rPr>
              <a:t> </a:t>
            </a:r>
            <a:r>
              <a:rPr lang="en-US" dirty="0">
                <a:latin typeface="Times New Roman" panose="02020603050405020304" pitchFamily="18" charset="0"/>
                <a:cs typeface="Times New Roman" panose="02020603050405020304" pitchFamily="18" charset="0"/>
              </a:rPr>
              <a:t>One can construct a custom RAG-LLM (Lewis et al., 2020, </a:t>
            </a:r>
            <a:r>
              <a:rPr lang="en-US" i="1" dirty="0">
                <a:latin typeface="Times New Roman" panose="02020603050405020304" pitchFamily="18" charset="0"/>
                <a:cs typeface="Times New Roman" panose="02020603050405020304" pitchFamily="18" charset="0"/>
              </a:rPr>
              <a:t>Adv. in Neural Info. Processing Systems</a:t>
            </a:r>
            <a:r>
              <a:rPr lang="en-US" dirty="0">
                <a:latin typeface="Times New Roman" panose="02020603050405020304" pitchFamily="18" charset="0"/>
                <a:cs typeface="Times New Roman" panose="02020603050405020304" pitchFamily="18" charset="0"/>
              </a:rPr>
              <a:t>)</a:t>
            </a:r>
          </a:p>
          <a:p>
            <a:pPr>
              <a:buClr>
                <a:srgbClr val="FF0000"/>
              </a:buClr>
            </a:pPr>
            <a:r>
              <a:rPr lang="en-US" dirty="0">
                <a:latin typeface="Times New Roman" panose="02020603050405020304" pitchFamily="18" charset="0"/>
                <a:cs typeface="Times New Roman" panose="02020603050405020304" pitchFamily="18" charset="0"/>
              </a:rPr>
              <a:t>Open-source components: </a:t>
            </a:r>
          </a:p>
          <a:p>
            <a:pPr marL="800100" lvl="1" indent="-342900">
              <a:buClr>
                <a:srgbClr val="FF0000"/>
              </a:buClr>
              <a:buAutoNum type="arabicParenBoth"/>
            </a:pPr>
            <a:r>
              <a:rPr lang="en-US" dirty="0">
                <a:latin typeface="Times New Roman" panose="02020603050405020304" pitchFamily="18" charset="0"/>
                <a:cs typeface="Times New Roman" panose="02020603050405020304" pitchFamily="18" charset="0"/>
              </a:rPr>
              <a:t>Semantic embedding: </a:t>
            </a:r>
            <a:r>
              <a:rPr lang="en-US" i="1" dirty="0">
                <a:latin typeface="Times New Roman" panose="02020603050405020304" pitchFamily="18" charset="0"/>
                <a:cs typeface="Times New Roman" panose="02020603050405020304" pitchFamily="18" charset="0"/>
              </a:rPr>
              <a:t>sentence-transformers/all-mpnet-base-v2</a:t>
            </a:r>
            <a:endParaRPr lang="en-US" dirty="0">
              <a:latin typeface="Times New Roman" panose="02020603050405020304" pitchFamily="18" charset="0"/>
              <a:cs typeface="Times New Roman" panose="02020603050405020304" pitchFamily="18" charset="0"/>
            </a:endParaRPr>
          </a:p>
          <a:p>
            <a:pPr marL="800100" lvl="1" indent="-342900">
              <a:buClr>
                <a:srgbClr val="FF0000"/>
              </a:buClr>
              <a:buAutoNum type="arabicParenBoth"/>
            </a:pPr>
            <a:r>
              <a:rPr lang="en-US" dirty="0" err="1">
                <a:latin typeface="Times New Roman" panose="02020603050405020304" pitchFamily="18" charset="0"/>
                <a:cs typeface="Times New Roman" panose="02020603050405020304" pitchFamily="18" charset="0"/>
              </a:rPr>
              <a:t>Vectorstore</a:t>
            </a:r>
            <a:r>
              <a:rPr lang="en-US"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ChromaDB</a:t>
            </a:r>
            <a:endParaRPr lang="en-US" i="1" dirty="0">
              <a:latin typeface="Times New Roman" panose="02020603050405020304" pitchFamily="18" charset="0"/>
              <a:cs typeface="Times New Roman" panose="02020603050405020304" pitchFamily="18" charset="0"/>
            </a:endParaRPr>
          </a:p>
          <a:p>
            <a:pPr marL="800100" lvl="1" indent="-342900">
              <a:buClr>
                <a:srgbClr val="FF0000"/>
              </a:buClr>
              <a:buAutoNum type="arabicParenBoth"/>
            </a:pPr>
            <a:r>
              <a:rPr lang="en-US" dirty="0" err="1">
                <a:latin typeface="Times New Roman" panose="02020603050405020304" pitchFamily="18" charset="0"/>
                <a:cs typeface="Times New Roman" panose="02020603050405020304" pitchFamily="18" charset="0"/>
              </a:rPr>
              <a:t>Vectorstore</a:t>
            </a:r>
            <a:r>
              <a:rPr lang="en-US" dirty="0">
                <a:latin typeface="Times New Roman" panose="02020603050405020304" pitchFamily="18" charset="0"/>
                <a:cs typeface="Times New Roman" panose="02020603050405020304" pitchFamily="18" charset="0"/>
              </a:rPr>
              <a:t>/LLM linking interface: </a:t>
            </a:r>
            <a:r>
              <a:rPr lang="en-US" i="1" dirty="0" err="1">
                <a:latin typeface="Times New Roman" panose="02020603050405020304" pitchFamily="18" charset="0"/>
                <a:cs typeface="Times New Roman" panose="02020603050405020304" pitchFamily="18" charset="0"/>
              </a:rPr>
              <a:t>LangChain</a:t>
            </a:r>
            <a:endParaRPr lang="en-US" i="1" dirty="0">
              <a:latin typeface="Times New Roman" panose="02020603050405020304" pitchFamily="18" charset="0"/>
              <a:cs typeface="Times New Roman" panose="02020603050405020304" pitchFamily="18" charset="0"/>
            </a:endParaRPr>
          </a:p>
          <a:p>
            <a:pPr marL="800100" lvl="1" indent="-342900">
              <a:buClr>
                <a:srgbClr val="FF0000"/>
              </a:buClr>
              <a:buAutoNum type="arabicParenBoth"/>
            </a:pPr>
            <a:r>
              <a:rPr lang="en-US" dirty="0">
                <a:latin typeface="Times New Roman" panose="02020603050405020304" pitchFamily="18" charset="0"/>
                <a:cs typeface="Times New Roman" panose="02020603050405020304" pitchFamily="18" charset="0"/>
              </a:rPr>
              <a:t>Main LLM</a:t>
            </a:r>
            <a:r>
              <a:rPr lang="en-US" i="1" dirty="0">
                <a:latin typeface="Times New Roman" panose="02020603050405020304" pitchFamily="18" charset="0"/>
                <a:cs typeface="Times New Roman" panose="02020603050405020304" pitchFamily="18" charset="0"/>
              </a:rPr>
              <a:t>: https://huggingface.co/NexusFlow/Starling-LM-7B-beta</a:t>
            </a:r>
          </a:p>
        </p:txBody>
      </p:sp>
    </p:spTree>
    <p:extLst>
      <p:ext uri="{BB962C8B-B14F-4D97-AF65-F5344CB8AC3E}">
        <p14:creationId xmlns:p14="http://schemas.microsoft.com/office/powerpoint/2010/main" val="34369351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4AAE0-19BE-1B74-B8D3-A789651F5598}"/>
              </a:ext>
            </a:extLst>
          </p:cNvPr>
          <p:cNvSpPr>
            <a:spLocks noGrp="1"/>
          </p:cNvSpPr>
          <p:nvPr>
            <p:ph type="title"/>
          </p:nvPr>
        </p:nvSpPr>
        <p:spPr/>
        <p:txBody>
          <a:bodyPr/>
          <a:lstStyle/>
          <a:p>
            <a:r>
              <a:rPr lang="en-US" dirty="0"/>
              <a:t>Artificial Intelligence (AI) Technologies</a:t>
            </a:r>
            <a:br>
              <a:rPr lang="en-US" dirty="0"/>
            </a:br>
            <a:br>
              <a:rPr lang="en-US" dirty="0"/>
            </a:br>
            <a:r>
              <a:rPr lang="en-US" sz="2400" b="1" dirty="0"/>
              <a:t>Displacement or Augmentation? The Effects of AI on Workforce Dynamics and Firm Value</a:t>
            </a:r>
            <a:br>
              <a:rPr lang="en-US" dirty="0"/>
            </a:br>
            <a:r>
              <a:rPr lang="en-US" sz="2400" i="1" dirty="0"/>
              <a:t>Chen and Wang (2024)</a:t>
            </a:r>
            <a:endParaRPr lang="en-US" i="1" dirty="0"/>
          </a:p>
        </p:txBody>
      </p:sp>
      <p:graphicFrame>
        <p:nvGraphicFramePr>
          <p:cNvPr id="4" name="Content Placeholder 3">
            <a:extLst>
              <a:ext uri="{FF2B5EF4-FFF2-40B4-BE49-F238E27FC236}">
                <a16:creationId xmlns:a16="http://schemas.microsoft.com/office/drawing/2014/main" id="{0A10F6A9-6D4A-A4EE-7CB9-4C23E258F95F}"/>
              </a:ext>
            </a:extLst>
          </p:cNvPr>
          <p:cNvGraphicFramePr>
            <a:graphicFrameLocks noGrp="1"/>
          </p:cNvGraphicFramePr>
          <p:nvPr>
            <p:ph idx="1"/>
            <p:extLst>
              <p:ext uri="{D42A27DB-BD31-4B8C-83A1-F6EECF244321}">
                <p14:modId xmlns:p14="http://schemas.microsoft.com/office/powerpoint/2010/main" val="3147010420"/>
              </p:ext>
            </p:extLst>
          </p:nvPr>
        </p:nvGraphicFramePr>
        <p:xfrm>
          <a:off x="2301240" y="2414905"/>
          <a:ext cx="7340600" cy="38741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46881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2706" y="336176"/>
            <a:ext cx="6413687" cy="500232"/>
          </a:xfrm>
          <a:prstGeom prst="rect">
            <a:avLst/>
          </a:prstGeom>
        </p:spPr>
        <p:txBody>
          <a:bodyPr vert="horz" wrap="square" lIns="0" tIns="11206" rIns="0" bIns="0" rtlCol="0">
            <a:spAutoFit/>
          </a:bodyPr>
          <a:lstStyle/>
          <a:p>
            <a:pPr marL="11206">
              <a:lnSpc>
                <a:spcPct val="100000"/>
              </a:lnSpc>
              <a:spcBef>
                <a:spcPts val="88"/>
              </a:spcBef>
            </a:pPr>
            <a:r>
              <a:rPr sz="3177" spc="-22" dirty="0"/>
              <a:t>Natural </a:t>
            </a:r>
            <a:r>
              <a:rPr sz="3177" spc="-9" dirty="0"/>
              <a:t>Language</a:t>
            </a:r>
            <a:r>
              <a:rPr sz="3177" spc="-18" dirty="0"/>
              <a:t> </a:t>
            </a:r>
            <a:r>
              <a:rPr sz="3177" spc="-13" dirty="0"/>
              <a:t>Possessing</a:t>
            </a:r>
            <a:endParaRPr sz="3177" dirty="0"/>
          </a:p>
        </p:txBody>
      </p:sp>
      <p:sp>
        <p:nvSpPr>
          <p:cNvPr id="3" name="object 3"/>
          <p:cNvSpPr txBox="1"/>
          <p:nvPr/>
        </p:nvSpPr>
        <p:spPr>
          <a:xfrm>
            <a:off x="1187824" y="1618410"/>
            <a:ext cx="9683329" cy="3628323"/>
          </a:xfrm>
          <a:prstGeom prst="rect">
            <a:avLst/>
          </a:prstGeom>
        </p:spPr>
        <p:txBody>
          <a:bodyPr vert="horz" wrap="square" lIns="0" tIns="217954" rIns="0" bIns="0" rtlCol="0">
            <a:spAutoFit/>
          </a:bodyPr>
          <a:lstStyle/>
          <a:p>
            <a:pPr marL="212923" indent="-202277">
              <a:spcBef>
                <a:spcPts val="1716"/>
              </a:spcBef>
              <a:buFont typeface="Arial MT"/>
              <a:buChar char="•"/>
              <a:tabLst>
                <a:tab pos="213483" algn="l"/>
              </a:tabLst>
            </a:pPr>
            <a:r>
              <a:rPr sz="2471" spc="-9" dirty="0">
                <a:latin typeface="Times New Roman" panose="02020603050405020304" pitchFamily="18" charset="0"/>
                <a:cs typeface="Times New Roman" panose="02020603050405020304" pitchFamily="18" charset="0"/>
              </a:rPr>
              <a:t>Computer</a:t>
            </a:r>
            <a:r>
              <a:rPr sz="2471"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Input,</a:t>
            </a:r>
            <a:r>
              <a:rPr sz="2471" spc="4" dirty="0">
                <a:latin typeface="Times New Roman" panose="02020603050405020304" pitchFamily="18" charset="0"/>
                <a:cs typeface="Times New Roman" panose="02020603050405020304" pitchFamily="18" charset="0"/>
              </a:rPr>
              <a:t> </a:t>
            </a:r>
            <a:r>
              <a:rPr sz="2471" spc="-18" dirty="0">
                <a:latin typeface="Times New Roman" panose="02020603050405020304" pitchFamily="18" charset="0"/>
                <a:cs typeface="Times New Roman" panose="02020603050405020304" pitchFamily="18" charset="0"/>
              </a:rPr>
              <a:t>Interpretation</a:t>
            </a:r>
            <a:r>
              <a:rPr sz="2471" spc="9"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and</a:t>
            </a:r>
            <a:r>
              <a:rPr sz="2471" spc="4" dirty="0">
                <a:latin typeface="Times New Roman" panose="02020603050405020304" pitchFamily="18" charset="0"/>
                <a:cs typeface="Times New Roman" panose="02020603050405020304" pitchFamily="18" charset="0"/>
              </a:rPr>
              <a:t> </a:t>
            </a:r>
            <a:r>
              <a:rPr sz="2471" dirty="0">
                <a:latin typeface="Times New Roman" panose="02020603050405020304" pitchFamily="18" charset="0"/>
                <a:cs typeface="Times New Roman" panose="02020603050405020304" pitchFamily="18" charset="0"/>
              </a:rPr>
              <a:t>Output</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of</a:t>
            </a:r>
            <a:r>
              <a:rPr sz="2471" dirty="0">
                <a:latin typeface="Times New Roman" panose="02020603050405020304" pitchFamily="18" charset="0"/>
                <a:cs typeface="Times New Roman" panose="02020603050405020304" pitchFamily="18" charset="0"/>
              </a:rPr>
              <a:t> Human</a:t>
            </a:r>
            <a:r>
              <a:rPr sz="2471" spc="4"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Language</a:t>
            </a:r>
            <a:endParaRPr sz="2471" dirty="0">
              <a:latin typeface="Times New Roman" panose="02020603050405020304" pitchFamily="18" charset="0"/>
              <a:cs typeface="Times New Roman" panose="02020603050405020304" pitchFamily="18" charset="0"/>
            </a:endParaRPr>
          </a:p>
          <a:p>
            <a:pPr marL="212923" indent="-202277">
              <a:spcBef>
                <a:spcPts val="1632"/>
              </a:spcBef>
              <a:buFont typeface="Arial MT"/>
              <a:buChar char="•"/>
              <a:tabLst>
                <a:tab pos="213483" algn="l"/>
              </a:tabLst>
            </a:pPr>
            <a:r>
              <a:rPr sz="2471" spc="-13" dirty="0">
                <a:latin typeface="Times New Roman" panose="02020603050405020304" pitchFamily="18" charset="0"/>
                <a:cs typeface="Times New Roman" panose="02020603050405020304" pitchFamily="18" charset="0"/>
              </a:rPr>
              <a:t>Natural</a:t>
            </a:r>
            <a:r>
              <a:rPr sz="2471" spc="-4"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Language</a:t>
            </a:r>
            <a:r>
              <a:rPr sz="2471"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Understanding</a:t>
            </a:r>
            <a:r>
              <a:rPr sz="2471" dirty="0">
                <a:latin typeface="Times New Roman" panose="02020603050405020304" pitchFamily="18" charset="0"/>
                <a:cs typeface="Times New Roman" panose="02020603050405020304" pitchFamily="18" charset="0"/>
              </a:rPr>
              <a:t> and</a:t>
            </a:r>
            <a:r>
              <a:rPr sz="2471" spc="9"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Natural</a:t>
            </a:r>
            <a:r>
              <a:rPr sz="2471"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Language</a:t>
            </a:r>
            <a:r>
              <a:rPr sz="2471" spc="-4"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Generation</a:t>
            </a:r>
            <a:endParaRPr sz="2471" dirty="0">
              <a:latin typeface="Times New Roman" panose="02020603050405020304" pitchFamily="18" charset="0"/>
              <a:cs typeface="Times New Roman" panose="02020603050405020304" pitchFamily="18" charset="0"/>
            </a:endParaRPr>
          </a:p>
          <a:p>
            <a:pPr marL="212923" indent="-202277">
              <a:spcBef>
                <a:spcPts val="1632"/>
              </a:spcBef>
              <a:buFont typeface="Arial MT"/>
              <a:buChar char="•"/>
              <a:tabLst>
                <a:tab pos="213483" algn="l"/>
              </a:tabLst>
            </a:pPr>
            <a:r>
              <a:rPr sz="2471" spc="-9" dirty="0">
                <a:latin typeface="Times New Roman" panose="02020603050405020304" pitchFamily="18" charset="0"/>
                <a:cs typeface="Times New Roman" panose="02020603050405020304" pitchFamily="18" charset="0"/>
              </a:rPr>
              <a:t>Audio,</a:t>
            </a:r>
            <a:r>
              <a:rPr sz="2471" spc="4"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Image,</a:t>
            </a:r>
            <a:r>
              <a:rPr sz="2471" spc="4" dirty="0">
                <a:latin typeface="Times New Roman" panose="02020603050405020304" pitchFamily="18" charset="0"/>
                <a:cs typeface="Times New Roman" panose="02020603050405020304" pitchFamily="18" charset="0"/>
              </a:rPr>
              <a:t> </a:t>
            </a:r>
            <a:r>
              <a:rPr sz="2471" spc="-66" dirty="0">
                <a:latin typeface="Times New Roman" panose="02020603050405020304" pitchFamily="18" charset="0"/>
                <a:cs typeface="Times New Roman" panose="02020603050405020304" pitchFamily="18" charset="0"/>
              </a:rPr>
              <a:t>Text</a:t>
            </a:r>
            <a:r>
              <a:rPr sz="2471"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and</a:t>
            </a:r>
            <a:r>
              <a:rPr sz="2471" spc="9"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Video</a:t>
            </a:r>
            <a:r>
              <a:rPr sz="2471"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including </a:t>
            </a:r>
            <a:r>
              <a:rPr sz="2471" spc="-13" dirty="0">
                <a:latin typeface="Times New Roman" panose="02020603050405020304" pitchFamily="18" charset="0"/>
                <a:cs typeface="Times New Roman" panose="02020603050405020304" pitchFamily="18" charset="0"/>
              </a:rPr>
              <a:t>Spoken,</a:t>
            </a:r>
            <a:r>
              <a:rPr sz="2471" spc="9" dirty="0">
                <a:latin typeface="Times New Roman" panose="02020603050405020304" pitchFamily="18" charset="0"/>
                <a:cs typeface="Times New Roman" panose="02020603050405020304" pitchFamily="18" charset="0"/>
              </a:rPr>
              <a:t> </a:t>
            </a:r>
            <a:r>
              <a:rPr sz="2471" spc="-26" dirty="0">
                <a:latin typeface="Times New Roman" panose="02020603050405020304" pitchFamily="18" charset="0"/>
                <a:cs typeface="Times New Roman" panose="02020603050405020304" pitchFamily="18" charset="0"/>
              </a:rPr>
              <a:t>Written</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or</a:t>
            </a:r>
            <a:r>
              <a:rPr sz="2471"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Gestured</a:t>
            </a:r>
            <a:endParaRPr sz="2471" dirty="0">
              <a:latin typeface="Times New Roman" panose="02020603050405020304" pitchFamily="18" charset="0"/>
              <a:cs typeface="Times New Roman" panose="02020603050405020304" pitchFamily="18" charset="0"/>
            </a:endParaRPr>
          </a:p>
          <a:p>
            <a:pPr marL="212923" marR="37542" indent="-202277">
              <a:lnSpc>
                <a:spcPct val="89300"/>
              </a:lnSpc>
              <a:spcBef>
                <a:spcPts val="2030"/>
              </a:spcBef>
              <a:buFont typeface="Arial MT"/>
              <a:buChar char="•"/>
              <a:tabLst>
                <a:tab pos="213483" algn="l"/>
              </a:tabLst>
            </a:pPr>
            <a:r>
              <a:rPr sz="2471" spc="-18" dirty="0">
                <a:latin typeface="Times New Roman" panose="02020603050405020304" pitchFamily="18" charset="0"/>
                <a:cs typeface="Times New Roman" panose="02020603050405020304" pitchFamily="18" charset="0"/>
              </a:rPr>
              <a:t>Content</a:t>
            </a:r>
            <a:r>
              <a:rPr sz="2471" spc="13"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Generation,</a:t>
            </a:r>
            <a:r>
              <a:rPr sz="2471" spc="18" dirty="0">
                <a:latin typeface="Times New Roman" panose="02020603050405020304" pitchFamily="18" charset="0"/>
                <a:cs typeface="Times New Roman" panose="02020603050405020304" pitchFamily="18" charset="0"/>
              </a:rPr>
              <a:t> </a:t>
            </a:r>
            <a:r>
              <a:rPr sz="2471" spc="-18" dirty="0">
                <a:latin typeface="Times New Roman" panose="02020603050405020304" pitchFamily="18" charset="0"/>
                <a:cs typeface="Times New Roman" panose="02020603050405020304" pitchFamily="18" charset="0"/>
              </a:rPr>
              <a:t>Content</a:t>
            </a:r>
            <a:r>
              <a:rPr sz="2471" spc="18"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Summarization,</a:t>
            </a:r>
            <a:r>
              <a:rPr sz="2471" spc="18"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Information</a:t>
            </a:r>
            <a:r>
              <a:rPr sz="2471" spc="22" dirty="0">
                <a:latin typeface="Times New Roman" panose="02020603050405020304" pitchFamily="18" charset="0"/>
                <a:cs typeface="Times New Roman" panose="02020603050405020304" pitchFamily="18" charset="0"/>
              </a:rPr>
              <a:t> </a:t>
            </a:r>
            <a:r>
              <a:rPr sz="2471" spc="-18" dirty="0">
                <a:latin typeface="Times New Roman" panose="02020603050405020304" pitchFamily="18" charset="0"/>
                <a:cs typeface="Times New Roman" panose="02020603050405020304" pitchFamily="18" charset="0"/>
              </a:rPr>
              <a:t>Retrieval, </a:t>
            </a:r>
            <a:r>
              <a:rPr sz="2471" spc="-547" dirty="0">
                <a:latin typeface="Times New Roman" panose="02020603050405020304" pitchFamily="18" charset="0"/>
                <a:cs typeface="Times New Roman" panose="02020603050405020304" pitchFamily="18" charset="0"/>
              </a:rPr>
              <a:t> </a:t>
            </a:r>
            <a:r>
              <a:rPr sz="2471" spc="-18" dirty="0">
                <a:latin typeface="Times New Roman" panose="02020603050405020304" pitchFamily="18" charset="0"/>
                <a:cs typeface="Times New Roman" panose="02020603050405020304" pitchFamily="18" charset="0"/>
              </a:rPr>
              <a:t>Intent</a:t>
            </a:r>
            <a:r>
              <a:rPr sz="2471"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Parsing,</a:t>
            </a:r>
            <a:r>
              <a:rPr sz="2471" spc="4"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Sentiment</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Analysis,</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Speech</a:t>
            </a:r>
            <a:r>
              <a:rPr sz="2471" spc="4"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Generation,</a:t>
            </a:r>
            <a:r>
              <a:rPr sz="2471" spc="9"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Speech </a:t>
            </a:r>
            <a:r>
              <a:rPr sz="2471"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Recognition</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and</a:t>
            </a:r>
            <a:r>
              <a:rPr sz="2471" spc="9" dirty="0">
                <a:latin typeface="Times New Roman" panose="02020603050405020304" pitchFamily="18" charset="0"/>
                <a:cs typeface="Times New Roman" panose="02020603050405020304" pitchFamily="18" charset="0"/>
              </a:rPr>
              <a:t> </a:t>
            </a:r>
            <a:r>
              <a:rPr sz="2471" spc="-26" dirty="0">
                <a:latin typeface="Times New Roman" panose="02020603050405020304" pitchFamily="18" charset="0"/>
                <a:cs typeface="Times New Roman" panose="02020603050405020304" pitchFamily="18" charset="0"/>
              </a:rPr>
              <a:t>Translation</a:t>
            </a:r>
            <a:endParaRPr sz="2471" dirty="0">
              <a:latin typeface="Times New Roman" panose="02020603050405020304" pitchFamily="18" charset="0"/>
              <a:cs typeface="Times New Roman" panose="02020603050405020304" pitchFamily="18" charset="0"/>
            </a:endParaRPr>
          </a:p>
          <a:p>
            <a:pPr marL="212923" indent="-202277">
              <a:spcBef>
                <a:spcPts val="1610"/>
              </a:spcBef>
              <a:buFont typeface="Arial MT"/>
              <a:buChar char="•"/>
              <a:tabLst>
                <a:tab pos="213483" algn="l"/>
              </a:tabLst>
            </a:pPr>
            <a:r>
              <a:rPr sz="2471" spc="-4" dirty="0">
                <a:latin typeface="Times New Roman" panose="02020603050405020304" pitchFamily="18" charset="0"/>
                <a:cs typeface="Times New Roman" panose="02020603050405020304" pitchFamily="18" charset="0"/>
              </a:rPr>
              <a:t>Chatbots,</a:t>
            </a:r>
            <a:r>
              <a:rPr sz="2471" spc="4"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Conversational</a:t>
            </a:r>
            <a:r>
              <a:rPr sz="2471" spc="-4" dirty="0">
                <a:latin typeface="Times New Roman" panose="02020603050405020304" pitchFamily="18" charset="0"/>
                <a:cs typeface="Times New Roman" panose="02020603050405020304" pitchFamily="18" charset="0"/>
              </a:rPr>
              <a:t> </a:t>
            </a:r>
            <a:r>
              <a:rPr sz="2471" spc="-18" dirty="0">
                <a:latin typeface="Times New Roman" panose="02020603050405020304" pitchFamily="18" charset="0"/>
                <a:cs typeface="Times New Roman" panose="02020603050405020304" pitchFamily="18" charset="0"/>
              </a:rPr>
              <a:t>Interfaces</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and</a:t>
            </a:r>
            <a:r>
              <a:rPr sz="2471" spc="4" dirty="0">
                <a:latin typeface="Times New Roman" panose="02020603050405020304" pitchFamily="18" charset="0"/>
                <a:cs typeface="Times New Roman" panose="02020603050405020304" pitchFamily="18" charset="0"/>
              </a:rPr>
              <a:t> </a:t>
            </a:r>
            <a:r>
              <a:rPr sz="2471" spc="-26" dirty="0">
                <a:latin typeface="Times New Roman" panose="02020603050405020304" pitchFamily="18" charset="0"/>
                <a:cs typeface="Times New Roman" panose="02020603050405020304" pitchFamily="18" charset="0"/>
              </a:rPr>
              <a:t>Voice</a:t>
            </a:r>
            <a:r>
              <a:rPr sz="2471" spc="-4"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Assistants</a:t>
            </a:r>
            <a:endParaRPr sz="2471" dirty="0">
              <a:latin typeface="Times New Roman" panose="02020603050405020304" pitchFamily="18" charset="0"/>
              <a:cs typeface="Times New Roman" panose="02020603050405020304" pitchFamily="18" charset="0"/>
            </a:endParaRPr>
          </a:p>
        </p:txBody>
      </p:sp>
      <p:sp>
        <p:nvSpPr>
          <p:cNvPr id="4" name="object 4"/>
          <p:cNvSpPr txBox="1"/>
          <p:nvPr/>
        </p:nvSpPr>
        <p:spPr>
          <a:xfrm>
            <a:off x="10606951" y="5626654"/>
            <a:ext cx="72278" cy="119935"/>
          </a:xfrm>
          <a:prstGeom prst="rect">
            <a:avLst/>
          </a:prstGeom>
        </p:spPr>
        <p:txBody>
          <a:bodyPr vert="horz" wrap="square" lIns="0" tIns="11206" rIns="0" bIns="0" rtlCol="0">
            <a:spAutoFit/>
          </a:bodyPr>
          <a:lstStyle/>
          <a:p>
            <a:pPr marL="11206">
              <a:spcBef>
                <a:spcPts val="88"/>
              </a:spcBef>
            </a:pPr>
            <a:r>
              <a:rPr sz="706" spc="-4" dirty="0">
                <a:latin typeface="Arial MT"/>
                <a:cs typeface="Arial MT"/>
              </a:rPr>
              <a:t>8</a:t>
            </a:r>
            <a:endParaRPr sz="706">
              <a:latin typeface="Arial MT"/>
              <a:cs typeface="Arial MT"/>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1781035815"/>
              </p:ext>
            </p:extLst>
          </p:nvPr>
        </p:nvGraphicFramePr>
        <p:xfrm>
          <a:off x="1692810" y="3364992"/>
          <a:ext cx="5555335" cy="33876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le 1"/>
          <p:cNvSpPr>
            <a:spLocks noGrp="1"/>
          </p:cNvSpPr>
          <p:nvPr>
            <p:ph type="title"/>
          </p:nvPr>
        </p:nvSpPr>
        <p:spPr>
          <a:xfrm>
            <a:off x="536318" y="318893"/>
            <a:ext cx="7290054" cy="1052880"/>
          </a:xfrm>
        </p:spPr>
        <p:txBody>
          <a:bodyPr>
            <a:normAutofit/>
          </a:bodyPr>
          <a:lstStyle/>
          <a:p>
            <a:r>
              <a:rPr lang="en-US" sz="3000" dirty="0"/>
              <a:t>Functional Categories of AI</a:t>
            </a:r>
          </a:p>
        </p:txBody>
      </p:sp>
      <p:sp>
        <p:nvSpPr>
          <p:cNvPr id="12" name="Slide Number Placeholder 11"/>
          <p:cNvSpPr>
            <a:spLocks noGrp="1"/>
          </p:cNvSpPr>
          <p:nvPr>
            <p:ph type="sldNum" sz="quarter" idx="12"/>
          </p:nvPr>
        </p:nvSpPr>
        <p:spPr/>
        <p:txBody>
          <a:bodyPr/>
          <a:lstStyle/>
          <a:p>
            <a:fld id="{6D22F896-40B5-4ADD-8801-0D06FADFA095}" type="slidenum">
              <a:rPr lang="en-US" smtClean="0">
                <a:latin typeface="Times New Roman" panose="02020603050405020304" pitchFamily="18" charset="0"/>
                <a:cs typeface="Times New Roman" panose="02020603050405020304" pitchFamily="18" charset="0"/>
              </a:rPr>
              <a:t>110</a:t>
            </a:fld>
            <a:endParaRPr 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C85390A-03F0-8939-6516-7B7D1C3F628F}"/>
              </a:ext>
            </a:extLst>
          </p:cNvPr>
          <p:cNvSpPr txBox="1"/>
          <p:nvPr/>
        </p:nvSpPr>
        <p:spPr>
          <a:xfrm>
            <a:off x="1964433" y="1519630"/>
            <a:ext cx="8099047"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Builds on parallels between AI capabilities and human intelligence</a:t>
            </a:r>
          </a:p>
          <a:p>
            <a:pPr marL="742950" lvl="1" indent="-285750">
              <a:buFont typeface="Arial" panose="020B0604020202020204" pitchFamily="34" charset="0"/>
              <a:buChar char="•"/>
            </a:pPr>
            <a:r>
              <a:rPr lang="en-US" dirty="0">
                <a:solidFill>
                  <a:schemeClr val="accent2">
                    <a:lumMod val="75000"/>
                  </a:schemeClr>
                </a:solidFill>
                <a:latin typeface="Times New Roman" panose="02020603050405020304" pitchFamily="18" charset="0"/>
                <a:cs typeface="Times New Roman" panose="02020603050405020304" pitchFamily="18" charset="0"/>
              </a:rPr>
              <a:t>Turing’s “Imitation Game” (1950)</a:t>
            </a:r>
          </a:p>
          <a:p>
            <a:pPr marL="742950" lvl="1" indent="-285750">
              <a:buFont typeface="Arial" panose="020B0604020202020204" pitchFamily="34" charset="0"/>
              <a:buChar char="•"/>
            </a:pPr>
            <a:r>
              <a:rPr lang="en-US" dirty="0">
                <a:solidFill>
                  <a:schemeClr val="accent2">
                    <a:lumMod val="75000"/>
                  </a:schemeClr>
                </a:solidFill>
                <a:latin typeface="Times New Roman" panose="02020603050405020304" pitchFamily="18" charset="0"/>
                <a:cs typeface="Times New Roman" panose="02020603050405020304" pitchFamily="18" charset="0"/>
              </a:rPr>
              <a:t>Dartmouth Summer Conference (1956) </a:t>
            </a:r>
          </a:p>
        </p:txBody>
      </p:sp>
      <p:sp>
        <p:nvSpPr>
          <p:cNvPr id="3" name="TextBox 2">
            <a:extLst>
              <a:ext uri="{FF2B5EF4-FFF2-40B4-BE49-F238E27FC236}">
                <a16:creationId xmlns:a16="http://schemas.microsoft.com/office/drawing/2014/main" id="{DD5E13A5-A4C4-0EEB-85A3-A0155F6214B5}"/>
              </a:ext>
            </a:extLst>
          </p:cNvPr>
          <p:cNvSpPr txBox="1"/>
          <p:nvPr/>
        </p:nvSpPr>
        <p:spPr>
          <a:xfrm>
            <a:off x="1779016" y="2738675"/>
            <a:ext cx="1691640" cy="646331"/>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Functional Category</a:t>
            </a:r>
          </a:p>
        </p:txBody>
      </p:sp>
      <p:sp>
        <p:nvSpPr>
          <p:cNvPr id="11" name="TextBox 10">
            <a:extLst>
              <a:ext uri="{FF2B5EF4-FFF2-40B4-BE49-F238E27FC236}">
                <a16:creationId xmlns:a16="http://schemas.microsoft.com/office/drawing/2014/main" id="{099BA14B-E37C-D15D-685E-A876B766FF59}"/>
              </a:ext>
            </a:extLst>
          </p:cNvPr>
          <p:cNvSpPr txBox="1"/>
          <p:nvPr/>
        </p:nvSpPr>
        <p:spPr>
          <a:xfrm>
            <a:off x="4412488" y="2738675"/>
            <a:ext cx="1691640" cy="646331"/>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Tasks and Capabilities</a:t>
            </a:r>
          </a:p>
        </p:txBody>
      </p:sp>
      <p:grpSp>
        <p:nvGrpSpPr>
          <p:cNvPr id="15" name="Group 14">
            <a:extLst>
              <a:ext uri="{FF2B5EF4-FFF2-40B4-BE49-F238E27FC236}">
                <a16:creationId xmlns:a16="http://schemas.microsoft.com/office/drawing/2014/main" id="{5B23025C-574A-8965-B610-D137A62FDF85}"/>
              </a:ext>
            </a:extLst>
          </p:cNvPr>
          <p:cNvGrpSpPr/>
          <p:nvPr/>
        </p:nvGrpSpPr>
        <p:grpSpPr>
          <a:xfrm>
            <a:off x="7237986" y="3385005"/>
            <a:ext cx="3337559" cy="718896"/>
            <a:chOff x="1984277" y="1"/>
            <a:chExt cx="3548473" cy="718896"/>
          </a:xfrm>
          <a:solidFill>
            <a:srgbClr val="FFC000">
              <a:alpha val="18415"/>
            </a:srgbClr>
          </a:solidFill>
          <a:scene3d>
            <a:camera prst="orthographicFront"/>
            <a:lightRig rig="threePt" dir="t"/>
          </a:scene3d>
        </p:grpSpPr>
        <p:sp>
          <p:nvSpPr>
            <p:cNvPr id="16" name="Round Same Side Corner Rectangle 15">
              <a:extLst>
                <a:ext uri="{FF2B5EF4-FFF2-40B4-BE49-F238E27FC236}">
                  <a16:creationId xmlns:a16="http://schemas.microsoft.com/office/drawing/2014/main" id="{88E35A6C-5377-6E5F-EFDB-BE665002AB6C}"/>
                </a:ext>
              </a:extLst>
            </p:cNvPr>
            <p:cNvSpPr/>
            <p:nvPr/>
          </p:nvSpPr>
          <p:spPr>
            <a:xfrm rot="5400000">
              <a:off x="3399066" y="-1414788"/>
              <a:ext cx="718896" cy="3548473"/>
            </a:xfrm>
            <a:prstGeom prst="round2SameRect">
              <a:avLst/>
            </a:prstGeom>
            <a:grpFill/>
            <a:sp3d>
              <a:bevelT/>
            </a:sp3d>
          </p:spPr>
          <p:style>
            <a:lnRef idx="2">
              <a:schemeClr val="accent6">
                <a:alpha val="90000"/>
                <a:tint val="40000"/>
                <a:hueOff val="0"/>
                <a:satOff val="0"/>
                <a:lumOff val="0"/>
                <a:alphaOff val="0"/>
              </a:schemeClr>
            </a:lnRef>
            <a:fillRef idx="1">
              <a:scrgbClr r="0" g="0" b="0"/>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a:lstStyle/>
            <a:p>
              <a:endParaRPr lang="en-US">
                <a:latin typeface="Times New Roman" panose="02020603050405020304" pitchFamily="18" charset="0"/>
                <a:cs typeface="Times New Roman" panose="02020603050405020304" pitchFamily="18" charset="0"/>
              </a:endParaRPr>
            </a:p>
          </p:txBody>
        </p:sp>
        <p:sp>
          <p:nvSpPr>
            <p:cNvPr id="17" name="Round Same Side Corner Rectangle 4">
              <a:extLst>
                <a:ext uri="{FF2B5EF4-FFF2-40B4-BE49-F238E27FC236}">
                  <a16:creationId xmlns:a16="http://schemas.microsoft.com/office/drawing/2014/main" id="{A1564C76-DB82-3F5A-AF0C-7218343616B5}"/>
                </a:ext>
              </a:extLst>
            </p:cNvPr>
            <p:cNvSpPr txBox="1"/>
            <p:nvPr/>
          </p:nvSpPr>
          <p:spPr>
            <a:xfrm>
              <a:off x="1984278" y="35094"/>
              <a:ext cx="3513379" cy="648708"/>
            </a:xfrm>
            <a:prstGeom prst="rect">
              <a:avLst/>
            </a:prstGeom>
            <a:grpFill/>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Aft>
                  <a:spcPct val="15000"/>
                </a:spcAft>
              </a:pPr>
              <a:r>
                <a:rPr lang="en-US" sz="1400" dirty="0">
                  <a:latin typeface="Times New Roman" panose="02020603050405020304" pitchFamily="18" charset="0"/>
                  <a:cs typeface="Times New Roman" panose="02020603050405020304" pitchFamily="18" charset="0"/>
                </a:rPr>
                <a:t>Computer vision systems; autonomous vehicle systems; diagnostic medical imaging</a:t>
              </a:r>
            </a:p>
          </p:txBody>
        </p:sp>
      </p:grpSp>
      <p:grpSp>
        <p:nvGrpSpPr>
          <p:cNvPr id="18" name="Group 17">
            <a:extLst>
              <a:ext uri="{FF2B5EF4-FFF2-40B4-BE49-F238E27FC236}">
                <a16:creationId xmlns:a16="http://schemas.microsoft.com/office/drawing/2014/main" id="{1A21332C-A2B5-17C1-23DB-AC97946A9006}"/>
              </a:ext>
            </a:extLst>
          </p:cNvPr>
          <p:cNvGrpSpPr/>
          <p:nvPr/>
        </p:nvGrpSpPr>
        <p:grpSpPr>
          <a:xfrm>
            <a:off x="7237985" y="4113043"/>
            <a:ext cx="3337559" cy="718896"/>
            <a:chOff x="1984277" y="1"/>
            <a:chExt cx="3548473" cy="718896"/>
          </a:xfrm>
          <a:scene3d>
            <a:camera prst="orthographicFront"/>
            <a:lightRig rig="threePt" dir="t"/>
          </a:scene3d>
        </p:grpSpPr>
        <p:sp>
          <p:nvSpPr>
            <p:cNvPr id="19" name="Round Same Side Corner Rectangle 18">
              <a:extLst>
                <a:ext uri="{FF2B5EF4-FFF2-40B4-BE49-F238E27FC236}">
                  <a16:creationId xmlns:a16="http://schemas.microsoft.com/office/drawing/2014/main" id="{FF92C063-083B-840A-4FC1-ACFBF281C83C}"/>
                </a:ext>
              </a:extLst>
            </p:cNvPr>
            <p:cNvSpPr/>
            <p:nvPr/>
          </p:nvSpPr>
          <p:spPr>
            <a:xfrm rot="5400000">
              <a:off x="3399066" y="-1414788"/>
              <a:ext cx="718896" cy="3548473"/>
            </a:xfrm>
            <a:prstGeom prst="round2SameRect">
              <a:avLst/>
            </a:prstGeom>
            <a:solidFill>
              <a:schemeClr val="tx2">
                <a:lumMod val="20000"/>
                <a:lumOff val="80000"/>
                <a:alpha val="90000"/>
              </a:schemeClr>
            </a:solidFill>
            <a:sp3d>
              <a:bevelT/>
            </a:sp3d>
          </p:spPr>
          <p:style>
            <a:lnRef idx="2">
              <a:schemeClr val="accent6">
                <a:alpha val="90000"/>
                <a:tint val="40000"/>
                <a:hueOff val="0"/>
                <a:satOff val="0"/>
                <a:lumOff val="0"/>
                <a:alphaOff val="0"/>
              </a:schemeClr>
            </a:lnRef>
            <a:fillRef idx="1">
              <a:scrgbClr r="0" g="0" b="0"/>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a:lstStyle/>
            <a:p>
              <a:endParaRPr lang="en-US">
                <a:latin typeface="Times New Roman" panose="02020603050405020304" pitchFamily="18" charset="0"/>
                <a:cs typeface="Times New Roman" panose="02020603050405020304" pitchFamily="18" charset="0"/>
              </a:endParaRPr>
            </a:p>
          </p:txBody>
        </p:sp>
        <p:sp>
          <p:nvSpPr>
            <p:cNvPr id="20" name="Round Same Side Corner Rectangle 4">
              <a:extLst>
                <a:ext uri="{FF2B5EF4-FFF2-40B4-BE49-F238E27FC236}">
                  <a16:creationId xmlns:a16="http://schemas.microsoft.com/office/drawing/2014/main" id="{9F6E76BA-2A07-5F92-C507-C7FCEAAB51C5}"/>
                </a:ext>
              </a:extLst>
            </p:cNvPr>
            <p:cNvSpPr txBox="1"/>
            <p:nvPr/>
          </p:nvSpPr>
          <p:spPr>
            <a:xfrm>
              <a:off x="1984278" y="35094"/>
              <a:ext cx="3513379" cy="576145"/>
            </a:xfrm>
            <a:prstGeom prst="rect">
              <a:avLst/>
            </a:prstGeom>
            <a:solidFill>
              <a:srgbClr val="FFC000">
                <a:alpha val="32000"/>
              </a:srgbClr>
            </a:solidFill>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Aft>
                  <a:spcPct val="15000"/>
                </a:spcAft>
              </a:pPr>
              <a:r>
                <a:rPr lang="en-US" sz="1400" dirty="0">
                  <a:latin typeface="Times New Roman" panose="02020603050405020304" pitchFamily="18" charset="0"/>
                  <a:cs typeface="Times New Roman" panose="02020603050405020304" pitchFamily="18" charset="0"/>
                </a:rPr>
                <a:t>Expert systems; AlphaGo; automated reasoning systems; C++ coding assistants</a:t>
              </a:r>
            </a:p>
          </p:txBody>
        </p:sp>
      </p:grpSp>
      <p:grpSp>
        <p:nvGrpSpPr>
          <p:cNvPr id="21" name="Group 20">
            <a:extLst>
              <a:ext uri="{FF2B5EF4-FFF2-40B4-BE49-F238E27FC236}">
                <a16:creationId xmlns:a16="http://schemas.microsoft.com/office/drawing/2014/main" id="{1DD735AB-BC1F-AB10-F7C7-4D57C1353CDD}"/>
              </a:ext>
            </a:extLst>
          </p:cNvPr>
          <p:cNvGrpSpPr/>
          <p:nvPr/>
        </p:nvGrpSpPr>
        <p:grpSpPr>
          <a:xfrm>
            <a:off x="7237984" y="4820878"/>
            <a:ext cx="3337559" cy="639105"/>
            <a:chOff x="1984277" y="1"/>
            <a:chExt cx="3548473" cy="718896"/>
          </a:xfrm>
          <a:scene3d>
            <a:camera prst="orthographicFront"/>
            <a:lightRig rig="threePt" dir="t"/>
          </a:scene3d>
        </p:grpSpPr>
        <p:sp>
          <p:nvSpPr>
            <p:cNvPr id="22" name="Round Same Side Corner Rectangle 21">
              <a:extLst>
                <a:ext uri="{FF2B5EF4-FFF2-40B4-BE49-F238E27FC236}">
                  <a16:creationId xmlns:a16="http://schemas.microsoft.com/office/drawing/2014/main" id="{4D5ECE0B-CB09-A3E9-DBC0-BED68C7981F2}"/>
                </a:ext>
              </a:extLst>
            </p:cNvPr>
            <p:cNvSpPr/>
            <p:nvPr/>
          </p:nvSpPr>
          <p:spPr>
            <a:xfrm rot="5400000">
              <a:off x="3399066" y="-1414788"/>
              <a:ext cx="718896" cy="3548473"/>
            </a:xfrm>
            <a:prstGeom prst="round2SameRect">
              <a:avLst/>
            </a:prstGeom>
            <a:solidFill>
              <a:schemeClr val="tx2">
                <a:lumMod val="20000"/>
                <a:lumOff val="80000"/>
                <a:alpha val="90000"/>
              </a:schemeClr>
            </a:solidFill>
            <a:sp3d>
              <a:bevelT/>
            </a:sp3d>
          </p:spPr>
          <p:style>
            <a:lnRef idx="2">
              <a:schemeClr val="accent6">
                <a:alpha val="90000"/>
                <a:tint val="40000"/>
                <a:hueOff val="0"/>
                <a:satOff val="0"/>
                <a:lumOff val="0"/>
                <a:alphaOff val="0"/>
              </a:schemeClr>
            </a:lnRef>
            <a:fillRef idx="1">
              <a:scrgbClr r="0" g="0" b="0"/>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a:lstStyle/>
            <a:p>
              <a:endParaRPr lang="en-US">
                <a:latin typeface="Times New Roman" panose="02020603050405020304" pitchFamily="18" charset="0"/>
                <a:cs typeface="Times New Roman" panose="02020603050405020304" pitchFamily="18" charset="0"/>
              </a:endParaRPr>
            </a:p>
          </p:txBody>
        </p:sp>
        <p:sp>
          <p:nvSpPr>
            <p:cNvPr id="23" name="Round Same Side Corner Rectangle 4">
              <a:extLst>
                <a:ext uri="{FF2B5EF4-FFF2-40B4-BE49-F238E27FC236}">
                  <a16:creationId xmlns:a16="http://schemas.microsoft.com/office/drawing/2014/main" id="{A138E5AC-3022-C8E1-00E7-CFC1D7E9D1AE}"/>
                </a:ext>
              </a:extLst>
            </p:cNvPr>
            <p:cNvSpPr txBox="1"/>
            <p:nvPr/>
          </p:nvSpPr>
          <p:spPr>
            <a:xfrm>
              <a:off x="1984278" y="35094"/>
              <a:ext cx="3513379" cy="648708"/>
            </a:xfrm>
            <a:prstGeom prst="rect">
              <a:avLst/>
            </a:prstGeom>
            <a:solidFill>
              <a:srgbClr val="FFC000">
                <a:alpha val="48000"/>
              </a:srgbClr>
            </a:solidFill>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Aft>
                  <a:spcPct val="15000"/>
                </a:spcAft>
              </a:pPr>
              <a:r>
                <a:rPr lang="en-US" sz="1400" dirty="0">
                  <a:latin typeface="Times New Roman" panose="02020603050405020304" pitchFamily="18" charset="0"/>
                  <a:cs typeface="Times New Roman" panose="02020603050405020304" pitchFamily="18" charset="0"/>
                </a:rPr>
                <a:t>AlphaFold protein prediction; fraud detection systems</a:t>
              </a:r>
            </a:p>
          </p:txBody>
        </p:sp>
      </p:grpSp>
      <p:grpSp>
        <p:nvGrpSpPr>
          <p:cNvPr id="24" name="Group 23">
            <a:extLst>
              <a:ext uri="{FF2B5EF4-FFF2-40B4-BE49-F238E27FC236}">
                <a16:creationId xmlns:a16="http://schemas.microsoft.com/office/drawing/2014/main" id="{EBBB3E22-CA1C-E873-D4EE-0CDB881CC912}"/>
              </a:ext>
            </a:extLst>
          </p:cNvPr>
          <p:cNvGrpSpPr/>
          <p:nvPr/>
        </p:nvGrpSpPr>
        <p:grpSpPr>
          <a:xfrm>
            <a:off x="7232595" y="5443145"/>
            <a:ext cx="3337559" cy="656529"/>
            <a:chOff x="1984277" y="1"/>
            <a:chExt cx="3548473" cy="718896"/>
          </a:xfrm>
          <a:solidFill>
            <a:srgbClr val="FFC000">
              <a:alpha val="66543"/>
            </a:srgbClr>
          </a:solidFill>
          <a:scene3d>
            <a:camera prst="orthographicFront"/>
            <a:lightRig rig="threePt" dir="t"/>
          </a:scene3d>
        </p:grpSpPr>
        <p:sp>
          <p:nvSpPr>
            <p:cNvPr id="25" name="Round Same Side Corner Rectangle 24">
              <a:extLst>
                <a:ext uri="{FF2B5EF4-FFF2-40B4-BE49-F238E27FC236}">
                  <a16:creationId xmlns:a16="http://schemas.microsoft.com/office/drawing/2014/main" id="{4066300E-6D1E-7ACD-415C-B4AA2B1DA958}"/>
                </a:ext>
              </a:extLst>
            </p:cNvPr>
            <p:cNvSpPr/>
            <p:nvPr/>
          </p:nvSpPr>
          <p:spPr>
            <a:xfrm rot="5400000">
              <a:off x="3399066" y="-1414788"/>
              <a:ext cx="718896" cy="3548473"/>
            </a:xfrm>
            <a:prstGeom prst="round2SameRect">
              <a:avLst/>
            </a:prstGeom>
            <a:grpFill/>
            <a:sp3d>
              <a:bevelT/>
            </a:sp3d>
          </p:spPr>
          <p:style>
            <a:lnRef idx="2">
              <a:schemeClr val="accent6">
                <a:alpha val="90000"/>
                <a:tint val="40000"/>
                <a:hueOff val="0"/>
                <a:satOff val="0"/>
                <a:lumOff val="0"/>
                <a:alphaOff val="0"/>
              </a:schemeClr>
            </a:lnRef>
            <a:fillRef idx="1">
              <a:scrgbClr r="0" g="0" b="0"/>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a:lstStyle/>
            <a:p>
              <a:endParaRPr lang="en-US">
                <a:latin typeface="Times New Roman" panose="02020603050405020304" pitchFamily="18" charset="0"/>
                <a:cs typeface="Times New Roman" panose="02020603050405020304" pitchFamily="18" charset="0"/>
              </a:endParaRPr>
            </a:p>
          </p:txBody>
        </p:sp>
        <p:sp>
          <p:nvSpPr>
            <p:cNvPr id="26" name="Round Same Side Corner Rectangle 4">
              <a:extLst>
                <a:ext uri="{FF2B5EF4-FFF2-40B4-BE49-F238E27FC236}">
                  <a16:creationId xmlns:a16="http://schemas.microsoft.com/office/drawing/2014/main" id="{B7F4026F-BD18-2C7D-04DC-B778A61A3D12}"/>
                </a:ext>
              </a:extLst>
            </p:cNvPr>
            <p:cNvSpPr txBox="1"/>
            <p:nvPr/>
          </p:nvSpPr>
          <p:spPr>
            <a:xfrm>
              <a:off x="1984278" y="35094"/>
              <a:ext cx="3513379" cy="648708"/>
            </a:xfrm>
            <a:prstGeom prst="rect">
              <a:avLst/>
            </a:prstGeom>
            <a:grpFill/>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Aft>
                  <a:spcPct val="15000"/>
                </a:spcAft>
              </a:pPr>
              <a:r>
                <a:rPr lang="en-US" sz="1400" dirty="0">
                  <a:latin typeface="Times New Roman" panose="02020603050405020304" pitchFamily="18" charset="0"/>
                  <a:cs typeface="Times New Roman" panose="02020603050405020304" pitchFamily="18" charset="0"/>
                </a:rPr>
                <a:t>ChatGPT; Adobe art generator; OpenAI Sora video generator</a:t>
              </a:r>
            </a:p>
          </p:txBody>
        </p:sp>
      </p:grpSp>
      <p:grpSp>
        <p:nvGrpSpPr>
          <p:cNvPr id="27" name="Group 26">
            <a:extLst>
              <a:ext uri="{FF2B5EF4-FFF2-40B4-BE49-F238E27FC236}">
                <a16:creationId xmlns:a16="http://schemas.microsoft.com/office/drawing/2014/main" id="{F7A980E0-DADC-4355-A899-13D65138D4DA}"/>
              </a:ext>
            </a:extLst>
          </p:cNvPr>
          <p:cNvGrpSpPr/>
          <p:nvPr/>
        </p:nvGrpSpPr>
        <p:grpSpPr>
          <a:xfrm>
            <a:off x="7239321" y="6096117"/>
            <a:ext cx="3337559" cy="656528"/>
            <a:chOff x="1984277" y="1"/>
            <a:chExt cx="3548473" cy="718896"/>
          </a:xfrm>
          <a:scene3d>
            <a:camera prst="orthographicFront"/>
            <a:lightRig rig="threePt" dir="t"/>
          </a:scene3d>
        </p:grpSpPr>
        <p:sp>
          <p:nvSpPr>
            <p:cNvPr id="28" name="Round Same Side Corner Rectangle 27">
              <a:extLst>
                <a:ext uri="{FF2B5EF4-FFF2-40B4-BE49-F238E27FC236}">
                  <a16:creationId xmlns:a16="http://schemas.microsoft.com/office/drawing/2014/main" id="{23B8017B-D27E-262F-12C6-78E6042DA8A3}"/>
                </a:ext>
              </a:extLst>
            </p:cNvPr>
            <p:cNvSpPr/>
            <p:nvPr/>
          </p:nvSpPr>
          <p:spPr>
            <a:xfrm rot="5400000">
              <a:off x="3399066" y="-1414788"/>
              <a:ext cx="718896" cy="3548473"/>
            </a:xfrm>
            <a:prstGeom prst="round2SameRect">
              <a:avLst/>
            </a:prstGeom>
            <a:solidFill>
              <a:schemeClr val="tx2">
                <a:lumMod val="20000"/>
                <a:lumOff val="80000"/>
                <a:alpha val="90000"/>
              </a:schemeClr>
            </a:solidFill>
            <a:sp3d>
              <a:bevelT/>
            </a:sp3d>
          </p:spPr>
          <p:style>
            <a:lnRef idx="2">
              <a:schemeClr val="accent6">
                <a:alpha val="90000"/>
                <a:tint val="40000"/>
                <a:hueOff val="0"/>
                <a:satOff val="0"/>
                <a:lumOff val="0"/>
                <a:alphaOff val="0"/>
              </a:schemeClr>
            </a:lnRef>
            <a:fillRef idx="1">
              <a:scrgbClr r="0" g="0" b="0"/>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a:lstStyle/>
            <a:p>
              <a:endParaRPr lang="en-US">
                <a:latin typeface="Times New Roman" panose="02020603050405020304" pitchFamily="18" charset="0"/>
                <a:cs typeface="Times New Roman" panose="02020603050405020304" pitchFamily="18" charset="0"/>
              </a:endParaRPr>
            </a:p>
          </p:txBody>
        </p:sp>
        <p:sp>
          <p:nvSpPr>
            <p:cNvPr id="29" name="Round Same Side Corner Rectangle 4">
              <a:extLst>
                <a:ext uri="{FF2B5EF4-FFF2-40B4-BE49-F238E27FC236}">
                  <a16:creationId xmlns:a16="http://schemas.microsoft.com/office/drawing/2014/main" id="{70851854-26D3-D058-9FC5-26B7236C26A5}"/>
                </a:ext>
              </a:extLst>
            </p:cNvPr>
            <p:cNvSpPr txBox="1"/>
            <p:nvPr/>
          </p:nvSpPr>
          <p:spPr>
            <a:xfrm>
              <a:off x="1984278" y="35094"/>
              <a:ext cx="3513379" cy="648708"/>
            </a:xfrm>
            <a:prstGeom prst="rect">
              <a:avLst/>
            </a:prstGeom>
            <a:solidFill>
              <a:srgbClr val="FFC000">
                <a:alpha val="93766"/>
              </a:srgbClr>
            </a:solidFill>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defTabSz="711200">
                <a:lnSpc>
                  <a:spcPct val="90000"/>
                </a:lnSpc>
                <a:spcAft>
                  <a:spcPct val="15000"/>
                </a:spcAft>
              </a:pPr>
              <a:r>
                <a:rPr lang="en-US" sz="1400" dirty="0">
                  <a:latin typeface="Times New Roman" panose="02020603050405020304" pitchFamily="18" charset="0"/>
                  <a:cs typeface="Times New Roman" panose="02020603050405020304" pitchFamily="18" charset="0"/>
                </a:rPr>
                <a:t>Siri; Cortana; Alexa; ChatGPT; customer service AI; videogame NPCs</a:t>
              </a:r>
            </a:p>
          </p:txBody>
        </p:sp>
      </p:grpSp>
      <p:sp>
        <p:nvSpPr>
          <p:cNvPr id="30" name="TextBox 29">
            <a:extLst>
              <a:ext uri="{FF2B5EF4-FFF2-40B4-BE49-F238E27FC236}">
                <a16:creationId xmlns:a16="http://schemas.microsoft.com/office/drawing/2014/main" id="{CB13DEE8-FD5D-AF54-F971-BE41120E17EB}"/>
              </a:ext>
            </a:extLst>
          </p:cNvPr>
          <p:cNvSpPr txBox="1"/>
          <p:nvPr/>
        </p:nvSpPr>
        <p:spPr>
          <a:xfrm>
            <a:off x="7749211" y="2738446"/>
            <a:ext cx="2271318" cy="646331"/>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Examples of AI Applications</a:t>
            </a:r>
          </a:p>
        </p:txBody>
      </p:sp>
    </p:spTree>
    <p:extLst>
      <p:ext uri="{BB962C8B-B14F-4D97-AF65-F5344CB8AC3E}">
        <p14:creationId xmlns:p14="http://schemas.microsoft.com/office/powerpoint/2010/main" val="34917969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E70310-9DC0-0721-B520-7063D560B1D9}"/>
              </a:ext>
            </a:extLst>
          </p:cNvPr>
          <p:cNvSpPr>
            <a:spLocks noGrp="1"/>
          </p:cNvSpPr>
          <p:nvPr>
            <p:ph type="sldNum" sz="quarter" idx="12"/>
          </p:nvPr>
        </p:nvSpPr>
        <p:spPr/>
        <p:txBody>
          <a:bodyPr/>
          <a:lstStyle/>
          <a:p>
            <a:fld id="{6D22F896-40B5-4ADD-8801-0D06FADFA095}" type="slidenum">
              <a:rPr lang="en-US" smtClean="0"/>
              <a:pPr/>
              <a:t>111</a:t>
            </a:fld>
            <a:endParaRPr lang="en-US" dirty="0"/>
          </a:p>
        </p:txBody>
      </p:sp>
      <p:sp>
        <p:nvSpPr>
          <p:cNvPr id="4" name="TextBox 3">
            <a:extLst>
              <a:ext uri="{FF2B5EF4-FFF2-40B4-BE49-F238E27FC236}">
                <a16:creationId xmlns:a16="http://schemas.microsoft.com/office/drawing/2014/main" id="{BFD76349-26BA-7784-54BE-503679D2FD0E}"/>
              </a:ext>
            </a:extLst>
          </p:cNvPr>
          <p:cNvSpPr txBox="1"/>
          <p:nvPr/>
        </p:nvSpPr>
        <p:spPr>
          <a:xfrm>
            <a:off x="617542" y="215487"/>
            <a:ext cx="7543156" cy="892552"/>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Distribution of Artificial Intelligence Patents Across Functional Categories</a:t>
            </a:r>
          </a:p>
        </p:txBody>
      </p:sp>
      <p:pic>
        <p:nvPicPr>
          <p:cNvPr id="6" name="Picture 5">
            <a:extLst>
              <a:ext uri="{FF2B5EF4-FFF2-40B4-BE49-F238E27FC236}">
                <a16:creationId xmlns:a16="http://schemas.microsoft.com/office/drawing/2014/main" id="{D5AF44DE-3DB0-508A-C3F7-30B97EF3656E}"/>
              </a:ext>
            </a:extLst>
          </p:cNvPr>
          <p:cNvPicPr>
            <a:picLocks noChangeAspect="1"/>
          </p:cNvPicPr>
          <p:nvPr/>
        </p:nvPicPr>
        <p:blipFill>
          <a:blip r:embed="rId2"/>
          <a:stretch>
            <a:fillRect/>
          </a:stretch>
        </p:blipFill>
        <p:spPr>
          <a:xfrm>
            <a:off x="2418625" y="1559294"/>
            <a:ext cx="7354750" cy="4768271"/>
          </a:xfrm>
          <a:prstGeom prst="rect">
            <a:avLst/>
          </a:prstGeom>
        </p:spPr>
      </p:pic>
    </p:spTree>
    <p:extLst>
      <p:ext uri="{BB962C8B-B14F-4D97-AF65-F5344CB8AC3E}">
        <p14:creationId xmlns:p14="http://schemas.microsoft.com/office/powerpoint/2010/main" val="24360497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EC741-2FBA-BB72-EC68-C48B9ADA1381}"/>
              </a:ext>
            </a:extLst>
          </p:cNvPr>
          <p:cNvSpPr>
            <a:spLocks noGrp="1"/>
          </p:cNvSpPr>
          <p:nvPr>
            <p:ph type="title"/>
          </p:nvPr>
        </p:nvSpPr>
        <p:spPr>
          <a:xfrm>
            <a:off x="325017" y="60871"/>
            <a:ext cx="10515600" cy="1325563"/>
          </a:xfrm>
        </p:spPr>
        <p:txBody>
          <a:bodyPr>
            <a:normAutofit/>
          </a:bodyPr>
          <a:lstStyle/>
          <a:p>
            <a:r>
              <a:rPr lang="en-US" sz="4000" dirty="0">
                <a:latin typeface="Times New Roman" panose="02020603050405020304" pitchFamily="18" charset="0"/>
                <a:cs typeface="Times New Roman" panose="02020603050405020304" pitchFamily="18" charset="0"/>
              </a:rPr>
              <a:t>Creativity AI</a:t>
            </a:r>
          </a:p>
        </p:txBody>
      </p:sp>
      <p:sp>
        <p:nvSpPr>
          <p:cNvPr id="3" name="Content Placeholder 2">
            <a:extLst>
              <a:ext uri="{FF2B5EF4-FFF2-40B4-BE49-F238E27FC236}">
                <a16:creationId xmlns:a16="http://schemas.microsoft.com/office/drawing/2014/main" id="{9AD324B6-2A53-C97F-20C3-24AD6133AA27}"/>
              </a:ext>
            </a:extLst>
          </p:cNvPr>
          <p:cNvSpPr>
            <a:spLocks noGrp="1"/>
          </p:cNvSpPr>
          <p:nvPr>
            <p:ph idx="1"/>
          </p:nvPr>
        </p:nvSpPr>
        <p:spPr>
          <a:xfrm>
            <a:off x="838200" y="3428999"/>
            <a:ext cx="10515600" cy="2747963"/>
          </a:xfrm>
        </p:spPr>
        <p:txBody>
          <a:bodyPr>
            <a:normAutofit fontScale="92500" lnSpcReduction="10000"/>
          </a:bodyPr>
          <a:lstStyle/>
          <a:p>
            <a:pPr algn="l"/>
            <a:r>
              <a:rPr lang="en-US" sz="2000" b="0" i="0" dirty="0">
                <a:solidFill>
                  <a:srgbClr val="434445"/>
                </a:solidFill>
                <a:effectLst/>
                <a:highlight>
                  <a:srgbClr val="FFFFFF"/>
                </a:highlight>
                <a:latin typeface="Times New Roman" panose="02020603050405020304" pitchFamily="18" charset="0"/>
                <a:cs typeface="Times New Roman" panose="02020603050405020304" pitchFamily="18" charset="0"/>
              </a:rPr>
              <a:t>The FT report notes that generative AI’s entry into the legal world could lead to job losses and reduced revenue by cutting billable hours and entry-level work.</a:t>
            </a:r>
          </a:p>
          <a:p>
            <a:pPr algn="l"/>
            <a:r>
              <a:rPr lang="en-US" sz="2000" b="0" i="0" dirty="0">
                <a:solidFill>
                  <a:srgbClr val="434445"/>
                </a:solidFill>
                <a:effectLst/>
                <a:highlight>
                  <a:srgbClr val="FFFFFF"/>
                </a:highlight>
                <a:latin typeface="Times New Roman" panose="02020603050405020304" pitchFamily="18" charset="0"/>
                <a:cs typeface="Times New Roman" panose="02020603050405020304" pitchFamily="18" charset="0"/>
              </a:rPr>
              <a:t>As PYMNTS wrote last month, the </a:t>
            </a:r>
            <a:r>
              <a:rPr lang="en-US" sz="2000" b="0" i="0" u="none" strike="noStrike" dirty="0">
                <a:solidFill>
                  <a:srgbClr val="1E65C9"/>
                </a:solidFill>
                <a:effectLst/>
                <a:highlight>
                  <a:srgbClr val="FFFFFF"/>
                </a:highlight>
                <a:latin typeface="Times New Roman" panose="02020603050405020304" pitchFamily="18" charset="0"/>
                <a:cs typeface="Times New Roman" panose="02020603050405020304" pitchFamily="18" charset="0"/>
                <a:hlinkClick r:id="rId2"/>
              </a:rPr>
              <a:t>widespread adoption</a:t>
            </a:r>
            <a:r>
              <a:rPr lang="en-US" sz="2000" b="0" i="0" dirty="0">
                <a:solidFill>
                  <a:srgbClr val="434445"/>
                </a:solidFill>
                <a:effectLst/>
                <a:highlight>
                  <a:srgbClr val="FFFFFF"/>
                </a:highlight>
                <a:latin typeface="Times New Roman" panose="02020603050405020304" pitchFamily="18" charset="0"/>
                <a:cs typeface="Times New Roman" panose="02020603050405020304" pitchFamily="18" charset="0"/>
              </a:rPr>
              <a:t> of generative AI in the legal industry will mean reconfiguring a number of roles and skills in this space.</a:t>
            </a:r>
          </a:p>
          <a:p>
            <a:r>
              <a:rPr lang="en-US" sz="2000" dirty="0">
                <a:latin typeface="Times New Roman" panose="02020603050405020304" pitchFamily="18" charset="0"/>
                <a:cs typeface="Times New Roman" panose="02020603050405020304" pitchFamily="18" charset="0"/>
                <a:hlinkClick r:id="rId3"/>
              </a:rPr>
              <a:t>https://www.pymnts.com/artificial-intelligence-2/2023/law-firm-allen-and-overy-debuts-ai-contract-negotiation-tool/</a:t>
            </a:r>
            <a:endParaRPr lang="en-US" sz="2000" dirty="0">
              <a:latin typeface="Times New Roman" panose="02020603050405020304" pitchFamily="18" charset="0"/>
              <a:cs typeface="Times New Roman" panose="02020603050405020304" pitchFamily="18" charset="0"/>
            </a:endParaRPr>
          </a:p>
          <a:p>
            <a:pPr algn="l"/>
            <a:endParaRPr lang="en-US" sz="2000" b="0" i="0" dirty="0">
              <a:solidFill>
                <a:srgbClr val="434445"/>
              </a:solidFill>
              <a:effectLst/>
              <a:highlight>
                <a:srgbClr val="FFFFFF"/>
              </a:highlight>
              <a:latin typeface="Times New Roman" panose="02020603050405020304" pitchFamily="18" charset="0"/>
              <a:cs typeface="Times New Roman" panose="02020603050405020304" pitchFamily="18" charset="0"/>
            </a:endParaRPr>
          </a:p>
          <a:p>
            <a:pPr marL="0" indent="0">
              <a:buNone/>
            </a:pP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D276A26-9CA4-0861-B531-04A2664B48F9}"/>
              </a:ext>
            </a:extLst>
          </p:cNvPr>
          <p:cNvPicPr>
            <a:picLocks noChangeAspect="1"/>
          </p:cNvPicPr>
          <p:nvPr/>
        </p:nvPicPr>
        <p:blipFill>
          <a:blip r:embed="rId4"/>
          <a:stretch>
            <a:fillRect/>
          </a:stretch>
        </p:blipFill>
        <p:spPr>
          <a:xfrm>
            <a:off x="1186416" y="1336596"/>
            <a:ext cx="8792802" cy="1590897"/>
          </a:xfrm>
          <a:prstGeom prst="rect">
            <a:avLst/>
          </a:prstGeom>
        </p:spPr>
      </p:pic>
    </p:spTree>
    <p:extLst>
      <p:ext uri="{BB962C8B-B14F-4D97-AF65-F5344CB8AC3E}">
        <p14:creationId xmlns:p14="http://schemas.microsoft.com/office/powerpoint/2010/main" val="30019453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2654-CF96-F565-C020-3F1960C3C932}"/>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Inference AI</a:t>
            </a:r>
          </a:p>
        </p:txBody>
      </p:sp>
      <p:sp>
        <p:nvSpPr>
          <p:cNvPr id="3" name="Content Placeholder 2">
            <a:extLst>
              <a:ext uri="{FF2B5EF4-FFF2-40B4-BE49-F238E27FC236}">
                <a16:creationId xmlns:a16="http://schemas.microsoft.com/office/drawing/2014/main" id="{4F6277EE-5B60-F892-F2B3-6E50C19A2171}"/>
              </a:ext>
            </a:extLst>
          </p:cNvPr>
          <p:cNvSpPr>
            <a:spLocks noGrp="1"/>
          </p:cNvSpPr>
          <p:nvPr>
            <p:ph idx="1"/>
          </p:nvPr>
        </p:nvSpPr>
        <p:spPr>
          <a:xfrm>
            <a:off x="838200" y="3081527"/>
            <a:ext cx="10515600" cy="3095435"/>
          </a:xfrm>
        </p:spPr>
        <p:txBody>
          <a:bodyPr>
            <a:normAutofit/>
          </a:bodyPr>
          <a:lstStyle/>
          <a:p>
            <a:endParaRPr lang="en-US" sz="2400" b="0" i="0" dirty="0">
              <a:solidFill>
                <a:srgbClr val="000000"/>
              </a:solidFill>
              <a:effectLst/>
              <a:latin typeface="Times New Roman" panose="02020603050405020304" pitchFamily="18" charset="0"/>
              <a:cs typeface="Times New Roman" panose="02020603050405020304" pitchFamily="18" charset="0"/>
              <a:hlinkClick r:id="rId2"/>
            </a:endParaRPr>
          </a:p>
          <a:p>
            <a:r>
              <a:rPr lang="en-US" sz="2400" b="0" i="0" dirty="0">
                <a:solidFill>
                  <a:srgbClr val="000000"/>
                </a:solidFill>
                <a:effectLst/>
                <a:latin typeface="Times New Roman" panose="02020603050405020304" pitchFamily="18" charset="0"/>
                <a:cs typeface="Times New Roman" panose="02020603050405020304" pitchFamily="18" charset="0"/>
              </a:rPr>
              <a:t>Developed by </a:t>
            </a:r>
            <a:r>
              <a:rPr lang="en-US" sz="2400" b="0" i="0" u="none" strike="noStrike" dirty="0">
                <a:effectLst/>
                <a:latin typeface="Times New Roman" panose="02020603050405020304" pitchFamily="18" charset="0"/>
                <a:cs typeface="Times New Roman" panose="02020603050405020304" pitchFamily="18" charset="0"/>
                <a:hlinkClick r:id="rId3"/>
              </a:rPr>
              <a:t>Deloitte’s AI Institute</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PairD</a:t>
            </a:r>
            <a:r>
              <a:rPr lang="en-US" sz="2400" b="0" i="0" dirty="0">
                <a:solidFill>
                  <a:srgbClr val="000000"/>
                </a:solidFill>
                <a:effectLst/>
                <a:latin typeface="Times New Roman" panose="02020603050405020304" pitchFamily="18" charset="0"/>
                <a:cs typeface="Times New Roman" panose="02020603050405020304" pitchFamily="18" charset="0"/>
              </a:rPr>
              <a:t> is an internal generative AI (Gen AI) platform designed to help its workforce with day-to-day tasks, including drafting content, writing code and carrying out research safely and securely.</a:t>
            </a:r>
          </a:p>
          <a:p>
            <a:r>
              <a:rPr lang="en-US" sz="2400" b="0" i="0" dirty="0">
                <a:solidFill>
                  <a:srgbClr val="000000"/>
                </a:solidFill>
                <a:effectLst/>
                <a:latin typeface="Times New Roman" panose="02020603050405020304" pitchFamily="18" charset="0"/>
                <a:cs typeface="Times New Roman" panose="02020603050405020304" pitchFamily="18" charset="0"/>
                <a:hlinkClick r:id="rId2"/>
              </a:rPr>
              <a:t>https://aimagazine.com/machine-learning/deloitte-introduces-paird-ai-chatbot-for-its-workforce</a:t>
            </a:r>
            <a:r>
              <a:rPr lang="en-US" sz="2400" b="0" i="0" dirty="0">
                <a:solidFill>
                  <a:srgbClr val="000000"/>
                </a:solidFill>
                <a:effectLst/>
                <a:latin typeface="Times New Roman" panose="02020603050405020304" pitchFamily="18" charset="0"/>
                <a:cs typeface="Times New Roman" panose="02020603050405020304" pitchFamily="18" charset="0"/>
              </a:rPr>
              <a:t> </a:t>
            </a:r>
          </a:p>
          <a:p>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125D2A0-938B-F21A-E181-5339287183DD}"/>
              </a:ext>
            </a:extLst>
          </p:cNvPr>
          <p:cNvPicPr>
            <a:picLocks noChangeAspect="1"/>
          </p:cNvPicPr>
          <p:nvPr/>
        </p:nvPicPr>
        <p:blipFill>
          <a:blip r:embed="rId4"/>
          <a:stretch>
            <a:fillRect/>
          </a:stretch>
        </p:blipFill>
        <p:spPr>
          <a:xfrm>
            <a:off x="1277964" y="1467552"/>
            <a:ext cx="8033987" cy="1695845"/>
          </a:xfrm>
          <a:prstGeom prst="rect">
            <a:avLst/>
          </a:prstGeom>
        </p:spPr>
      </p:pic>
    </p:spTree>
    <p:extLst>
      <p:ext uri="{BB962C8B-B14F-4D97-AF65-F5344CB8AC3E}">
        <p14:creationId xmlns:p14="http://schemas.microsoft.com/office/powerpoint/2010/main" val="25900632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9DE7-A054-7962-777C-0F17A5FB2BE2}"/>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Generative AI</a:t>
            </a:r>
          </a:p>
        </p:txBody>
      </p:sp>
      <p:sp>
        <p:nvSpPr>
          <p:cNvPr id="3" name="Content Placeholder 2">
            <a:extLst>
              <a:ext uri="{FF2B5EF4-FFF2-40B4-BE49-F238E27FC236}">
                <a16:creationId xmlns:a16="http://schemas.microsoft.com/office/drawing/2014/main" id="{BFAD2B66-A9EC-BCFF-BD87-5CDE6B5AC754}"/>
              </a:ext>
            </a:extLst>
          </p:cNvPr>
          <p:cNvSpPr>
            <a:spLocks noGrp="1"/>
          </p:cNvSpPr>
          <p:nvPr>
            <p:ph idx="1"/>
          </p:nvPr>
        </p:nvSpPr>
        <p:spPr>
          <a:xfrm>
            <a:off x="838200" y="2631233"/>
            <a:ext cx="10515600" cy="3545730"/>
          </a:xfrm>
        </p:spPr>
        <p:txBody>
          <a:bodyPr>
            <a:normAutofit/>
          </a:bodyPr>
          <a:lstStyle/>
          <a:p>
            <a:endParaRPr lang="en-US" sz="1800" dirty="0">
              <a:latin typeface="Times New Roman" panose="02020603050405020304" pitchFamily="18" charset="0"/>
              <a:cs typeface="Times New Roman" panose="02020603050405020304" pitchFamily="18" charset="0"/>
              <a:hlinkClick r:id="" action="ppaction://noaction"/>
            </a:endParaRPr>
          </a:p>
          <a:p>
            <a:endParaRPr lang="en-US" sz="1800" dirty="0">
              <a:latin typeface="Times New Roman" panose="02020603050405020304" pitchFamily="18" charset="0"/>
              <a:cs typeface="Times New Roman" panose="02020603050405020304" pitchFamily="18" charset="0"/>
              <a:hlinkClick r:id="" action="ppaction://noaction"/>
            </a:endParaRPr>
          </a:p>
          <a:p>
            <a:endParaRPr lang="en-US" sz="1800" dirty="0">
              <a:latin typeface="Times New Roman" panose="02020603050405020304" pitchFamily="18" charset="0"/>
              <a:cs typeface="Times New Roman" panose="02020603050405020304" pitchFamily="18" charset="0"/>
              <a:hlinkClick r:id="" action="ppaction://noaction"/>
            </a:endParaRPr>
          </a:p>
          <a:p>
            <a:r>
              <a:rPr lang="en-US" sz="1800" b="0" i="0" dirty="0">
                <a:solidFill>
                  <a:srgbClr val="2F2F2F"/>
                </a:solidFill>
                <a:effectLst/>
                <a:highlight>
                  <a:srgbClr val="FFFFFF"/>
                </a:highlight>
                <a:latin typeface="Times New Roman" panose="02020603050405020304" pitchFamily="18" charset="0"/>
                <a:cs typeface="Times New Roman" panose="02020603050405020304" pitchFamily="18" charset="0"/>
              </a:rPr>
              <a:t>“Our expanded partnership with Cognizant will help organizations harness generative AI to transform business operations, enhance employee experiences, and deliver new value for customers,” said Judson </a:t>
            </a:r>
            <a:r>
              <a:rPr lang="en-US" sz="1800" b="0" i="0" dirty="0" err="1">
                <a:solidFill>
                  <a:srgbClr val="2F2F2F"/>
                </a:solidFill>
                <a:effectLst/>
                <a:highlight>
                  <a:srgbClr val="FFFFFF"/>
                </a:highlight>
                <a:latin typeface="Times New Roman" panose="02020603050405020304" pitchFamily="18" charset="0"/>
                <a:cs typeface="Times New Roman" panose="02020603050405020304" pitchFamily="18" charset="0"/>
              </a:rPr>
              <a:t>Althoff</a:t>
            </a:r>
            <a:r>
              <a:rPr lang="en-US" sz="1800" b="0" i="0" dirty="0">
                <a:solidFill>
                  <a:srgbClr val="2F2F2F"/>
                </a:solidFill>
                <a:effectLst/>
                <a:highlight>
                  <a:srgbClr val="FFFFFF"/>
                </a:highlight>
                <a:latin typeface="Times New Roman" panose="02020603050405020304" pitchFamily="18" charset="0"/>
                <a:cs typeface="Times New Roman" panose="02020603050405020304" pitchFamily="18" charset="0"/>
              </a:rPr>
              <a:t>, executive vice president and chief commercial officer at Microsoft. </a:t>
            </a:r>
            <a:endParaRPr lang="en-US" sz="1800" dirty="0">
              <a:latin typeface="Times New Roman" panose="02020603050405020304" pitchFamily="18" charset="0"/>
              <a:cs typeface="Times New Roman" panose="02020603050405020304" pitchFamily="18" charset="0"/>
              <a:hlinkClick r:id="" action="ppaction://noaction"/>
            </a:endParaRPr>
          </a:p>
          <a:p>
            <a:r>
              <a:rPr lang="en-US" sz="1800" dirty="0">
                <a:latin typeface="Times New Roman" panose="02020603050405020304" pitchFamily="18" charset="0"/>
                <a:cs typeface="Times New Roman" panose="02020603050405020304" pitchFamily="18" charset="0"/>
                <a:hlinkClick r:id="" action="ppaction://noaction"/>
              </a:rPr>
              <a:t>https://news.microsoft.com/2024/04/22/cognizant-and-microsoft-announce-global-partnership-to-expand-adoption-of-generative-ai-in-the-enterprise-and-drive-industry-transformation/</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B450B8F-6D6A-AF7F-609E-F322C760E38E}"/>
              </a:ext>
            </a:extLst>
          </p:cNvPr>
          <p:cNvPicPr>
            <a:picLocks noChangeAspect="1"/>
          </p:cNvPicPr>
          <p:nvPr/>
        </p:nvPicPr>
        <p:blipFill>
          <a:blip r:embed="rId2"/>
          <a:stretch>
            <a:fillRect/>
          </a:stretch>
        </p:blipFill>
        <p:spPr>
          <a:xfrm>
            <a:off x="838200" y="1325561"/>
            <a:ext cx="10250330" cy="2286319"/>
          </a:xfrm>
          <a:prstGeom prst="rect">
            <a:avLst/>
          </a:prstGeom>
        </p:spPr>
      </p:pic>
    </p:spTree>
    <p:extLst>
      <p:ext uri="{BB962C8B-B14F-4D97-AF65-F5344CB8AC3E}">
        <p14:creationId xmlns:p14="http://schemas.microsoft.com/office/powerpoint/2010/main" val="28341339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4C452-DF97-04F1-A1F1-FFE981715204}"/>
              </a:ext>
            </a:extLst>
          </p:cNvPr>
          <p:cNvSpPr>
            <a:spLocks noGrp="1"/>
          </p:cNvSpPr>
          <p:nvPr>
            <p:ph type="title"/>
          </p:nvPr>
        </p:nvSpPr>
        <p:spPr>
          <a:xfrm>
            <a:off x="838200" y="365125"/>
            <a:ext cx="10515600" cy="613283"/>
          </a:xfrm>
        </p:spPr>
        <p:txBody>
          <a:bodyPr>
            <a:normAutofit fontScale="90000"/>
          </a:bodyPr>
          <a:lstStyle/>
          <a:p>
            <a:r>
              <a:rPr lang="en-US" sz="4000" dirty="0">
                <a:latin typeface="Times New Roman" panose="02020603050405020304" pitchFamily="18" charset="0"/>
                <a:cs typeface="Times New Roman" panose="02020603050405020304" pitchFamily="18" charset="0"/>
              </a:rPr>
              <a:t>Inference AI</a:t>
            </a:r>
          </a:p>
        </p:txBody>
      </p:sp>
      <p:sp>
        <p:nvSpPr>
          <p:cNvPr id="3" name="Content Placeholder 2">
            <a:extLst>
              <a:ext uri="{FF2B5EF4-FFF2-40B4-BE49-F238E27FC236}">
                <a16:creationId xmlns:a16="http://schemas.microsoft.com/office/drawing/2014/main" id="{848FA3D3-0143-67AB-0029-CFC85ABE1BF6}"/>
              </a:ext>
            </a:extLst>
          </p:cNvPr>
          <p:cNvSpPr>
            <a:spLocks noGrp="1"/>
          </p:cNvSpPr>
          <p:nvPr>
            <p:ph idx="1"/>
          </p:nvPr>
        </p:nvSpPr>
        <p:spPr>
          <a:xfrm>
            <a:off x="838200" y="3136391"/>
            <a:ext cx="10515600" cy="3040571"/>
          </a:xfrm>
        </p:spPr>
        <p:txBody>
          <a:bodyPr>
            <a:normAutofit lnSpcReduction="10000"/>
          </a:bodyPr>
          <a:lstStyle/>
          <a:p>
            <a:pPr algn="l"/>
            <a:r>
              <a:rPr lang="en-US" sz="2000" b="0" i="0" dirty="0">
                <a:solidFill>
                  <a:srgbClr val="333132"/>
                </a:solidFill>
                <a:effectLst/>
                <a:highlight>
                  <a:srgbClr val="FFFFFF"/>
                </a:highlight>
                <a:latin typeface="Times New Roman" panose="02020603050405020304" pitchFamily="18" charset="0"/>
                <a:cs typeface="Times New Roman" panose="02020603050405020304" pitchFamily="18" charset="0"/>
              </a:rPr>
              <a:t>Google's medically focused AI model (</a:t>
            </a:r>
            <a:r>
              <a:rPr lang="en-US" sz="2000" b="0" i="0" u="none" strike="noStrike" dirty="0">
                <a:solidFill>
                  <a:srgbClr val="007CB0"/>
                </a:solidFill>
                <a:effectLst/>
                <a:highlight>
                  <a:srgbClr val="FFFFFF"/>
                </a:highlight>
                <a:latin typeface="Times New Roman" panose="02020603050405020304" pitchFamily="18" charset="0"/>
                <a:cs typeface="Times New Roman" panose="02020603050405020304" pitchFamily="18" charset="0"/>
                <a:hlinkClick r:id="rId2"/>
              </a:rPr>
              <a:t>Med-PaLM2</a:t>
            </a:r>
            <a:r>
              <a:rPr lang="en-US" sz="2000" b="0" i="0" dirty="0">
                <a:solidFill>
                  <a:srgbClr val="333132"/>
                </a:solidFill>
                <a:effectLst/>
                <a:highlight>
                  <a:srgbClr val="FFFFFF"/>
                </a:highlight>
                <a:latin typeface="Times New Roman" panose="02020603050405020304" pitchFamily="18" charset="0"/>
                <a:cs typeface="Times New Roman" panose="02020603050405020304" pitchFamily="18" charset="0"/>
              </a:rPr>
              <a:t>) </a:t>
            </a:r>
            <a:r>
              <a:rPr lang="en-US" sz="2000" b="0" i="0" u="none" strike="noStrike" dirty="0">
                <a:solidFill>
                  <a:srgbClr val="007CB0"/>
                </a:solidFill>
                <a:effectLst/>
                <a:highlight>
                  <a:srgbClr val="FFFFFF"/>
                </a:highlight>
                <a:latin typeface="Times New Roman" panose="02020603050405020304" pitchFamily="18" charset="0"/>
                <a:cs typeface="Times New Roman" panose="02020603050405020304" pitchFamily="18" charset="0"/>
                <a:hlinkClick r:id="rId3"/>
              </a:rPr>
              <a:t>scored 85%+</a:t>
            </a:r>
            <a:r>
              <a:rPr lang="en-US" sz="2000" b="0" i="0" dirty="0">
                <a:solidFill>
                  <a:srgbClr val="333132"/>
                </a:solidFill>
                <a:effectLst/>
                <a:highlight>
                  <a:srgbClr val="FFFFFF"/>
                </a:highlight>
                <a:latin typeface="Times New Roman" panose="02020603050405020304" pitchFamily="18" charset="0"/>
                <a:cs typeface="Times New Roman" panose="02020603050405020304" pitchFamily="18" charset="0"/>
              </a:rPr>
              <a:t> when answering US Medical Licensing Examination–style questions. That's an "expert" physician level and far beyond the accuracy threshold needed to pass the actual exam.</a:t>
            </a:r>
          </a:p>
          <a:p>
            <a:r>
              <a:rPr lang="en-US" sz="2000" b="0" i="0" dirty="0">
                <a:solidFill>
                  <a:srgbClr val="333132"/>
                </a:solidFill>
                <a:effectLst/>
                <a:highlight>
                  <a:srgbClr val="FFFFFF"/>
                </a:highlight>
                <a:latin typeface="Times New Roman" panose="02020603050405020304" pitchFamily="18" charset="0"/>
                <a:cs typeface="Times New Roman" panose="02020603050405020304" pitchFamily="18" charset="0"/>
              </a:rPr>
              <a:t>The Medscape 2023 Physician and AI Report </a:t>
            </a:r>
            <a:r>
              <a:rPr lang="en-US" sz="2000" b="0" i="0" u="none" strike="noStrike" dirty="0">
                <a:solidFill>
                  <a:srgbClr val="007CB0"/>
                </a:solidFill>
                <a:effectLst/>
                <a:highlight>
                  <a:srgbClr val="FFFFFF"/>
                </a:highlight>
                <a:latin typeface="Times New Roman" panose="02020603050405020304" pitchFamily="18" charset="0"/>
                <a:cs typeface="Times New Roman" panose="02020603050405020304" pitchFamily="18" charset="0"/>
                <a:hlinkClick r:id="rId4"/>
              </a:rPr>
              <a:t>surveyed 1043 US physicians</a:t>
            </a:r>
            <a:r>
              <a:rPr lang="en-US" sz="2000" b="0" i="0" dirty="0">
                <a:solidFill>
                  <a:srgbClr val="333132"/>
                </a:solidFill>
                <a:effectLst/>
                <a:highlight>
                  <a:srgbClr val="FFFFFF"/>
                </a:highlight>
                <a:latin typeface="Times New Roman" panose="02020603050405020304" pitchFamily="18" charset="0"/>
                <a:cs typeface="Times New Roman" panose="02020603050405020304" pitchFamily="18" charset="0"/>
              </a:rPr>
              <a:t> about their views on AI. In total, 65% are concerned about AI making diagnosis and treatment decisions, but 56% are enthusiastic about having it as an adjunct.</a:t>
            </a:r>
          </a:p>
          <a:p>
            <a:r>
              <a:rPr lang="en-US" sz="2000" dirty="0">
                <a:solidFill>
                  <a:srgbClr val="333132"/>
                </a:solidFill>
                <a:highlight>
                  <a:srgbClr val="FFFFFF"/>
                </a:highlight>
                <a:latin typeface="Times New Roman" panose="02020603050405020304" pitchFamily="18" charset="0"/>
                <a:cs typeface="Times New Roman" panose="02020603050405020304" pitchFamily="18" charset="0"/>
                <a:hlinkClick r:id="rId5"/>
              </a:rPr>
              <a:t>https://distilledscience.medium.com/ai-in-healthcare-med-palm-2-surpasses-human-doctors-in-medical-knowledge-assessment-4087bf4b9006</a:t>
            </a:r>
            <a:r>
              <a:rPr lang="en-US" sz="2000" dirty="0">
                <a:solidFill>
                  <a:srgbClr val="333132"/>
                </a:solidFill>
                <a:highlight>
                  <a:srgbClr val="FFFFFF"/>
                </a:highlight>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hlinkClick r:id="rId6"/>
              </a:rPr>
              <a:t>https://www.medscape.com/viewarticle/are-you-ready-ai-be-better-doctor-than-you-2024a100070q?form=fpf</a:t>
            </a:r>
            <a:r>
              <a:rPr lang="en-US" sz="2000"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34BA632F-4389-7A1A-CD62-2E62A9149386}"/>
              </a:ext>
            </a:extLst>
          </p:cNvPr>
          <p:cNvPicPr>
            <a:picLocks noChangeAspect="1"/>
          </p:cNvPicPr>
          <p:nvPr/>
        </p:nvPicPr>
        <p:blipFill>
          <a:blip r:embed="rId7"/>
          <a:stretch>
            <a:fillRect/>
          </a:stretch>
        </p:blipFill>
        <p:spPr>
          <a:xfrm>
            <a:off x="3521936" y="365125"/>
            <a:ext cx="6697010" cy="2581635"/>
          </a:xfrm>
          <a:prstGeom prst="rect">
            <a:avLst/>
          </a:prstGeom>
        </p:spPr>
      </p:pic>
    </p:spTree>
    <p:extLst>
      <p:ext uri="{BB962C8B-B14F-4D97-AF65-F5344CB8AC3E}">
        <p14:creationId xmlns:p14="http://schemas.microsoft.com/office/powerpoint/2010/main" val="15110138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B598D-14A8-ECEC-25A9-F6AFFF2F303E}"/>
              </a:ext>
            </a:extLst>
          </p:cNvPr>
          <p:cNvSpPr>
            <a:spLocks noGrp="1"/>
          </p:cNvSpPr>
          <p:nvPr>
            <p:ph type="title"/>
          </p:nvPr>
        </p:nvSpPr>
        <p:spPr>
          <a:xfrm>
            <a:off x="838200" y="365125"/>
            <a:ext cx="10515600" cy="421259"/>
          </a:xfrm>
        </p:spPr>
        <p:txBody>
          <a:bodyPr>
            <a:normAutofit fontScale="90000"/>
          </a:bodyPr>
          <a:lstStyle/>
          <a:p>
            <a:r>
              <a:rPr lang="en-US" sz="4000" dirty="0">
                <a:latin typeface="Times New Roman" panose="02020603050405020304" pitchFamily="18" charset="0"/>
                <a:cs typeface="Times New Roman" panose="02020603050405020304" pitchFamily="18" charset="0"/>
              </a:rPr>
              <a:t>Prediction/Inference AI</a:t>
            </a:r>
          </a:p>
        </p:txBody>
      </p:sp>
      <p:sp>
        <p:nvSpPr>
          <p:cNvPr id="3" name="Content Placeholder 2">
            <a:extLst>
              <a:ext uri="{FF2B5EF4-FFF2-40B4-BE49-F238E27FC236}">
                <a16:creationId xmlns:a16="http://schemas.microsoft.com/office/drawing/2014/main" id="{80E23817-CACB-B9F7-05CA-128BC3A41A71}"/>
              </a:ext>
            </a:extLst>
          </p:cNvPr>
          <p:cNvSpPr>
            <a:spLocks noGrp="1"/>
          </p:cNvSpPr>
          <p:nvPr>
            <p:ph idx="1"/>
          </p:nvPr>
        </p:nvSpPr>
        <p:spPr>
          <a:xfrm>
            <a:off x="838200" y="3200399"/>
            <a:ext cx="10515600" cy="3031427"/>
          </a:xfrm>
        </p:spPr>
        <p:txBody>
          <a:bodyPr>
            <a:normAutofit/>
          </a:bodyPr>
          <a:lstStyle/>
          <a:p>
            <a:r>
              <a:rPr lang="en-US" sz="2000" b="0" i="0" dirty="0">
                <a:solidFill>
                  <a:srgbClr val="434445"/>
                </a:solidFill>
                <a:effectLst/>
                <a:highlight>
                  <a:srgbClr val="FFFFFF"/>
                </a:highlight>
                <a:latin typeface="Times New Roman" panose="02020603050405020304" pitchFamily="18" charset="0"/>
                <a:cs typeface="Times New Roman" panose="02020603050405020304" pitchFamily="18" charset="0"/>
              </a:rPr>
              <a:t>By providing financial advisers with quick access to the bank’s extensive database of research reports and documents, the AI @ Morgan Stanley Assistant will save advisers and customer service employees time in addressing queries related to markets, recommendations and internal processes</a:t>
            </a:r>
          </a:p>
          <a:p>
            <a:r>
              <a:rPr lang="en-US" sz="2000" b="0" i="0" dirty="0">
                <a:solidFill>
                  <a:srgbClr val="434445"/>
                </a:solidFill>
                <a:effectLst/>
                <a:highlight>
                  <a:srgbClr val="FFFFFF"/>
                </a:highlight>
                <a:latin typeface="Times New Roman" panose="02020603050405020304" pitchFamily="18" charset="0"/>
                <a:cs typeface="Times New Roman" panose="02020603050405020304" pitchFamily="18" charset="0"/>
              </a:rPr>
              <a:t>According to the CNBC report, Morgan Stanley Co-President </a:t>
            </a:r>
            <a:r>
              <a:rPr lang="en-US" sz="2000" b="0" i="0" u="none" strike="noStrike" dirty="0">
                <a:solidFill>
                  <a:srgbClr val="1E65C9"/>
                </a:solidFill>
                <a:effectLst/>
                <a:highlight>
                  <a:srgbClr val="FFFFFF"/>
                </a:highlight>
                <a:latin typeface="Times New Roman" panose="02020603050405020304" pitchFamily="18" charset="0"/>
                <a:cs typeface="Times New Roman" panose="02020603050405020304" pitchFamily="18" charset="0"/>
                <a:hlinkClick r:id="rId2"/>
              </a:rPr>
              <a:t>Andy Saperstein</a:t>
            </a:r>
            <a:r>
              <a:rPr lang="en-US" sz="2000" b="0" i="0" dirty="0">
                <a:solidFill>
                  <a:srgbClr val="434445"/>
                </a:solidFill>
                <a:effectLst/>
                <a:highlight>
                  <a:srgbClr val="FFFFFF"/>
                </a:highlight>
                <a:latin typeface="Times New Roman" panose="02020603050405020304" pitchFamily="18" charset="0"/>
                <a:cs typeface="Times New Roman" panose="02020603050405020304" pitchFamily="18" charset="0"/>
              </a:rPr>
              <a:t> said in the memo: “Financial advisers will always be the center of Morgan Stanley wealth management’s universe. We also believe that generative AI will revolutionize client interactions, bringing new efficiencies to adviser practices, and ultimately help free up time to do what you do best: serve your clients.”</a:t>
            </a:r>
          </a:p>
          <a:p>
            <a:r>
              <a:rPr lang="en-US" sz="2000" b="0" i="0" dirty="0">
                <a:solidFill>
                  <a:srgbClr val="434445"/>
                </a:solidFill>
                <a:effectLst/>
                <a:highlight>
                  <a:srgbClr val="FFFFFF"/>
                </a:highlight>
                <a:latin typeface="Times New Roman" panose="02020603050405020304" pitchFamily="18" charset="0"/>
                <a:cs typeface="Times New Roman" panose="02020603050405020304" pitchFamily="18" charset="0"/>
                <a:hlinkClick r:id="rId3"/>
              </a:rPr>
              <a:t>https://www.pymnts.com/artificial-intelligence-2/2023/morgan-stanley-to-launch-ai-powered-assistant-for-financial-advisors/</a:t>
            </a:r>
            <a:r>
              <a:rPr lang="en-US" sz="2000" b="0" i="0" dirty="0">
                <a:solidFill>
                  <a:srgbClr val="434445"/>
                </a:solidFill>
                <a:effectLst/>
                <a:highlight>
                  <a:srgbClr val="FFFFFF"/>
                </a:highlight>
                <a:latin typeface="Times New Roman" panose="02020603050405020304" pitchFamily="18" charset="0"/>
                <a:cs typeface="Times New Roman" panose="02020603050405020304" pitchFamily="18" charset="0"/>
              </a:rPr>
              <a:t> </a:t>
            </a:r>
          </a:p>
          <a:p>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89F0225-24EC-A644-7D8B-579ADD7647FA}"/>
              </a:ext>
            </a:extLst>
          </p:cNvPr>
          <p:cNvPicPr>
            <a:picLocks noChangeAspect="1"/>
          </p:cNvPicPr>
          <p:nvPr/>
        </p:nvPicPr>
        <p:blipFill>
          <a:blip r:embed="rId4"/>
          <a:stretch>
            <a:fillRect/>
          </a:stretch>
        </p:blipFill>
        <p:spPr>
          <a:xfrm>
            <a:off x="1629330" y="1255101"/>
            <a:ext cx="8421275" cy="1476581"/>
          </a:xfrm>
          <a:prstGeom prst="rect">
            <a:avLst/>
          </a:prstGeom>
        </p:spPr>
      </p:pic>
    </p:spTree>
    <p:extLst>
      <p:ext uri="{BB962C8B-B14F-4D97-AF65-F5344CB8AC3E}">
        <p14:creationId xmlns:p14="http://schemas.microsoft.com/office/powerpoint/2010/main" val="34376861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3166F-18CF-21B8-1BBD-201357D11C9D}"/>
              </a:ext>
            </a:extLst>
          </p:cNvPr>
          <p:cNvSpPr>
            <a:spLocks noGrp="1"/>
          </p:cNvSpPr>
          <p:nvPr>
            <p:ph type="title"/>
          </p:nvPr>
        </p:nvSpPr>
        <p:spPr>
          <a:xfrm>
            <a:off x="838200" y="365125"/>
            <a:ext cx="10515600" cy="823595"/>
          </a:xfrm>
        </p:spPr>
        <p:txBody>
          <a:bodyPr>
            <a:normAutofit/>
          </a:bodyPr>
          <a:lstStyle/>
          <a:p>
            <a:r>
              <a:rPr lang="en-US" sz="3600" dirty="0">
                <a:latin typeface="Times New Roman" panose="02020603050405020304" pitchFamily="18" charset="0"/>
                <a:cs typeface="Times New Roman" panose="02020603050405020304" pitchFamily="18" charset="0"/>
              </a:rPr>
              <a:t>Creativity AI</a:t>
            </a:r>
          </a:p>
        </p:txBody>
      </p:sp>
      <p:sp>
        <p:nvSpPr>
          <p:cNvPr id="3" name="Content Placeholder 2">
            <a:extLst>
              <a:ext uri="{FF2B5EF4-FFF2-40B4-BE49-F238E27FC236}">
                <a16:creationId xmlns:a16="http://schemas.microsoft.com/office/drawing/2014/main" id="{A9474AB0-80F6-BB77-02B4-B13E9EF3151D}"/>
              </a:ext>
            </a:extLst>
          </p:cNvPr>
          <p:cNvSpPr>
            <a:spLocks noGrp="1"/>
          </p:cNvSpPr>
          <p:nvPr>
            <p:ph idx="1"/>
          </p:nvPr>
        </p:nvSpPr>
        <p:spPr>
          <a:xfrm>
            <a:off x="838200" y="4041647"/>
            <a:ext cx="10515600" cy="2135315"/>
          </a:xfrm>
        </p:spPr>
        <p:txBody>
          <a:bodyPr>
            <a:normAutofit lnSpcReduction="10000"/>
          </a:bodyPr>
          <a:lstStyle/>
          <a:p>
            <a:r>
              <a:rPr lang="en-US" sz="2000" b="0" i="0" dirty="0">
                <a:solidFill>
                  <a:srgbClr val="000000"/>
                </a:solidFill>
                <a:effectLst/>
                <a:latin typeface="Times New Roman" panose="02020603050405020304" pitchFamily="18" charset="0"/>
                <a:cs typeface="Times New Roman" panose="02020603050405020304" pitchFamily="18" charset="0"/>
              </a:rPr>
              <a:t>Magic Studio features like Magic Switch automatically convert your designs into blogs, social media posts, emails, and more to save time on manually editing documents.</a:t>
            </a:r>
            <a:endParaRPr lang="en-US" sz="2000" b="0" i="0" dirty="0">
              <a:solidFill>
                <a:srgbClr val="222222"/>
              </a:solidFill>
              <a:effectLst/>
              <a:highlight>
                <a:srgbClr val="FFFFFF"/>
              </a:highlight>
              <a:latin typeface="Times New Roman" panose="02020603050405020304" pitchFamily="18" charset="0"/>
              <a:cs typeface="Times New Roman" panose="02020603050405020304" pitchFamily="18" charset="0"/>
            </a:endParaRPr>
          </a:p>
          <a:p>
            <a:r>
              <a:rPr lang="en-US" sz="2000" b="0" i="0" dirty="0">
                <a:solidFill>
                  <a:srgbClr val="222222"/>
                </a:solidFill>
                <a:effectLst/>
                <a:highlight>
                  <a:srgbClr val="FFFFFF"/>
                </a:highlight>
                <a:latin typeface="Times New Roman" panose="02020603050405020304" pitchFamily="18" charset="0"/>
                <a:cs typeface="Times New Roman" panose="02020603050405020304" pitchFamily="18" charset="0"/>
              </a:rPr>
              <a:t>we've seen this first hand with the likes of companies including Zoom, Salesforce, and FedEx adopting Canva for their teams. These companies are seeing the benefits of having a simplified platform with all the essential tools in place for their employees to create their best work,” said Clark, the Europe Lead of Canva. </a:t>
            </a:r>
          </a:p>
          <a:p>
            <a:r>
              <a:rPr lang="en-US" sz="2000" dirty="0">
                <a:latin typeface="Times New Roman" panose="02020603050405020304" pitchFamily="18" charset="0"/>
                <a:cs typeface="Times New Roman" panose="02020603050405020304" pitchFamily="18" charset="0"/>
                <a:hlinkClick r:id="rId2"/>
              </a:rPr>
              <a:t>https://www.theverge.com/2023/10/4/23902794/canva-magic-studio-ai-design-new-tools</a:t>
            </a:r>
            <a:r>
              <a:rPr lang="en-US" sz="2000"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1CBCFCA6-873D-031C-AB17-40C73B389BFF}"/>
              </a:ext>
            </a:extLst>
          </p:cNvPr>
          <p:cNvPicPr>
            <a:picLocks noChangeAspect="1"/>
          </p:cNvPicPr>
          <p:nvPr/>
        </p:nvPicPr>
        <p:blipFill>
          <a:blip r:embed="rId3"/>
          <a:stretch>
            <a:fillRect/>
          </a:stretch>
        </p:blipFill>
        <p:spPr>
          <a:xfrm>
            <a:off x="1185177" y="1814972"/>
            <a:ext cx="9821646" cy="1600423"/>
          </a:xfrm>
          <a:prstGeom prst="rect">
            <a:avLst/>
          </a:prstGeom>
        </p:spPr>
      </p:pic>
    </p:spTree>
    <p:extLst>
      <p:ext uri="{BB962C8B-B14F-4D97-AF65-F5344CB8AC3E}">
        <p14:creationId xmlns:p14="http://schemas.microsoft.com/office/powerpoint/2010/main" val="4752383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61398-8BD8-E320-4734-5093B111C2D6}"/>
              </a:ext>
            </a:extLst>
          </p:cNvPr>
          <p:cNvSpPr>
            <a:spLocks noGrp="1"/>
          </p:cNvSpPr>
          <p:nvPr>
            <p:ph type="title"/>
          </p:nvPr>
        </p:nvSpPr>
        <p:spPr>
          <a:xfrm>
            <a:off x="838200" y="365125"/>
            <a:ext cx="10515600" cy="604139"/>
          </a:xfrm>
        </p:spPr>
        <p:txBody>
          <a:bodyPr>
            <a:normAutofit/>
          </a:bodyPr>
          <a:lstStyle/>
          <a:p>
            <a:r>
              <a:rPr lang="en-US" sz="3600" dirty="0">
                <a:latin typeface="Times New Roman" panose="02020603050405020304" pitchFamily="18" charset="0"/>
                <a:cs typeface="Times New Roman" panose="02020603050405020304" pitchFamily="18" charset="0"/>
              </a:rPr>
              <a:t>Perception AI</a:t>
            </a:r>
          </a:p>
        </p:txBody>
      </p:sp>
      <p:sp>
        <p:nvSpPr>
          <p:cNvPr id="3" name="Content Placeholder 2">
            <a:extLst>
              <a:ext uri="{FF2B5EF4-FFF2-40B4-BE49-F238E27FC236}">
                <a16:creationId xmlns:a16="http://schemas.microsoft.com/office/drawing/2014/main" id="{1B7D3768-0121-DCAA-72A5-F95217990A7C}"/>
              </a:ext>
            </a:extLst>
          </p:cNvPr>
          <p:cNvSpPr>
            <a:spLocks noGrp="1"/>
          </p:cNvSpPr>
          <p:nvPr>
            <p:ph idx="1"/>
          </p:nvPr>
        </p:nvSpPr>
        <p:spPr>
          <a:xfrm>
            <a:off x="838200" y="3538727"/>
            <a:ext cx="10515600" cy="2638235"/>
          </a:xfrm>
        </p:spPr>
        <p:txBody>
          <a:bodyPr>
            <a:normAutofit/>
          </a:bodyPr>
          <a:lstStyle/>
          <a:p>
            <a:pPr algn="l" fontAlgn="base"/>
            <a:r>
              <a:rPr lang="en-US" sz="2000" b="0" i="0" dirty="0">
                <a:effectLst/>
                <a:latin typeface="Times New Roman" panose="02020603050405020304" pitchFamily="18" charset="0"/>
                <a:cs typeface="Times New Roman" panose="02020603050405020304" pitchFamily="18" charset="0"/>
              </a:rPr>
              <a:t>The solution monitors security camera footage and identifies hardhats, high visibility vests, work goggles, shoes and even special protection belts that are required for workers working at high altitudes.</a:t>
            </a:r>
          </a:p>
          <a:p>
            <a:pPr algn="l" fontAlgn="base"/>
            <a:r>
              <a:rPr lang="en-US" sz="2000" b="0" i="0" dirty="0">
                <a:effectLst/>
                <a:latin typeface="Times New Roman" panose="02020603050405020304" pitchFamily="18" charset="0"/>
                <a:cs typeface="Times New Roman" panose="02020603050405020304" pitchFamily="18" charset="0"/>
              </a:rPr>
              <a:t>Solution by AGMIS can also monitor vehicle and person access onto company premises, monitor construction worker movement in the construction site, identify if construction materials are optimally laid out, identify certain worker actions – such as when worker requires assistance – and measure the exact time for performing certain manual tasks (for example, welding).</a:t>
            </a:r>
          </a:p>
          <a:p>
            <a:r>
              <a:rPr lang="en-US" sz="20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https://agmis.com/computer-vision-ai-ensures-worker-safety-in-industrial-and-construction-sites/</a:t>
            </a:r>
            <a:r>
              <a:rPr lang="en-US" sz="2000"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25D74674-D6A1-975A-AEB4-4D204E3090F9}"/>
              </a:ext>
            </a:extLst>
          </p:cNvPr>
          <p:cNvPicPr>
            <a:picLocks noChangeAspect="1"/>
          </p:cNvPicPr>
          <p:nvPr/>
        </p:nvPicPr>
        <p:blipFill>
          <a:blip r:embed="rId3"/>
          <a:stretch>
            <a:fillRect/>
          </a:stretch>
        </p:blipFill>
        <p:spPr>
          <a:xfrm>
            <a:off x="1850650" y="1265862"/>
            <a:ext cx="7686869" cy="1976267"/>
          </a:xfrm>
          <a:prstGeom prst="rect">
            <a:avLst/>
          </a:prstGeom>
        </p:spPr>
      </p:pic>
    </p:spTree>
    <p:extLst>
      <p:ext uri="{BB962C8B-B14F-4D97-AF65-F5344CB8AC3E}">
        <p14:creationId xmlns:p14="http://schemas.microsoft.com/office/powerpoint/2010/main" val="29353946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4D2E8-9393-9274-5810-61CF12E609C2}"/>
              </a:ext>
            </a:extLst>
          </p:cNvPr>
          <p:cNvSpPr>
            <a:spLocks noGrp="1"/>
          </p:cNvSpPr>
          <p:nvPr>
            <p:ph type="title"/>
          </p:nvPr>
        </p:nvSpPr>
        <p:spPr>
          <a:xfrm>
            <a:off x="838200" y="365125"/>
            <a:ext cx="10515600" cy="549275"/>
          </a:xfrm>
        </p:spPr>
        <p:txBody>
          <a:bodyPr>
            <a:normAutofit/>
          </a:bodyPr>
          <a:lstStyle/>
          <a:p>
            <a:r>
              <a:rPr lang="en-US" dirty="0">
                <a:latin typeface="Times New Roman" panose="02020603050405020304" pitchFamily="18" charset="0"/>
                <a:cs typeface="Times New Roman" panose="02020603050405020304" pitchFamily="18" charset="0"/>
              </a:rPr>
              <a:t>Engagement AI </a:t>
            </a:r>
            <a:endParaRPr lang="en-US" dirty="0"/>
          </a:p>
        </p:txBody>
      </p:sp>
      <p:sp>
        <p:nvSpPr>
          <p:cNvPr id="3" name="Content Placeholder 2">
            <a:extLst>
              <a:ext uri="{FF2B5EF4-FFF2-40B4-BE49-F238E27FC236}">
                <a16:creationId xmlns:a16="http://schemas.microsoft.com/office/drawing/2014/main" id="{3643824C-BC39-E7FA-6ADB-0EA62FFEAA9A}"/>
              </a:ext>
            </a:extLst>
          </p:cNvPr>
          <p:cNvSpPr>
            <a:spLocks noGrp="1"/>
          </p:cNvSpPr>
          <p:nvPr>
            <p:ph idx="1"/>
          </p:nvPr>
        </p:nvSpPr>
        <p:spPr>
          <a:xfrm>
            <a:off x="838200" y="2978361"/>
            <a:ext cx="10515600" cy="3198601"/>
          </a:xfrm>
        </p:spPr>
        <p:txBody>
          <a:bodyPr>
            <a:normAutofit/>
          </a:bodyPr>
          <a:lstStyle/>
          <a:p>
            <a:pPr algn="l"/>
            <a:r>
              <a:rPr lang="en-US" sz="2000" b="0" i="0" dirty="0">
                <a:solidFill>
                  <a:srgbClr val="434445"/>
                </a:solidFill>
                <a:effectLst/>
                <a:highlight>
                  <a:srgbClr val="FFFFFF"/>
                </a:highlight>
                <a:latin typeface="Times New Roman" panose="02020603050405020304" pitchFamily="18" charset="0"/>
                <a:cs typeface="Times New Roman" panose="02020603050405020304" pitchFamily="18" charset="0"/>
              </a:rPr>
              <a:t>The initiative by the Swedish furniture giant is aimed at expanding its range of home improvement services while delegating routine customer inquiries to an </a:t>
            </a:r>
            <a:r>
              <a:rPr lang="en-US" sz="2000" b="0" i="0" u="none" strike="noStrike" dirty="0">
                <a:solidFill>
                  <a:srgbClr val="1E65C9"/>
                </a:solidFill>
                <a:effectLst/>
                <a:highlight>
                  <a:srgbClr val="FFFFFF"/>
                </a:highlight>
                <a:latin typeface="Times New Roman" panose="02020603050405020304" pitchFamily="18" charset="0"/>
                <a:cs typeface="Times New Roman" panose="02020603050405020304" pitchFamily="18" charset="0"/>
                <a:hlinkClick r:id="rId2"/>
              </a:rPr>
              <a:t>artificial intelligence</a:t>
            </a:r>
            <a:r>
              <a:rPr lang="en-US" sz="2000" b="0" i="0" dirty="0">
                <a:solidFill>
                  <a:srgbClr val="434445"/>
                </a:solidFill>
                <a:effectLst/>
                <a:highlight>
                  <a:srgbClr val="FFFFFF"/>
                </a:highlight>
                <a:latin typeface="Times New Roman" panose="02020603050405020304" pitchFamily="18" charset="0"/>
                <a:cs typeface="Times New Roman" panose="02020603050405020304" pitchFamily="18" charset="0"/>
              </a:rPr>
              <a:t> (AI) bot named Billie, Reuters reported.</a:t>
            </a:r>
          </a:p>
          <a:p>
            <a:pPr algn="l"/>
            <a:r>
              <a:rPr lang="en-US" sz="2000" b="0" i="0" dirty="0">
                <a:solidFill>
                  <a:srgbClr val="434445"/>
                </a:solidFill>
                <a:effectLst/>
                <a:highlight>
                  <a:srgbClr val="FFFFFF"/>
                </a:highlight>
                <a:latin typeface="Times New Roman" panose="02020603050405020304" pitchFamily="18" charset="0"/>
                <a:cs typeface="Times New Roman" panose="02020603050405020304" pitchFamily="18" charset="0"/>
              </a:rPr>
              <a:t>“We’re committed to strengthening co-workers’ employability in Ingka through lifelong learning and development and reskilling, and to accelerate the creation of new jobs,” Ingka Group Global People and Culture Manager </a:t>
            </a:r>
            <a:r>
              <a:rPr lang="en-US" sz="2000" b="0" i="0" u="none" strike="noStrike" dirty="0">
                <a:solidFill>
                  <a:srgbClr val="1E65C9"/>
                </a:solidFill>
                <a:effectLst/>
                <a:highlight>
                  <a:srgbClr val="FFFFFF"/>
                </a:highlight>
                <a:latin typeface="Times New Roman" panose="02020603050405020304" pitchFamily="18" charset="0"/>
                <a:cs typeface="Times New Roman" panose="02020603050405020304" pitchFamily="18" charset="0"/>
                <a:hlinkClick r:id="rId3"/>
              </a:rPr>
              <a:t>Ulrika </a:t>
            </a:r>
            <a:r>
              <a:rPr lang="en-US" sz="2000" b="0" i="0" u="none" strike="noStrike" dirty="0" err="1">
                <a:solidFill>
                  <a:srgbClr val="1E65C9"/>
                </a:solidFill>
                <a:effectLst/>
                <a:highlight>
                  <a:srgbClr val="FFFFFF"/>
                </a:highlight>
                <a:latin typeface="Times New Roman" panose="02020603050405020304" pitchFamily="18" charset="0"/>
                <a:cs typeface="Times New Roman" panose="02020603050405020304" pitchFamily="18" charset="0"/>
                <a:hlinkClick r:id="rId3"/>
              </a:rPr>
              <a:t>Biesert</a:t>
            </a:r>
            <a:r>
              <a:rPr lang="en-US" sz="2000" b="0" i="0" dirty="0">
                <a:solidFill>
                  <a:srgbClr val="434445"/>
                </a:solidFill>
                <a:effectLst/>
                <a:highlight>
                  <a:srgbClr val="FFFFFF"/>
                </a:highlight>
                <a:latin typeface="Times New Roman" panose="02020603050405020304" pitchFamily="18" charset="0"/>
                <a:cs typeface="Times New Roman" panose="02020603050405020304" pitchFamily="18" charset="0"/>
              </a:rPr>
              <a:t> told Reuters.</a:t>
            </a:r>
          </a:p>
          <a:p>
            <a:r>
              <a:rPr lang="en-US" sz="2000" dirty="0">
                <a:latin typeface="Times New Roman" panose="02020603050405020304" pitchFamily="18" charset="0"/>
                <a:cs typeface="Times New Roman" panose="02020603050405020304" pitchFamily="18" charset="0"/>
                <a:hlinkClick r:id="rId4"/>
              </a:rPr>
              <a:t>https://www.pymnts.com/news/retail/2023/ikea-uses-artificial-intelligence-transform-call-center-employees-into-interior-design-advisors/</a:t>
            </a:r>
            <a:r>
              <a:rPr lang="en-US" sz="2000"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4626E1BB-547C-2458-D417-3AF1647C1218}"/>
              </a:ext>
            </a:extLst>
          </p:cNvPr>
          <p:cNvPicPr>
            <a:picLocks noChangeAspect="1"/>
          </p:cNvPicPr>
          <p:nvPr/>
        </p:nvPicPr>
        <p:blipFill>
          <a:blip r:embed="rId5"/>
          <a:stretch>
            <a:fillRect/>
          </a:stretch>
        </p:blipFill>
        <p:spPr>
          <a:xfrm>
            <a:off x="1524734" y="1091682"/>
            <a:ext cx="8811855" cy="1514686"/>
          </a:xfrm>
          <a:prstGeom prst="rect">
            <a:avLst/>
          </a:prstGeom>
        </p:spPr>
      </p:pic>
    </p:spTree>
    <p:extLst>
      <p:ext uri="{BB962C8B-B14F-4D97-AF65-F5344CB8AC3E}">
        <p14:creationId xmlns:p14="http://schemas.microsoft.com/office/powerpoint/2010/main" val="1179109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961529" y="1008529"/>
            <a:ext cx="4988859" cy="1056715"/>
            <a:chOff x="6209057" y="634553"/>
            <a:chExt cx="5654040" cy="1197610"/>
          </a:xfrm>
        </p:grpSpPr>
        <p:sp>
          <p:nvSpPr>
            <p:cNvPr id="3" name="object 3"/>
            <p:cNvSpPr/>
            <p:nvPr/>
          </p:nvSpPr>
          <p:spPr>
            <a:xfrm>
              <a:off x="6789102" y="1468881"/>
              <a:ext cx="4496435" cy="363220"/>
            </a:xfrm>
            <a:custGeom>
              <a:avLst/>
              <a:gdLst/>
              <a:ahLst/>
              <a:cxnLst/>
              <a:rect l="l" t="t" r="r" b="b"/>
              <a:pathLst>
                <a:path w="4496434" h="363219">
                  <a:moveTo>
                    <a:pt x="4496231" y="0"/>
                  </a:moveTo>
                  <a:lnTo>
                    <a:pt x="0" y="0"/>
                  </a:lnTo>
                  <a:lnTo>
                    <a:pt x="0" y="362927"/>
                  </a:lnTo>
                  <a:lnTo>
                    <a:pt x="4496231" y="362927"/>
                  </a:lnTo>
                  <a:lnTo>
                    <a:pt x="4496231" y="0"/>
                  </a:lnTo>
                  <a:close/>
                </a:path>
              </a:pathLst>
            </a:custGeom>
            <a:solidFill>
              <a:srgbClr val="DAE3F3"/>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 name="object 4"/>
            <p:cNvSpPr/>
            <p:nvPr/>
          </p:nvSpPr>
          <p:spPr>
            <a:xfrm>
              <a:off x="6225433" y="650929"/>
              <a:ext cx="5621020" cy="873760"/>
            </a:xfrm>
            <a:custGeom>
              <a:avLst/>
              <a:gdLst/>
              <a:ahLst/>
              <a:cxnLst/>
              <a:rect l="l" t="t" r="r" b="b"/>
              <a:pathLst>
                <a:path w="5621020" h="873760">
                  <a:moveTo>
                    <a:pt x="0" y="436777"/>
                  </a:moveTo>
                  <a:lnTo>
                    <a:pt x="16490" y="389185"/>
                  </a:lnTo>
                  <a:lnTo>
                    <a:pt x="49846" y="354451"/>
                  </a:lnTo>
                  <a:lnTo>
                    <a:pt x="81676" y="331814"/>
                  </a:lnTo>
                  <a:lnTo>
                    <a:pt x="120930" y="309632"/>
                  </a:lnTo>
                  <a:lnTo>
                    <a:pt x="167393" y="287937"/>
                  </a:lnTo>
                  <a:lnTo>
                    <a:pt x="220851" y="266763"/>
                  </a:lnTo>
                  <a:lnTo>
                    <a:pt x="281091" y="246144"/>
                  </a:lnTo>
                  <a:lnTo>
                    <a:pt x="347897" y="226112"/>
                  </a:lnTo>
                  <a:lnTo>
                    <a:pt x="421055" y="206701"/>
                  </a:lnTo>
                  <a:lnTo>
                    <a:pt x="459950" y="197239"/>
                  </a:lnTo>
                  <a:lnTo>
                    <a:pt x="500352" y="187944"/>
                  </a:lnTo>
                  <a:lnTo>
                    <a:pt x="542235" y="178822"/>
                  </a:lnTo>
                  <a:lnTo>
                    <a:pt x="585572" y="169875"/>
                  </a:lnTo>
                  <a:lnTo>
                    <a:pt x="630337" y="161109"/>
                  </a:lnTo>
                  <a:lnTo>
                    <a:pt x="676502" y="152527"/>
                  </a:lnTo>
                  <a:lnTo>
                    <a:pt x="724041" y="144133"/>
                  </a:lnTo>
                  <a:lnTo>
                    <a:pt x="772927" y="135933"/>
                  </a:lnTo>
                  <a:lnTo>
                    <a:pt x="823134" y="127929"/>
                  </a:lnTo>
                  <a:lnTo>
                    <a:pt x="874633" y="120126"/>
                  </a:lnTo>
                  <a:lnTo>
                    <a:pt x="927400" y="112528"/>
                  </a:lnTo>
                  <a:lnTo>
                    <a:pt x="981406" y="105140"/>
                  </a:lnTo>
                  <a:lnTo>
                    <a:pt x="1036625" y="97965"/>
                  </a:lnTo>
                  <a:lnTo>
                    <a:pt x="1093031" y="91008"/>
                  </a:lnTo>
                  <a:lnTo>
                    <a:pt x="1150596" y="84272"/>
                  </a:lnTo>
                  <a:lnTo>
                    <a:pt x="1209294" y="77763"/>
                  </a:lnTo>
                  <a:lnTo>
                    <a:pt x="1269097" y="71484"/>
                  </a:lnTo>
                  <a:lnTo>
                    <a:pt x="1329980" y="65439"/>
                  </a:lnTo>
                  <a:lnTo>
                    <a:pt x="1391915" y="59632"/>
                  </a:lnTo>
                  <a:lnTo>
                    <a:pt x="1454876" y="54069"/>
                  </a:lnTo>
                  <a:lnTo>
                    <a:pt x="1518835" y="48752"/>
                  </a:lnTo>
                  <a:lnTo>
                    <a:pt x="1583767" y="43686"/>
                  </a:lnTo>
                  <a:lnTo>
                    <a:pt x="1649643" y="38875"/>
                  </a:lnTo>
                  <a:lnTo>
                    <a:pt x="1716438" y="34324"/>
                  </a:lnTo>
                  <a:lnTo>
                    <a:pt x="1784125" y="30036"/>
                  </a:lnTo>
                  <a:lnTo>
                    <a:pt x="1852677" y="26015"/>
                  </a:lnTo>
                  <a:lnTo>
                    <a:pt x="1922066" y="22267"/>
                  </a:lnTo>
                  <a:lnTo>
                    <a:pt x="1992267" y="18794"/>
                  </a:lnTo>
                  <a:lnTo>
                    <a:pt x="2063252" y="15602"/>
                  </a:lnTo>
                  <a:lnTo>
                    <a:pt x="2134995" y="12693"/>
                  </a:lnTo>
                  <a:lnTo>
                    <a:pt x="2207469" y="10074"/>
                  </a:lnTo>
                  <a:lnTo>
                    <a:pt x="2280647" y="7747"/>
                  </a:lnTo>
                  <a:lnTo>
                    <a:pt x="2354502" y="5716"/>
                  </a:lnTo>
                  <a:lnTo>
                    <a:pt x="2429008" y="3987"/>
                  </a:lnTo>
                  <a:lnTo>
                    <a:pt x="2504137" y="2562"/>
                  </a:lnTo>
                  <a:lnTo>
                    <a:pt x="2579864" y="1447"/>
                  </a:lnTo>
                  <a:lnTo>
                    <a:pt x="2656160" y="646"/>
                  </a:lnTo>
                  <a:lnTo>
                    <a:pt x="2733000" y="162"/>
                  </a:lnTo>
                  <a:lnTo>
                    <a:pt x="2810357" y="0"/>
                  </a:lnTo>
                  <a:lnTo>
                    <a:pt x="2887713" y="162"/>
                  </a:lnTo>
                  <a:lnTo>
                    <a:pt x="2964553" y="646"/>
                  </a:lnTo>
                  <a:lnTo>
                    <a:pt x="3040849" y="1447"/>
                  </a:lnTo>
                  <a:lnTo>
                    <a:pt x="3116576" y="2562"/>
                  </a:lnTo>
                  <a:lnTo>
                    <a:pt x="3191705" y="3987"/>
                  </a:lnTo>
                  <a:lnTo>
                    <a:pt x="3266211" y="5716"/>
                  </a:lnTo>
                  <a:lnTo>
                    <a:pt x="3340066" y="7747"/>
                  </a:lnTo>
                  <a:lnTo>
                    <a:pt x="3413244" y="10074"/>
                  </a:lnTo>
                  <a:lnTo>
                    <a:pt x="3485717" y="12693"/>
                  </a:lnTo>
                  <a:lnTo>
                    <a:pt x="3557460" y="15602"/>
                  </a:lnTo>
                  <a:lnTo>
                    <a:pt x="3628445" y="18794"/>
                  </a:lnTo>
                  <a:lnTo>
                    <a:pt x="3698646" y="22267"/>
                  </a:lnTo>
                  <a:lnTo>
                    <a:pt x="3768036" y="26015"/>
                  </a:lnTo>
                  <a:lnTo>
                    <a:pt x="3836587" y="30036"/>
                  </a:lnTo>
                  <a:lnTo>
                    <a:pt x="3904274" y="34324"/>
                  </a:lnTo>
                  <a:lnTo>
                    <a:pt x="3971069" y="38875"/>
                  </a:lnTo>
                  <a:lnTo>
                    <a:pt x="4036945" y="43686"/>
                  </a:lnTo>
                  <a:lnTo>
                    <a:pt x="4101877" y="48752"/>
                  </a:lnTo>
                  <a:lnTo>
                    <a:pt x="4165836" y="54069"/>
                  </a:lnTo>
                  <a:lnTo>
                    <a:pt x="4228797" y="59632"/>
                  </a:lnTo>
                  <a:lnTo>
                    <a:pt x="4290732" y="65439"/>
                  </a:lnTo>
                  <a:lnTo>
                    <a:pt x="4351615" y="71484"/>
                  </a:lnTo>
                  <a:lnTo>
                    <a:pt x="4411418" y="77763"/>
                  </a:lnTo>
                  <a:lnTo>
                    <a:pt x="4470116" y="84272"/>
                  </a:lnTo>
                  <a:lnTo>
                    <a:pt x="4527681" y="91008"/>
                  </a:lnTo>
                  <a:lnTo>
                    <a:pt x="4584087" y="97965"/>
                  </a:lnTo>
                  <a:lnTo>
                    <a:pt x="4639306" y="105140"/>
                  </a:lnTo>
                  <a:lnTo>
                    <a:pt x="4693312" y="112528"/>
                  </a:lnTo>
                  <a:lnTo>
                    <a:pt x="4746078" y="120126"/>
                  </a:lnTo>
                  <a:lnTo>
                    <a:pt x="4797578" y="127929"/>
                  </a:lnTo>
                  <a:lnTo>
                    <a:pt x="4847784" y="135933"/>
                  </a:lnTo>
                  <a:lnTo>
                    <a:pt x="4896670" y="144133"/>
                  </a:lnTo>
                  <a:lnTo>
                    <a:pt x="4944210" y="152527"/>
                  </a:lnTo>
                  <a:lnTo>
                    <a:pt x="4990375" y="161109"/>
                  </a:lnTo>
                  <a:lnTo>
                    <a:pt x="5035139" y="169875"/>
                  </a:lnTo>
                  <a:lnTo>
                    <a:pt x="5078477" y="178822"/>
                  </a:lnTo>
                  <a:lnTo>
                    <a:pt x="5120360" y="187944"/>
                  </a:lnTo>
                  <a:lnTo>
                    <a:pt x="5160762" y="197239"/>
                  </a:lnTo>
                  <a:lnTo>
                    <a:pt x="5199657" y="206701"/>
                  </a:lnTo>
                  <a:lnTo>
                    <a:pt x="5237017" y="216327"/>
                  </a:lnTo>
                  <a:lnTo>
                    <a:pt x="5307026" y="236052"/>
                  </a:lnTo>
                  <a:lnTo>
                    <a:pt x="5370575" y="256382"/>
                  </a:lnTo>
                  <a:lnTo>
                    <a:pt x="5427451" y="277283"/>
                  </a:lnTo>
                  <a:lnTo>
                    <a:pt x="5477439" y="298721"/>
                  </a:lnTo>
                  <a:lnTo>
                    <a:pt x="5520324" y="320664"/>
                  </a:lnTo>
                  <a:lnTo>
                    <a:pt x="5555892" y="343078"/>
                  </a:lnTo>
                  <a:lnTo>
                    <a:pt x="5595057" y="377509"/>
                  </a:lnTo>
                  <a:lnTo>
                    <a:pt x="5616554" y="412812"/>
                  </a:lnTo>
                  <a:lnTo>
                    <a:pt x="5620713" y="436777"/>
                  </a:lnTo>
                  <a:lnTo>
                    <a:pt x="5619669" y="448799"/>
                  </a:lnTo>
                  <a:lnTo>
                    <a:pt x="5604222" y="484368"/>
                  </a:lnTo>
                  <a:lnTo>
                    <a:pt x="5570866" y="519102"/>
                  </a:lnTo>
                  <a:lnTo>
                    <a:pt x="5539036" y="541739"/>
                  </a:lnTo>
                  <a:lnTo>
                    <a:pt x="5499783" y="563922"/>
                  </a:lnTo>
                  <a:lnTo>
                    <a:pt x="5453319" y="585616"/>
                  </a:lnTo>
                  <a:lnTo>
                    <a:pt x="5399861" y="606790"/>
                  </a:lnTo>
                  <a:lnTo>
                    <a:pt x="5339621" y="627409"/>
                  </a:lnTo>
                  <a:lnTo>
                    <a:pt x="5272815" y="647441"/>
                  </a:lnTo>
                  <a:lnTo>
                    <a:pt x="5199657" y="666852"/>
                  </a:lnTo>
                  <a:lnTo>
                    <a:pt x="5160762" y="676314"/>
                  </a:lnTo>
                  <a:lnTo>
                    <a:pt x="5120360" y="685609"/>
                  </a:lnTo>
                  <a:lnTo>
                    <a:pt x="5078477" y="694732"/>
                  </a:lnTo>
                  <a:lnTo>
                    <a:pt x="5035139" y="703678"/>
                  </a:lnTo>
                  <a:lnTo>
                    <a:pt x="4990375" y="712444"/>
                  </a:lnTo>
                  <a:lnTo>
                    <a:pt x="4944210" y="721027"/>
                  </a:lnTo>
                  <a:lnTo>
                    <a:pt x="4896670" y="729420"/>
                  </a:lnTo>
                  <a:lnTo>
                    <a:pt x="4847784" y="737621"/>
                  </a:lnTo>
                  <a:lnTo>
                    <a:pt x="4797578" y="745625"/>
                  </a:lnTo>
                  <a:lnTo>
                    <a:pt x="4746078" y="753428"/>
                  </a:lnTo>
                  <a:lnTo>
                    <a:pt x="4693312" y="761025"/>
                  </a:lnTo>
                  <a:lnTo>
                    <a:pt x="4639306" y="768414"/>
                  </a:lnTo>
                  <a:lnTo>
                    <a:pt x="4584087" y="775589"/>
                  </a:lnTo>
                  <a:lnTo>
                    <a:pt x="4527681" y="782546"/>
                  </a:lnTo>
                  <a:lnTo>
                    <a:pt x="4470116" y="789281"/>
                  </a:lnTo>
                  <a:lnTo>
                    <a:pt x="4411418" y="795790"/>
                  </a:lnTo>
                  <a:lnTo>
                    <a:pt x="4351615" y="802070"/>
                  </a:lnTo>
                  <a:lnTo>
                    <a:pt x="4290732" y="808115"/>
                  </a:lnTo>
                  <a:lnTo>
                    <a:pt x="4228797" y="813921"/>
                  </a:lnTo>
                  <a:lnTo>
                    <a:pt x="4165836" y="819485"/>
                  </a:lnTo>
                  <a:lnTo>
                    <a:pt x="4101877" y="824802"/>
                  </a:lnTo>
                  <a:lnTo>
                    <a:pt x="4036945" y="829867"/>
                  </a:lnTo>
                  <a:lnTo>
                    <a:pt x="3971069" y="834678"/>
                  </a:lnTo>
                  <a:lnTo>
                    <a:pt x="3904274" y="839230"/>
                  </a:lnTo>
                  <a:lnTo>
                    <a:pt x="3836587" y="843518"/>
                  </a:lnTo>
                  <a:lnTo>
                    <a:pt x="3768036" y="847538"/>
                  </a:lnTo>
                  <a:lnTo>
                    <a:pt x="3698646" y="851287"/>
                  </a:lnTo>
                  <a:lnTo>
                    <a:pt x="3628445" y="854759"/>
                  </a:lnTo>
                  <a:lnTo>
                    <a:pt x="3557460" y="857952"/>
                  </a:lnTo>
                  <a:lnTo>
                    <a:pt x="3485717" y="860860"/>
                  </a:lnTo>
                  <a:lnTo>
                    <a:pt x="3413244" y="863480"/>
                  </a:lnTo>
                  <a:lnTo>
                    <a:pt x="3340066" y="865807"/>
                  </a:lnTo>
                  <a:lnTo>
                    <a:pt x="3266211" y="867837"/>
                  </a:lnTo>
                  <a:lnTo>
                    <a:pt x="3191705" y="869567"/>
                  </a:lnTo>
                  <a:lnTo>
                    <a:pt x="3116576" y="870991"/>
                  </a:lnTo>
                  <a:lnTo>
                    <a:pt x="3040849" y="872106"/>
                  </a:lnTo>
                  <a:lnTo>
                    <a:pt x="2964553" y="872908"/>
                  </a:lnTo>
                  <a:lnTo>
                    <a:pt x="2887713" y="873392"/>
                  </a:lnTo>
                  <a:lnTo>
                    <a:pt x="2810357" y="873554"/>
                  </a:lnTo>
                  <a:lnTo>
                    <a:pt x="2733000" y="873392"/>
                  </a:lnTo>
                  <a:lnTo>
                    <a:pt x="2656160" y="872908"/>
                  </a:lnTo>
                  <a:lnTo>
                    <a:pt x="2579864" y="872106"/>
                  </a:lnTo>
                  <a:lnTo>
                    <a:pt x="2504137" y="870991"/>
                  </a:lnTo>
                  <a:lnTo>
                    <a:pt x="2429008" y="869567"/>
                  </a:lnTo>
                  <a:lnTo>
                    <a:pt x="2354502" y="867837"/>
                  </a:lnTo>
                  <a:lnTo>
                    <a:pt x="2280647" y="865807"/>
                  </a:lnTo>
                  <a:lnTo>
                    <a:pt x="2207469" y="863480"/>
                  </a:lnTo>
                  <a:lnTo>
                    <a:pt x="2134995" y="860860"/>
                  </a:lnTo>
                  <a:lnTo>
                    <a:pt x="2063252" y="857952"/>
                  </a:lnTo>
                  <a:lnTo>
                    <a:pt x="1992267" y="854759"/>
                  </a:lnTo>
                  <a:lnTo>
                    <a:pt x="1922066" y="851287"/>
                  </a:lnTo>
                  <a:lnTo>
                    <a:pt x="1852677" y="847538"/>
                  </a:lnTo>
                  <a:lnTo>
                    <a:pt x="1784125" y="843518"/>
                  </a:lnTo>
                  <a:lnTo>
                    <a:pt x="1716438" y="839230"/>
                  </a:lnTo>
                  <a:lnTo>
                    <a:pt x="1649643" y="834678"/>
                  </a:lnTo>
                  <a:lnTo>
                    <a:pt x="1583767" y="829867"/>
                  </a:lnTo>
                  <a:lnTo>
                    <a:pt x="1518835" y="824802"/>
                  </a:lnTo>
                  <a:lnTo>
                    <a:pt x="1454876" y="819485"/>
                  </a:lnTo>
                  <a:lnTo>
                    <a:pt x="1391915" y="813921"/>
                  </a:lnTo>
                  <a:lnTo>
                    <a:pt x="1329980" y="808115"/>
                  </a:lnTo>
                  <a:lnTo>
                    <a:pt x="1269097" y="802070"/>
                  </a:lnTo>
                  <a:lnTo>
                    <a:pt x="1209294" y="795790"/>
                  </a:lnTo>
                  <a:lnTo>
                    <a:pt x="1150596" y="789281"/>
                  </a:lnTo>
                  <a:lnTo>
                    <a:pt x="1093031" y="782546"/>
                  </a:lnTo>
                  <a:lnTo>
                    <a:pt x="1036625" y="775589"/>
                  </a:lnTo>
                  <a:lnTo>
                    <a:pt x="981406" y="768414"/>
                  </a:lnTo>
                  <a:lnTo>
                    <a:pt x="927400" y="761025"/>
                  </a:lnTo>
                  <a:lnTo>
                    <a:pt x="874633" y="753428"/>
                  </a:lnTo>
                  <a:lnTo>
                    <a:pt x="823134" y="745625"/>
                  </a:lnTo>
                  <a:lnTo>
                    <a:pt x="772927" y="737621"/>
                  </a:lnTo>
                  <a:lnTo>
                    <a:pt x="724041" y="729420"/>
                  </a:lnTo>
                  <a:lnTo>
                    <a:pt x="676502" y="721027"/>
                  </a:lnTo>
                  <a:lnTo>
                    <a:pt x="630337" y="712444"/>
                  </a:lnTo>
                  <a:lnTo>
                    <a:pt x="585572" y="703678"/>
                  </a:lnTo>
                  <a:lnTo>
                    <a:pt x="542235" y="694732"/>
                  </a:lnTo>
                  <a:lnTo>
                    <a:pt x="500352" y="685609"/>
                  </a:lnTo>
                  <a:lnTo>
                    <a:pt x="459950" y="676314"/>
                  </a:lnTo>
                  <a:lnTo>
                    <a:pt x="421055" y="666852"/>
                  </a:lnTo>
                  <a:lnTo>
                    <a:pt x="383695" y="657226"/>
                  </a:lnTo>
                  <a:lnTo>
                    <a:pt x="313686" y="637501"/>
                  </a:lnTo>
                  <a:lnTo>
                    <a:pt x="250137" y="617171"/>
                  </a:lnTo>
                  <a:lnTo>
                    <a:pt x="193261" y="596270"/>
                  </a:lnTo>
                  <a:lnTo>
                    <a:pt x="143273" y="574832"/>
                  </a:lnTo>
                  <a:lnTo>
                    <a:pt x="100388" y="552889"/>
                  </a:lnTo>
                  <a:lnTo>
                    <a:pt x="64820" y="530476"/>
                  </a:lnTo>
                  <a:lnTo>
                    <a:pt x="25655" y="496045"/>
                  </a:lnTo>
                  <a:lnTo>
                    <a:pt x="4158" y="460741"/>
                  </a:lnTo>
                  <a:lnTo>
                    <a:pt x="0" y="436777"/>
                  </a:lnTo>
                  <a:close/>
                </a:path>
              </a:pathLst>
            </a:custGeom>
            <a:ln w="32751">
              <a:solidFill>
                <a:srgbClr val="92D050"/>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sp>
        <p:nvSpPr>
          <p:cNvPr id="5" name="object 5"/>
          <p:cNvSpPr txBox="1">
            <a:spLocks noGrp="1"/>
          </p:cNvSpPr>
          <p:nvPr>
            <p:ph type="title"/>
          </p:nvPr>
        </p:nvSpPr>
        <p:spPr>
          <a:xfrm>
            <a:off x="582706" y="468529"/>
            <a:ext cx="4287931" cy="554541"/>
          </a:xfrm>
          <a:prstGeom prst="rect">
            <a:avLst/>
          </a:prstGeom>
        </p:spPr>
        <p:txBody>
          <a:bodyPr vert="horz" wrap="square" lIns="0" tIns="11206" rIns="0" bIns="0" rtlCol="0">
            <a:spAutoFit/>
          </a:bodyPr>
          <a:lstStyle/>
          <a:p>
            <a:pPr marL="11206">
              <a:lnSpc>
                <a:spcPct val="100000"/>
              </a:lnSpc>
              <a:spcBef>
                <a:spcPts val="88"/>
              </a:spcBef>
            </a:pPr>
            <a:r>
              <a:rPr sz="3530" spc="-18" dirty="0"/>
              <a:t>Customer</a:t>
            </a:r>
            <a:r>
              <a:rPr sz="3530" spc="-57" dirty="0"/>
              <a:t> </a:t>
            </a:r>
            <a:r>
              <a:rPr sz="3530" spc="-18" dirty="0"/>
              <a:t>Interface</a:t>
            </a:r>
            <a:endParaRPr sz="3530" dirty="0"/>
          </a:p>
        </p:txBody>
      </p:sp>
      <p:sp>
        <p:nvSpPr>
          <p:cNvPr id="6" name="object 6"/>
          <p:cNvSpPr txBox="1"/>
          <p:nvPr/>
        </p:nvSpPr>
        <p:spPr>
          <a:xfrm>
            <a:off x="6915433" y="1305887"/>
            <a:ext cx="3523690" cy="581720"/>
          </a:xfrm>
          <a:prstGeom prst="rect">
            <a:avLst/>
          </a:prstGeom>
          <a:solidFill>
            <a:srgbClr val="DAE3F3"/>
          </a:solidFill>
          <a:ln w="12693">
            <a:solidFill>
              <a:srgbClr val="2F528F"/>
            </a:solidFill>
          </a:ln>
        </p:spPr>
        <p:txBody>
          <a:bodyPr vert="horz" wrap="square" lIns="0" tIns="27454" rIns="0" bIns="0" rtlCol="0">
            <a:spAutoFit/>
          </a:bodyPr>
          <a:lstStyle/>
          <a:p>
            <a:pPr marL="80687">
              <a:spcBef>
                <a:spcPts val="216"/>
              </a:spcBef>
            </a:pPr>
            <a:r>
              <a:rPr spc="-9" dirty="0">
                <a:latin typeface="Times New Roman" panose="02020603050405020304" pitchFamily="18" charset="0"/>
                <a:cs typeface="Times New Roman" panose="02020603050405020304" pitchFamily="18" charset="0"/>
              </a:rPr>
              <a:t>Chatbots,</a:t>
            </a:r>
            <a:r>
              <a:rPr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CI </a:t>
            </a:r>
            <a:r>
              <a:rPr dirty="0">
                <a:latin typeface="Times New Roman" panose="02020603050405020304" pitchFamily="18" charset="0"/>
                <a:cs typeface="Times New Roman" panose="02020603050405020304" pitchFamily="18" charset="0"/>
              </a:rPr>
              <a:t>&amp; </a:t>
            </a:r>
            <a:r>
              <a:rPr spc="-22" dirty="0">
                <a:latin typeface="Times New Roman" panose="02020603050405020304" pitchFamily="18" charset="0"/>
                <a:cs typeface="Times New Roman" panose="02020603050405020304" pitchFamily="18" charset="0"/>
              </a:rPr>
              <a:t>Voice</a:t>
            </a:r>
            <a:r>
              <a:rPr spc="-4" dirty="0">
                <a:latin typeface="Times New Roman" panose="02020603050405020304" pitchFamily="18" charset="0"/>
                <a:cs typeface="Times New Roman" panose="02020603050405020304" pitchFamily="18" charset="0"/>
              </a:rPr>
              <a:t> </a:t>
            </a:r>
            <a:r>
              <a:rPr spc="-13" dirty="0">
                <a:latin typeface="Times New Roman" panose="02020603050405020304" pitchFamily="18" charset="0"/>
                <a:cs typeface="Times New Roman" panose="02020603050405020304" pitchFamily="18" charset="0"/>
              </a:rPr>
              <a:t>Assistants</a:t>
            </a:r>
            <a:r>
              <a:rPr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(2010s)</a:t>
            </a:r>
            <a:endParaRPr>
              <a:latin typeface="Times New Roman" panose="02020603050405020304" pitchFamily="18" charset="0"/>
              <a:cs typeface="Times New Roman" panose="02020603050405020304" pitchFamily="18" charset="0"/>
            </a:endParaRPr>
          </a:p>
        </p:txBody>
      </p:sp>
      <p:sp>
        <p:nvSpPr>
          <p:cNvPr id="7" name="object 7"/>
          <p:cNvSpPr txBox="1"/>
          <p:nvPr/>
        </p:nvSpPr>
        <p:spPr>
          <a:xfrm>
            <a:off x="6473337" y="1744702"/>
            <a:ext cx="3965762" cy="581154"/>
          </a:xfrm>
          <a:prstGeom prst="rect">
            <a:avLst/>
          </a:prstGeom>
          <a:ln w="12693">
            <a:solidFill>
              <a:srgbClr val="2F528F"/>
            </a:solidFill>
          </a:ln>
        </p:spPr>
        <p:txBody>
          <a:bodyPr vert="horz" wrap="square" lIns="0" tIns="26894" rIns="0" bIns="0" rtlCol="0">
            <a:spAutoFit/>
          </a:bodyPr>
          <a:lstStyle/>
          <a:p>
            <a:pPr marL="80126">
              <a:spcBef>
                <a:spcPts val="212"/>
              </a:spcBef>
            </a:pPr>
            <a:r>
              <a:rPr spc="-4" dirty="0">
                <a:latin typeface="Times New Roman" panose="02020603050405020304" pitchFamily="18" charset="0"/>
                <a:cs typeface="Times New Roman" panose="02020603050405020304" pitchFamily="18" charset="0"/>
              </a:rPr>
              <a:t>Open</a:t>
            </a:r>
            <a:r>
              <a:rPr spc="-9"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APIs</a:t>
            </a:r>
            <a:r>
              <a:rPr spc="-9"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(2000s) </a:t>
            </a:r>
            <a:r>
              <a:rPr dirty="0">
                <a:latin typeface="Times New Roman" panose="02020603050405020304" pitchFamily="18" charset="0"/>
                <a:cs typeface="Times New Roman" panose="02020603050405020304" pitchFamily="18" charset="0"/>
              </a:rPr>
              <a:t>&amp;</a:t>
            </a:r>
            <a:r>
              <a:rPr spc="-9"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Open</a:t>
            </a:r>
            <a:r>
              <a:rPr spc="-9"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Banking</a:t>
            </a:r>
            <a:r>
              <a:rPr spc="-9"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(2015)</a:t>
            </a:r>
            <a:endParaRPr>
              <a:latin typeface="Times New Roman" panose="02020603050405020304" pitchFamily="18" charset="0"/>
              <a:cs typeface="Times New Roman" panose="02020603050405020304" pitchFamily="18" charset="0"/>
            </a:endParaRPr>
          </a:p>
        </p:txBody>
      </p:sp>
      <p:sp>
        <p:nvSpPr>
          <p:cNvPr id="8" name="object 8"/>
          <p:cNvSpPr txBox="1"/>
          <p:nvPr/>
        </p:nvSpPr>
        <p:spPr>
          <a:xfrm>
            <a:off x="6020190" y="2185957"/>
            <a:ext cx="4418479" cy="309248"/>
          </a:xfrm>
          <a:prstGeom prst="rect">
            <a:avLst/>
          </a:prstGeom>
          <a:solidFill>
            <a:srgbClr val="DAE3F3"/>
          </a:solidFill>
          <a:ln w="12693">
            <a:solidFill>
              <a:srgbClr val="2F528F"/>
            </a:solidFill>
          </a:ln>
        </p:spPr>
        <p:txBody>
          <a:bodyPr vert="horz" wrap="square" lIns="0" tIns="31937" rIns="0" bIns="0" rtlCol="0">
            <a:spAutoFit/>
          </a:bodyPr>
          <a:lstStyle/>
          <a:p>
            <a:pPr marL="80126">
              <a:spcBef>
                <a:spcPts val="251"/>
              </a:spcBef>
            </a:pPr>
            <a:r>
              <a:rPr spc="-9" dirty="0">
                <a:latin typeface="Times New Roman" panose="02020603050405020304" pitchFamily="18" charset="0"/>
                <a:cs typeface="Times New Roman" panose="02020603050405020304" pitchFamily="18" charset="0"/>
              </a:rPr>
              <a:t>Contactless</a:t>
            </a:r>
            <a:r>
              <a:rPr spc="-13"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&amp;</a:t>
            </a:r>
            <a:r>
              <a:rPr spc="-9" dirty="0">
                <a:latin typeface="Times New Roman" panose="02020603050405020304" pitchFamily="18" charset="0"/>
                <a:cs typeface="Times New Roman" panose="02020603050405020304" pitchFamily="18" charset="0"/>
              </a:rPr>
              <a:t> Cardless </a:t>
            </a:r>
            <a:r>
              <a:rPr spc="-18" dirty="0">
                <a:latin typeface="Times New Roman" panose="02020603050405020304" pitchFamily="18" charset="0"/>
                <a:cs typeface="Times New Roman" panose="02020603050405020304" pitchFamily="18" charset="0"/>
              </a:rPr>
              <a:t>Systems</a:t>
            </a:r>
            <a:r>
              <a:rPr spc="-9"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(2000s)</a:t>
            </a:r>
            <a:r>
              <a:rPr dirty="0">
                <a:latin typeface="Times New Roman" panose="02020603050405020304" pitchFamily="18" charset="0"/>
                <a:cs typeface="Times New Roman" panose="02020603050405020304" pitchFamily="18" charset="0"/>
              </a:rPr>
              <a:t> &gt;</a:t>
            </a:r>
            <a:endParaRPr>
              <a:latin typeface="Times New Roman" panose="02020603050405020304" pitchFamily="18" charset="0"/>
              <a:cs typeface="Times New Roman" panose="02020603050405020304" pitchFamily="18" charset="0"/>
            </a:endParaRPr>
          </a:p>
        </p:txBody>
      </p:sp>
      <p:sp>
        <p:nvSpPr>
          <p:cNvPr id="9" name="object 9"/>
          <p:cNvSpPr txBox="1"/>
          <p:nvPr/>
        </p:nvSpPr>
        <p:spPr>
          <a:xfrm>
            <a:off x="5478622" y="2635605"/>
            <a:ext cx="4959724" cy="305852"/>
          </a:xfrm>
          <a:prstGeom prst="rect">
            <a:avLst/>
          </a:prstGeom>
          <a:solidFill>
            <a:srgbClr val="DAE3F3"/>
          </a:solidFill>
          <a:ln w="12693">
            <a:solidFill>
              <a:srgbClr val="2F528F"/>
            </a:solidFill>
          </a:ln>
        </p:spPr>
        <p:txBody>
          <a:bodyPr vert="horz" wrap="square" lIns="0" tIns="28574" rIns="0" bIns="0" rtlCol="0">
            <a:spAutoFit/>
          </a:bodyPr>
          <a:lstStyle/>
          <a:p>
            <a:pPr marL="80126">
              <a:spcBef>
                <a:spcPts val="224"/>
              </a:spcBef>
            </a:pPr>
            <a:r>
              <a:rPr spc="-4" dirty="0">
                <a:latin typeface="Times New Roman" panose="02020603050405020304" pitchFamily="18" charset="0"/>
                <a:cs typeface="Times New Roman" panose="02020603050405020304" pitchFamily="18" charset="0"/>
              </a:rPr>
              <a:t>Mobile</a:t>
            </a:r>
            <a:r>
              <a:rPr spc="-13" dirty="0">
                <a:latin typeface="Times New Roman" panose="02020603050405020304" pitchFamily="18" charset="0"/>
                <a:cs typeface="Times New Roman" panose="02020603050405020304" pitchFamily="18" charset="0"/>
              </a:rPr>
              <a:t> Payments</a:t>
            </a:r>
            <a:r>
              <a:rPr spc="-4" dirty="0">
                <a:latin typeface="Times New Roman" panose="02020603050405020304" pitchFamily="18" charset="0"/>
                <a:cs typeface="Times New Roman" panose="02020603050405020304" pitchFamily="18" charset="0"/>
              </a:rPr>
              <a:t> (2000s) </a:t>
            </a:r>
            <a:r>
              <a:rPr dirty="0">
                <a:latin typeface="Times New Roman" panose="02020603050405020304" pitchFamily="18" charset="0"/>
                <a:cs typeface="Times New Roman" panose="02020603050405020304" pitchFamily="18" charset="0"/>
              </a:rPr>
              <a:t>&amp;</a:t>
            </a:r>
            <a:r>
              <a:rPr spc="-9" dirty="0">
                <a:latin typeface="Times New Roman" panose="02020603050405020304" pitchFamily="18" charset="0"/>
                <a:cs typeface="Times New Roman" panose="02020603050405020304" pitchFamily="18" charset="0"/>
              </a:rPr>
              <a:t> </a:t>
            </a:r>
            <a:r>
              <a:rPr spc="-13" dirty="0">
                <a:latin typeface="Times New Roman" panose="02020603050405020304" pitchFamily="18" charset="0"/>
                <a:cs typeface="Times New Roman" panose="02020603050405020304" pitchFamily="18" charset="0"/>
              </a:rPr>
              <a:t>Wallets</a:t>
            </a:r>
            <a:r>
              <a:rPr spc="-4"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(2008)</a:t>
            </a:r>
            <a:r>
              <a:rPr spc="-4"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&gt;</a:t>
            </a:r>
            <a:endParaRPr>
              <a:latin typeface="Times New Roman" panose="02020603050405020304" pitchFamily="18" charset="0"/>
              <a:cs typeface="Times New Roman" panose="02020603050405020304" pitchFamily="18" charset="0"/>
            </a:endParaRPr>
          </a:p>
        </p:txBody>
      </p:sp>
      <p:sp>
        <p:nvSpPr>
          <p:cNvPr id="10" name="object 10"/>
          <p:cNvSpPr txBox="1"/>
          <p:nvPr/>
        </p:nvSpPr>
        <p:spPr>
          <a:xfrm>
            <a:off x="5013769" y="3076445"/>
            <a:ext cx="5412441" cy="303590"/>
          </a:xfrm>
          <a:prstGeom prst="rect">
            <a:avLst/>
          </a:prstGeom>
          <a:solidFill>
            <a:srgbClr val="DAE3F3"/>
          </a:solidFill>
          <a:ln w="12693">
            <a:solidFill>
              <a:srgbClr val="2F528F"/>
            </a:solidFill>
          </a:ln>
        </p:spPr>
        <p:txBody>
          <a:bodyPr vert="horz" wrap="square" lIns="0" tIns="26334" rIns="0" bIns="0" rtlCol="0">
            <a:spAutoFit/>
          </a:bodyPr>
          <a:lstStyle/>
          <a:p>
            <a:pPr marL="80126">
              <a:spcBef>
                <a:spcPts val="207"/>
              </a:spcBef>
            </a:pPr>
            <a:r>
              <a:rPr spc="-13" dirty="0">
                <a:latin typeface="Times New Roman" panose="02020603050405020304" pitchFamily="18" charset="0"/>
                <a:cs typeface="Times New Roman" panose="02020603050405020304" pitchFamily="18" charset="0"/>
              </a:rPr>
              <a:t>Internet</a:t>
            </a:r>
            <a:r>
              <a:rPr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(1990s)</a:t>
            </a:r>
            <a:r>
              <a:rPr spc="4"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&amp;</a:t>
            </a:r>
            <a:r>
              <a:rPr spc="-4" dirty="0">
                <a:latin typeface="Times New Roman" panose="02020603050405020304" pitchFamily="18" charset="0"/>
                <a:cs typeface="Times New Roman" panose="02020603050405020304" pitchFamily="18" charset="0"/>
              </a:rPr>
              <a:t> On-line Banking </a:t>
            </a:r>
            <a:r>
              <a:rPr dirty="0">
                <a:latin typeface="Times New Roman" panose="02020603050405020304" pitchFamily="18" charset="0"/>
                <a:cs typeface="Times New Roman" panose="02020603050405020304" pitchFamily="18" charset="0"/>
              </a:rPr>
              <a:t>(1990s</a:t>
            </a:r>
            <a:r>
              <a:rPr spc="-4"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t>
            </a:r>
            <a:r>
              <a:rPr spc="4"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2000s)</a:t>
            </a:r>
            <a:r>
              <a:rPr spc="4"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&gt;</a:t>
            </a:r>
            <a:endParaRPr>
              <a:latin typeface="Times New Roman" panose="02020603050405020304" pitchFamily="18" charset="0"/>
              <a:cs typeface="Times New Roman" panose="02020603050405020304" pitchFamily="18" charset="0"/>
            </a:endParaRPr>
          </a:p>
        </p:txBody>
      </p:sp>
      <p:sp>
        <p:nvSpPr>
          <p:cNvPr id="11" name="object 11"/>
          <p:cNvSpPr txBox="1"/>
          <p:nvPr/>
        </p:nvSpPr>
        <p:spPr>
          <a:xfrm>
            <a:off x="4539173" y="3517285"/>
            <a:ext cx="5913904" cy="303590"/>
          </a:xfrm>
          <a:prstGeom prst="rect">
            <a:avLst/>
          </a:prstGeom>
          <a:solidFill>
            <a:srgbClr val="DAE3F3"/>
          </a:solidFill>
          <a:ln w="12693">
            <a:solidFill>
              <a:srgbClr val="2F528F"/>
            </a:solidFill>
          </a:ln>
        </p:spPr>
        <p:txBody>
          <a:bodyPr vert="horz" wrap="square" lIns="0" tIns="26334" rIns="0" bIns="0" rtlCol="0">
            <a:spAutoFit/>
          </a:bodyPr>
          <a:lstStyle/>
          <a:p>
            <a:pPr marL="80126">
              <a:spcBef>
                <a:spcPts val="207"/>
              </a:spcBef>
            </a:pPr>
            <a:r>
              <a:rPr spc="-9" dirty="0">
                <a:latin typeface="Times New Roman" panose="02020603050405020304" pitchFamily="18" charset="0"/>
                <a:cs typeface="Times New Roman" panose="02020603050405020304" pitchFamily="18" charset="0"/>
              </a:rPr>
              <a:t>Automatic</a:t>
            </a:r>
            <a:r>
              <a:rPr spc="-4" dirty="0">
                <a:latin typeface="Times New Roman" panose="02020603050405020304" pitchFamily="18" charset="0"/>
                <a:cs typeface="Times New Roman" panose="02020603050405020304" pitchFamily="18" charset="0"/>
              </a:rPr>
              <a:t> </a:t>
            </a:r>
            <a:r>
              <a:rPr spc="-31" dirty="0">
                <a:latin typeface="Times New Roman" panose="02020603050405020304" pitchFamily="18" charset="0"/>
                <a:cs typeface="Times New Roman" panose="02020603050405020304" pitchFamily="18" charset="0"/>
              </a:rPr>
              <a:t>Teller</a:t>
            </a:r>
            <a:r>
              <a:rPr spc="-4" dirty="0">
                <a:latin typeface="Times New Roman" panose="02020603050405020304" pitchFamily="18" charset="0"/>
                <a:cs typeface="Times New Roman" panose="02020603050405020304" pitchFamily="18" charset="0"/>
              </a:rPr>
              <a:t> Machines (1970s)</a:t>
            </a:r>
            <a:r>
              <a:rPr spc="4"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&gt;</a:t>
            </a:r>
            <a:endParaRPr>
              <a:latin typeface="Times New Roman" panose="02020603050405020304" pitchFamily="18" charset="0"/>
              <a:cs typeface="Times New Roman" panose="02020603050405020304" pitchFamily="18" charset="0"/>
            </a:endParaRPr>
          </a:p>
        </p:txBody>
      </p:sp>
      <p:sp>
        <p:nvSpPr>
          <p:cNvPr id="12" name="object 12"/>
          <p:cNvSpPr txBox="1"/>
          <p:nvPr/>
        </p:nvSpPr>
        <p:spPr>
          <a:xfrm>
            <a:off x="4041815" y="3958540"/>
            <a:ext cx="6410885" cy="303590"/>
          </a:xfrm>
          <a:prstGeom prst="rect">
            <a:avLst/>
          </a:prstGeom>
          <a:solidFill>
            <a:srgbClr val="DAE3F3"/>
          </a:solidFill>
          <a:ln w="12693">
            <a:solidFill>
              <a:srgbClr val="2F528F"/>
            </a:solidFill>
          </a:ln>
        </p:spPr>
        <p:txBody>
          <a:bodyPr vert="horz" wrap="square" lIns="0" tIns="26334" rIns="0" bIns="0" rtlCol="0">
            <a:spAutoFit/>
          </a:bodyPr>
          <a:lstStyle/>
          <a:p>
            <a:pPr marL="80126">
              <a:spcBef>
                <a:spcPts val="207"/>
              </a:spcBef>
            </a:pPr>
            <a:r>
              <a:rPr spc="-9" dirty="0">
                <a:latin typeface="Times New Roman" panose="02020603050405020304" pitchFamily="18" charset="0"/>
                <a:cs typeface="Times New Roman" panose="02020603050405020304" pitchFamily="18" charset="0"/>
              </a:rPr>
              <a:t>Credit</a:t>
            </a:r>
            <a:r>
              <a:rPr spc="4" dirty="0">
                <a:latin typeface="Times New Roman" panose="02020603050405020304" pitchFamily="18" charset="0"/>
                <a:cs typeface="Times New Roman" panose="02020603050405020304" pitchFamily="18" charset="0"/>
              </a:rPr>
              <a:t> </a:t>
            </a:r>
            <a:r>
              <a:rPr spc="-9" dirty="0">
                <a:latin typeface="Times New Roman" panose="02020603050405020304" pitchFamily="18" charset="0"/>
                <a:cs typeface="Times New Roman" panose="02020603050405020304" pitchFamily="18" charset="0"/>
              </a:rPr>
              <a:t>Cards</a:t>
            </a:r>
            <a:r>
              <a:rPr spc="-4" dirty="0">
                <a:latin typeface="Times New Roman" panose="02020603050405020304" pitchFamily="18" charset="0"/>
                <a:cs typeface="Times New Roman" panose="02020603050405020304" pitchFamily="18" charset="0"/>
              </a:rPr>
              <a:t> (1940</a:t>
            </a:r>
            <a:r>
              <a:rPr spc="9"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t>
            </a:r>
            <a:r>
              <a:rPr spc="9"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50s)</a:t>
            </a:r>
            <a:r>
              <a:rPr spc="4"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&amp;</a:t>
            </a:r>
            <a:r>
              <a:rPr spc="-4" dirty="0">
                <a:latin typeface="Times New Roman" panose="02020603050405020304" pitchFamily="18" charset="0"/>
                <a:cs typeface="Times New Roman" panose="02020603050405020304" pitchFamily="18" charset="0"/>
              </a:rPr>
              <a:t> </a:t>
            </a:r>
            <a:r>
              <a:rPr spc="-13" dirty="0">
                <a:latin typeface="Times New Roman" panose="02020603050405020304" pitchFamily="18" charset="0"/>
                <a:cs typeface="Times New Roman" panose="02020603050405020304" pitchFamily="18" charset="0"/>
              </a:rPr>
              <a:t>Point</a:t>
            </a:r>
            <a:r>
              <a:rPr spc="9"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of</a:t>
            </a:r>
            <a:r>
              <a:rPr spc="9"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Sale </a:t>
            </a:r>
            <a:r>
              <a:rPr spc="-18" dirty="0">
                <a:latin typeface="Times New Roman" panose="02020603050405020304" pitchFamily="18" charset="0"/>
                <a:cs typeface="Times New Roman" panose="02020603050405020304" pitchFamily="18" charset="0"/>
              </a:rPr>
              <a:t>Systems</a:t>
            </a:r>
            <a:r>
              <a:rPr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(1980s)</a:t>
            </a:r>
            <a:r>
              <a:rPr spc="4"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&gt;</a:t>
            </a:r>
            <a:endParaRPr>
              <a:latin typeface="Times New Roman" panose="02020603050405020304" pitchFamily="18" charset="0"/>
              <a:cs typeface="Times New Roman" panose="02020603050405020304" pitchFamily="18" charset="0"/>
            </a:endParaRPr>
          </a:p>
        </p:txBody>
      </p:sp>
      <p:sp>
        <p:nvSpPr>
          <p:cNvPr id="13" name="object 13"/>
          <p:cNvSpPr txBox="1"/>
          <p:nvPr/>
        </p:nvSpPr>
        <p:spPr>
          <a:xfrm>
            <a:off x="3467090" y="4396295"/>
            <a:ext cx="6970059" cy="304156"/>
          </a:xfrm>
          <a:prstGeom prst="rect">
            <a:avLst/>
          </a:prstGeom>
          <a:solidFill>
            <a:srgbClr val="DAE3F3"/>
          </a:solidFill>
          <a:ln w="12693">
            <a:solidFill>
              <a:srgbClr val="2F528F"/>
            </a:solidFill>
          </a:ln>
        </p:spPr>
        <p:txBody>
          <a:bodyPr vert="horz" wrap="square" lIns="0" tIns="26894" rIns="0" bIns="0" rtlCol="0">
            <a:spAutoFit/>
          </a:bodyPr>
          <a:lstStyle/>
          <a:p>
            <a:pPr marL="80126">
              <a:spcBef>
                <a:spcPts val="212"/>
              </a:spcBef>
            </a:pPr>
            <a:r>
              <a:rPr spc="-9" dirty="0">
                <a:latin typeface="Times New Roman" panose="02020603050405020304" pitchFamily="18" charset="0"/>
                <a:cs typeface="Times New Roman" panose="02020603050405020304" pitchFamily="18" charset="0"/>
              </a:rPr>
              <a:t>Mortgage</a:t>
            </a:r>
            <a:r>
              <a:rPr spc="-4" dirty="0">
                <a:latin typeface="Times New Roman" panose="02020603050405020304" pitchFamily="18" charset="0"/>
                <a:cs typeface="Times New Roman" panose="02020603050405020304" pitchFamily="18" charset="0"/>
              </a:rPr>
              <a:t> </a:t>
            </a:r>
            <a:r>
              <a:rPr spc="-18" dirty="0">
                <a:latin typeface="Times New Roman" panose="02020603050405020304" pitchFamily="18" charset="0"/>
                <a:cs typeface="Times New Roman" panose="02020603050405020304" pitchFamily="18" charset="0"/>
              </a:rPr>
              <a:t>Brokerage</a:t>
            </a:r>
            <a:r>
              <a:rPr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(1890s)</a:t>
            </a:r>
            <a:r>
              <a:rPr spc="9"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&amp;</a:t>
            </a:r>
            <a:r>
              <a:rPr spc="-4" dirty="0">
                <a:latin typeface="Times New Roman" panose="02020603050405020304" pitchFamily="18" charset="0"/>
                <a:cs typeface="Times New Roman" panose="02020603050405020304" pitchFamily="18" charset="0"/>
              </a:rPr>
              <a:t> </a:t>
            </a:r>
            <a:r>
              <a:rPr spc="-9" dirty="0">
                <a:latin typeface="Times New Roman" panose="02020603050405020304" pitchFamily="18" charset="0"/>
                <a:cs typeface="Times New Roman" panose="02020603050405020304" pitchFamily="18" charset="0"/>
              </a:rPr>
              <a:t>Automobile</a:t>
            </a:r>
            <a:r>
              <a:rPr dirty="0">
                <a:latin typeface="Times New Roman" panose="02020603050405020304" pitchFamily="18" charset="0"/>
                <a:cs typeface="Times New Roman" panose="02020603050405020304" pitchFamily="18" charset="0"/>
              </a:rPr>
              <a:t> </a:t>
            </a:r>
            <a:r>
              <a:rPr spc="-9" dirty="0">
                <a:latin typeface="Times New Roman" panose="02020603050405020304" pitchFamily="18" charset="0"/>
                <a:cs typeface="Times New Roman" panose="02020603050405020304" pitchFamily="18" charset="0"/>
              </a:rPr>
              <a:t>Indirect</a:t>
            </a:r>
            <a:r>
              <a:rPr spc="9" dirty="0">
                <a:latin typeface="Times New Roman" panose="02020603050405020304" pitchFamily="18" charset="0"/>
                <a:cs typeface="Times New Roman" panose="02020603050405020304" pitchFamily="18" charset="0"/>
              </a:rPr>
              <a:t> </a:t>
            </a:r>
            <a:r>
              <a:rPr spc="-9" dirty="0">
                <a:latin typeface="Times New Roman" panose="02020603050405020304" pitchFamily="18" charset="0"/>
                <a:cs typeface="Times New Roman" panose="02020603050405020304" pitchFamily="18" charset="0"/>
              </a:rPr>
              <a:t>Lenders</a:t>
            </a:r>
            <a:r>
              <a:rPr spc="4"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(1910s)</a:t>
            </a:r>
            <a:r>
              <a:rPr spc="4"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&gt;</a:t>
            </a:r>
          </a:p>
        </p:txBody>
      </p:sp>
      <p:sp>
        <p:nvSpPr>
          <p:cNvPr id="14" name="object 14"/>
          <p:cNvSpPr txBox="1"/>
          <p:nvPr/>
        </p:nvSpPr>
        <p:spPr>
          <a:xfrm>
            <a:off x="2991841" y="4834049"/>
            <a:ext cx="7460316" cy="581720"/>
          </a:xfrm>
          <a:prstGeom prst="rect">
            <a:avLst/>
          </a:prstGeom>
          <a:solidFill>
            <a:srgbClr val="DAE3F3"/>
          </a:solidFill>
          <a:ln w="12693">
            <a:solidFill>
              <a:srgbClr val="2F528F"/>
            </a:solidFill>
          </a:ln>
        </p:spPr>
        <p:txBody>
          <a:bodyPr vert="horz" wrap="square" lIns="0" tIns="27454" rIns="0" bIns="0" rtlCol="0">
            <a:spAutoFit/>
          </a:bodyPr>
          <a:lstStyle/>
          <a:p>
            <a:pPr marL="80126">
              <a:spcBef>
                <a:spcPts val="216"/>
              </a:spcBef>
            </a:pPr>
            <a:r>
              <a:rPr spc="-9" dirty="0">
                <a:latin typeface="Times New Roman" panose="02020603050405020304" pitchFamily="18" charset="0"/>
                <a:cs typeface="Times New Roman" panose="02020603050405020304" pitchFamily="18" charset="0"/>
              </a:rPr>
              <a:t>Electronic</a:t>
            </a:r>
            <a:r>
              <a:rPr spc="4" dirty="0">
                <a:latin typeface="Times New Roman" panose="02020603050405020304" pitchFamily="18" charset="0"/>
                <a:cs typeface="Times New Roman" panose="02020603050405020304" pitchFamily="18" charset="0"/>
              </a:rPr>
              <a:t> </a:t>
            </a:r>
            <a:r>
              <a:rPr spc="-13" dirty="0">
                <a:latin typeface="Times New Roman" panose="02020603050405020304" pitchFamily="18" charset="0"/>
                <a:cs typeface="Times New Roman" panose="02020603050405020304" pitchFamily="18" charset="0"/>
              </a:rPr>
              <a:t>Payments</a:t>
            </a:r>
            <a:r>
              <a:rPr spc="4"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(1870s),</a:t>
            </a:r>
            <a:r>
              <a:rPr spc="9" dirty="0">
                <a:latin typeface="Times New Roman" panose="02020603050405020304" pitchFamily="18" charset="0"/>
                <a:cs typeface="Times New Roman" panose="02020603050405020304" pitchFamily="18" charset="0"/>
              </a:rPr>
              <a:t> </a:t>
            </a:r>
            <a:r>
              <a:rPr spc="-9" dirty="0">
                <a:latin typeface="Times New Roman" panose="02020603050405020304" pitchFamily="18" charset="0"/>
                <a:cs typeface="Times New Roman" panose="02020603050405020304" pitchFamily="18" charset="0"/>
              </a:rPr>
              <a:t>Wires</a:t>
            </a:r>
            <a:r>
              <a:rPr spc="4"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(1910s),</a:t>
            </a:r>
            <a:r>
              <a:rPr spc="4" dirty="0">
                <a:latin typeface="Times New Roman" panose="02020603050405020304" pitchFamily="18" charset="0"/>
                <a:cs typeface="Times New Roman" panose="02020603050405020304" pitchFamily="18" charset="0"/>
              </a:rPr>
              <a:t> </a:t>
            </a:r>
            <a:r>
              <a:rPr spc="-9" dirty="0">
                <a:latin typeface="Times New Roman" panose="02020603050405020304" pitchFamily="18" charset="0"/>
                <a:cs typeface="Times New Roman" panose="02020603050405020304" pitchFamily="18" charset="0"/>
              </a:rPr>
              <a:t>ACH</a:t>
            </a:r>
            <a:r>
              <a:rPr spc="13"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(1970s)</a:t>
            </a:r>
            <a:r>
              <a:rPr spc="9"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&amp; </a:t>
            </a:r>
            <a:r>
              <a:rPr spc="-9" dirty="0">
                <a:latin typeface="Times New Roman" panose="02020603050405020304" pitchFamily="18" charset="0"/>
                <a:cs typeface="Times New Roman" panose="02020603050405020304" pitchFamily="18" charset="0"/>
              </a:rPr>
              <a:t>Direct</a:t>
            </a:r>
            <a:r>
              <a:rPr spc="13"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Deposits</a:t>
            </a:r>
            <a:r>
              <a:rPr spc="4"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(1970s)</a:t>
            </a:r>
            <a:r>
              <a:rPr spc="13"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&gt;</a:t>
            </a:r>
            <a:endParaRPr>
              <a:latin typeface="Times New Roman" panose="02020603050405020304" pitchFamily="18" charset="0"/>
              <a:cs typeface="Times New Roman" panose="02020603050405020304" pitchFamily="18" charset="0"/>
            </a:endParaRPr>
          </a:p>
        </p:txBody>
      </p:sp>
      <p:sp>
        <p:nvSpPr>
          <p:cNvPr id="15" name="object 15"/>
          <p:cNvSpPr txBox="1"/>
          <p:nvPr/>
        </p:nvSpPr>
        <p:spPr>
          <a:xfrm>
            <a:off x="2107650" y="5271806"/>
            <a:ext cx="8344460" cy="305287"/>
          </a:xfrm>
          <a:prstGeom prst="rect">
            <a:avLst/>
          </a:prstGeom>
          <a:solidFill>
            <a:srgbClr val="DAE3F3"/>
          </a:solidFill>
          <a:ln w="12693">
            <a:solidFill>
              <a:srgbClr val="2F528F"/>
            </a:solidFill>
          </a:ln>
        </p:spPr>
        <p:txBody>
          <a:bodyPr vert="horz" wrap="square" lIns="0" tIns="28015" rIns="0" bIns="0" rtlCol="0">
            <a:spAutoFit/>
          </a:bodyPr>
          <a:lstStyle/>
          <a:p>
            <a:pPr marL="80126">
              <a:spcBef>
                <a:spcPts val="221"/>
              </a:spcBef>
            </a:pPr>
            <a:r>
              <a:rPr spc="-9" dirty="0">
                <a:latin typeface="Times New Roman" panose="02020603050405020304" pitchFamily="18" charset="0"/>
                <a:cs typeface="Times New Roman" panose="02020603050405020304" pitchFamily="18" charset="0"/>
              </a:rPr>
              <a:t>Checks</a:t>
            </a:r>
            <a:r>
              <a:rPr spc="-4" dirty="0">
                <a:latin typeface="Times New Roman" panose="02020603050405020304" pitchFamily="18" charset="0"/>
                <a:cs typeface="Times New Roman" panose="02020603050405020304" pitchFamily="18" charset="0"/>
              </a:rPr>
              <a:t> (800s),</a:t>
            </a:r>
            <a:r>
              <a:rPr spc="4" dirty="0">
                <a:latin typeface="Times New Roman" panose="02020603050405020304" pitchFamily="18" charset="0"/>
                <a:cs typeface="Times New Roman" panose="02020603050405020304" pitchFamily="18" charset="0"/>
              </a:rPr>
              <a:t> </a:t>
            </a:r>
            <a:r>
              <a:rPr spc="-9" dirty="0">
                <a:latin typeface="Times New Roman" panose="02020603050405020304" pitchFamily="18" charset="0"/>
                <a:cs typeface="Times New Roman" panose="02020603050405020304" pitchFamily="18" charset="0"/>
              </a:rPr>
              <a:t>Negotiable</a:t>
            </a:r>
            <a:r>
              <a:rPr dirty="0">
                <a:latin typeface="Times New Roman" panose="02020603050405020304" pitchFamily="18" charset="0"/>
                <a:cs typeface="Times New Roman" panose="02020603050405020304" pitchFamily="18" charset="0"/>
              </a:rPr>
              <a:t> </a:t>
            </a:r>
            <a:r>
              <a:rPr spc="-9" dirty="0">
                <a:latin typeface="Times New Roman" panose="02020603050405020304" pitchFamily="18" charset="0"/>
                <a:cs typeface="Times New Roman" panose="02020603050405020304" pitchFamily="18" charset="0"/>
              </a:rPr>
              <a:t>Checks</a:t>
            </a:r>
            <a:r>
              <a:rPr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(1500s),</a:t>
            </a:r>
            <a:r>
              <a:rPr spc="4"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&amp; </a:t>
            </a:r>
            <a:r>
              <a:rPr spc="-13" dirty="0">
                <a:latin typeface="Times New Roman" panose="02020603050405020304" pitchFamily="18" charset="0"/>
                <a:cs typeface="Times New Roman" panose="02020603050405020304" pitchFamily="18" charset="0"/>
              </a:rPr>
              <a:t>Preprinted</a:t>
            </a:r>
            <a:r>
              <a:rPr spc="4" dirty="0">
                <a:latin typeface="Times New Roman" panose="02020603050405020304" pitchFamily="18" charset="0"/>
                <a:cs typeface="Times New Roman" panose="02020603050405020304" pitchFamily="18" charset="0"/>
              </a:rPr>
              <a:t> </a:t>
            </a:r>
            <a:r>
              <a:rPr spc="-9" dirty="0">
                <a:latin typeface="Times New Roman" panose="02020603050405020304" pitchFamily="18" charset="0"/>
                <a:cs typeface="Times New Roman" panose="02020603050405020304" pitchFamily="18" charset="0"/>
              </a:rPr>
              <a:t>Checks</a:t>
            </a:r>
            <a:r>
              <a:rPr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(1760s)</a:t>
            </a:r>
            <a:r>
              <a:rPr spc="9"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&gt;</a:t>
            </a:r>
            <a:endParaRPr>
              <a:latin typeface="Times New Roman" panose="02020603050405020304" pitchFamily="18" charset="0"/>
              <a:cs typeface="Times New Roman" panose="02020603050405020304" pitchFamily="18" charset="0"/>
            </a:endParaRPr>
          </a:p>
        </p:txBody>
      </p:sp>
      <p:sp>
        <p:nvSpPr>
          <p:cNvPr id="16" name="object 16"/>
          <p:cNvSpPr txBox="1"/>
          <p:nvPr/>
        </p:nvSpPr>
        <p:spPr>
          <a:xfrm>
            <a:off x="1222538" y="5709563"/>
            <a:ext cx="9229165" cy="306418"/>
          </a:xfrm>
          <a:prstGeom prst="rect">
            <a:avLst/>
          </a:prstGeom>
          <a:solidFill>
            <a:srgbClr val="DAE3F3"/>
          </a:solidFill>
          <a:ln w="12693">
            <a:solidFill>
              <a:srgbClr val="2F528F"/>
            </a:solidFill>
          </a:ln>
        </p:spPr>
        <p:txBody>
          <a:bodyPr vert="horz" wrap="square" lIns="0" tIns="29135" rIns="0" bIns="0" rtlCol="0">
            <a:spAutoFit/>
          </a:bodyPr>
          <a:lstStyle/>
          <a:p>
            <a:pPr marL="80687">
              <a:spcBef>
                <a:spcPts val="229"/>
              </a:spcBef>
            </a:pPr>
            <a:r>
              <a:rPr spc="-4" dirty="0">
                <a:latin typeface="Times New Roman" panose="02020603050405020304" pitchFamily="18" charset="0"/>
                <a:cs typeface="Times New Roman" panose="02020603050405020304" pitchFamily="18" charset="0"/>
              </a:rPr>
              <a:t>Banking</a:t>
            </a:r>
            <a:r>
              <a:rPr dirty="0">
                <a:latin typeface="Times New Roman" panose="02020603050405020304" pitchFamily="18" charset="0"/>
                <a:cs typeface="Times New Roman" panose="02020603050405020304" pitchFamily="18" charset="0"/>
              </a:rPr>
              <a:t> -</a:t>
            </a:r>
            <a:r>
              <a:rPr spc="9" dirty="0">
                <a:latin typeface="Times New Roman" panose="02020603050405020304" pitchFamily="18" charset="0"/>
                <a:cs typeface="Times New Roman" panose="02020603050405020304" pitchFamily="18" charset="0"/>
              </a:rPr>
              <a:t> </a:t>
            </a:r>
            <a:r>
              <a:rPr spc="-31" dirty="0">
                <a:latin typeface="Times New Roman" panose="02020603050405020304" pitchFamily="18" charset="0"/>
                <a:cs typeface="Times New Roman" panose="02020603050405020304" pitchFamily="18" charset="0"/>
              </a:rPr>
              <a:t>Tents,</a:t>
            </a:r>
            <a:r>
              <a:rPr spc="4" dirty="0">
                <a:latin typeface="Times New Roman" panose="02020603050405020304" pitchFamily="18" charset="0"/>
                <a:cs typeface="Times New Roman" panose="02020603050405020304" pitchFamily="18" charset="0"/>
              </a:rPr>
              <a:t> </a:t>
            </a:r>
            <a:r>
              <a:rPr spc="-26" dirty="0">
                <a:latin typeface="Times New Roman" panose="02020603050405020304" pitchFamily="18" charset="0"/>
                <a:cs typeface="Times New Roman" panose="02020603050405020304" pitchFamily="18" charset="0"/>
              </a:rPr>
              <a:t>Temples,</a:t>
            </a:r>
            <a:r>
              <a:rPr spc="4" dirty="0">
                <a:latin typeface="Times New Roman" panose="02020603050405020304" pitchFamily="18" charset="0"/>
                <a:cs typeface="Times New Roman" panose="02020603050405020304" pitchFamily="18" charset="0"/>
              </a:rPr>
              <a:t> </a:t>
            </a:r>
            <a:r>
              <a:rPr spc="-9" dirty="0">
                <a:latin typeface="Times New Roman" panose="02020603050405020304" pitchFamily="18" charset="0"/>
                <a:cs typeface="Times New Roman" panose="02020603050405020304" pitchFamily="18" charset="0"/>
              </a:rPr>
              <a:t>Bricks</a:t>
            </a:r>
            <a:r>
              <a:rPr spc="4"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&amp;</a:t>
            </a:r>
            <a:r>
              <a:rPr spc="4" dirty="0">
                <a:latin typeface="Times New Roman" panose="02020603050405020304" pitchFamily="18" charset="0"/>
                <a:cs typeface="Times New Roman" panose="02020603050405020304" pitchFamily="18" charset="0"/>
              </a:rPr>
              <a:t> </a:t>
            </a:r>
            <a:r>
              <a:rPr spc="-9" dirty="0">
                <a:latin typeface="Times New Roman" panose="02020603050405020304" pitchFamily="18" charset="0"/>
                <a:cs typeface="Times New Roman" panose="02020603050405020304" pitchFamily="18" charset="0"/>
              </a:rPr>
              <a:t>Mortar</a:t>
            </a:r>
            <a:r>
              <a:rPr spc="9"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(4</a:t>
            </a:r>
            <a:r>
              <a:rPr spc="-6" baseline="23148" dirty="0">
                <a:latin typeface="Times New Roman" panose="02020603050405020304" pitchFamily="18" charset="0"/>
                <a:cs typeface="Times New Roman" panose="02020603050405020304" pitchFamily="18" charset="0"/>
              </a:rPr>
              <a:t>th</a:t>
            </a:r>
            <a:r>
              <a:rPr spc="199" baseline="23148"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t>
            </a:r>
            <a:r>
              <a:rPr spc="9" dirty="0">
                <a:latin typeface="Times New Roman" panose="02020603050405020304" pitchFamily="18" charset="0"/>
                <a:cs typeface="Times New Roman" panose="02020603050405020304" pitchFamily="18" charset="0"/>
              </a:rPr>
              <a:t> </a:t>
            </a:r>
            <a:r>
              <a:rPr spc="-9" dirty="0">
                <a:latin typeface="Times New Roman" panose="02020603050405020304" pitchFamily="18" charset="0"/>
                <a:cs typeface="Times New Roman" panose="02020603050405020304" pitchFamily="18" charset="0"/>
              </a:rPr>
              <a:t>1</a:t>
            </a:r>
            <a:r>
              <a:rPr spc="-13" baseline="23148" dirty="0">
                <a:latin typeface="Times New Roman" panose="02020603050405020304" pitchFamily="18" charset="0"/>
                <a:cs typeface="Times New Roman" panose="02020603050405020304" pitchFamily="18" charset="0"/>
              </a:rPr>
              <a:t>st</a:t>
            </a:r>
            <a:r>
              <a:rPr spc="184" baseline="23148" dirty="0">
                <a:latin typeface="Times New Roman" panose="02020603050405020304" pitchFamily="18" charset="0"/>
                <a:cs typeface="Times New Roman" panose="02020603050405020304" pitchFamily="18" charset="0"/>
              </a:rPr>
              <a:t> </a:t>
            </a:r>
            <a:r>
              <a:rPr spc="-9" dirty="0">
                <a:latin typeface="Times New Roman" panose="02020603050405020304" pitchFamily="18" charset="0"/>
                <a:cs typeface="Times New Roman" panose="02020603050405020304" pitchFamily="18" charset="0"/>
              </a:rPr>
              <a:t>millennium</a:t>
            </a:r>
            <a:r>
              <a:rPr spc="4"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BCE)</a:t>
            </a:r>
            <a:r>
              <a:rPr spc="9"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&gt;</a:t>
            </a:r>
            <a:endParaRPr>
              <a:latin typeface="Times New Roman" panose="02020603050405020304" pitchFamily="18" charset="0"/>
              <a:cs typeface="Times New Roman" panose="02020603050405020304" pitchFamily="18" charset="0"/>
            </a:endParaRPr>
          </a:p>
        </p:txBody>
      </p:sp>
      <p:sp>
        <p:nvSpPr>
          <p:cNvPr id="17" name="object 17"/>
          <p:cNvSpPr/>
          <p:nvPr/>
        </p:nvSpPr>
        <p:spPr>
          <a:xfrm>
            <a:off x="1222538" y="6181344"/>
            <a:ext cx="9278471" cy="100853"/>
          </a:xfrm>
          <a:custGeom>
            <a:avLst/>
            <a:gdLst/>
            <a:ahLst/>
            <a:cxnLst/>
            <a:rect l="l" t="t" r="r" b="b"/>
            <a:pathLst>
              <a:path w="10515600" h="114300">
                <a:moveTo>
                  <a:pt x="10401300" y="0"/>
                </a:moveTo>
                <a:lnTo>
                  <a:pt x="10401300" y="114299"/>
                </a:lnTo>
                <a:lnTo>
                  <a:pt x="10477500" y="76199"/>
                </a:lnTo>
                <a:lnTo>
                  <a:pt x="10420362" y="76199"/>
                </a:lnTo>
                <a:lnTo>
                  <a:pt x="10420362" y="38099"/>
                </a:lnTo>
                <a:lnTo>
                  <a:pt x="10477500" y="38099"/>
                </a:lnTo>
                <a:lnTo>
                  <a:pt x="10401300" y="0"/>
                </a:lnTo>
                <a:close/>
              </a:path>
              <a:path w="10515600" h="114300">
                <a:moveTo>
                  <a:pt x="10401300" y="38099"/>
                </a:moveTo>
                <a:lnTo>
                  <a:pt x="0" y="38099"/>
                </a:lnTo>
                <a:lnTo>
                  <a:pt x="0" y="76199"/>
                </a:lnTo>
                <a:lnTo>
                  <a:pt x="10401300" y="76199"/>
                </a:lnTo>
                <a:lnTo>
                  <a:pt x="10401300" y="38099"/>
                </a:lnTo>
                <a:close/>
              </a:path>
              <a:path w="10515600" h="114300">
                <a:moveTo>
                  <a:pt x="10477500" y="38099"/>
                </a:moveTo>
                <a:lnTo>
                  <a:pt x="10420362" y="38099"/>
                </a:lnTo>
                <a:lnTo>
                  <a:pt x="10420362" y="76199"/>
                </a:lnTo>
                <a:lnTo>
                  <a:pt x="10477500" y="76199"/>
                </a:lnTo>
                <a:lnTo>
                  <a:pt x="10515600" y="57149"/>
                </a:lnTo>
                <a:lnTo>
                  <a:pt x="10477500" y="38099"/>
                </a:lnTo>
                <a:close/>
              </a:path>
            </a:pathLst>
          </a:custGeom>
          <a:solidFill>
            <a:srgbClr val="4472C4"/>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18" name="object 18"/>
          <p:cNvSpPr txBox="1"/>
          <p:nvPr/>
        </p:nvSpPr>
        <p:spPr>
          <a:xfrm>
            <a:off x="10322868" y="6075283"/>
            <a:ext cx="122144" cy="119935"/>
          </a:xfrm>
          <a:prstGeom prst="rect">
            <a:avLst/>
          </a:prstGeom>
        </p:spPr>
        <p:txBody>
          <a:bodyPr vert="horz" wrap="square" lIns="0" tIns="11206" rIns="0" bIns="0" rtlCol="0">
            <a:spAutoFit/>
          </a:bodyPr>
          <a:lstStyle/>
          <a:p>
            <a:pPr marL="11206">
              <a:spcBef>
                <a:spcPts val="88"/>
              </a:spcBef>
            </a:pPr>
            <a:r>
              <a:rPr sz="706" spc="-4" dirty="0">
                <a:latin typeface="Times New Roman" panose="02020603050405020304" pitchFamily="18" charset="0"/>
                <a:cs typeface="Times New Roman" panose="02020603050405020304" pitchFamily="18" charset="0"/>
              </a:rPr>
              <a:t>10</a:t>
            </a:r>
            <a:endParaRPr sz="706">
              <a:latin typeface="Times New Roman" panose="02020603050405020304" pitchFamily="18" charset="0"/>
              <a:cs typeface="Times New Roman" panose="02020603050405020304" pitchFamily="18"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7F14-5B85-A6EF-2B60-82648D994081}"/>
              </a:ext>
            </a:extLst>
          </p:cNvPr>
          <p:cNvSpPr>
            <a:spLocks noGrp="1"/>
          </p:cNvSpPr>
          <p:nvPr>
            <p:ph type="title"/>
          </p:nvPr>
        </p:nvSpPr>
        <p:spPr>
          <a:xfrm>
            <a:off x="838200" y="365126"/>
            <a:ext cx="10515600" cy="679904"/>
          </a:xfrm>
        </p:spPr>
        <p:txBody>
          <a:bodyPr>
            <a:normAutofit/>
          </a:bodyPr>
          <a:lstStyle/>
          <a:p>
            <a:r>
              <a:rPr lang="en-US" dirty="0">
                <a:latin typeface="Times New Roman" panose="02020603050405020304" pitchFamily="18" charset="0"/>
                <a:cs typeface="Times New Roman" panose="02020603050405020304" pitchFamily="18" charset="0"/>
              </a:rPr>
              <a:t>Engagement AI </a:t>
            </a:r>
          </a:p>
        </p:txBody>
      </p:sp>
      <p:sp>
        <p:nvSpPr>
          <p:cNvPr id="3" name="Content Placeholder 2">
            <a:extLst>
              <a:ext uri="{FF2B5EF4-FFF2-40B4-BE49-F238E27FC236}">
                <a16:creationId xmlns:a16="http://schemas.microsoft.com/office/drawing/2014/main" id="{485FE77C-C631-1B1B-6929-773E7EF876E7}"/>
              </a:ext>
            </a:extLst>
          </p:cNvPr>
          <p:cNvSpPr>
            <a:spLocks noGrp="1"/>
          </p:cNvSpPr>
          <p:nvPr>
            <p:ph idx="1"/>
          </p:nvPr>
        </p:nvSpPr>
        <p:spPr>
          <a:xfrm>
            <a:off x="838200" y="3840479"/>
            <a:ext cx="10515600" cy="2336483"/>
          </a:xfrm>
        </p:spPr>
        <p:txBody>
          <a:bodyPr>
            <a:normAutofit/>
          </a:bodyPr>
          <a:lstStyle/>
          <a:p>
            <a:pPr algn="l" fontAlgn="auto"/>
            <a:r>
              <a:rPr lang="en-US" b="0" i="0" dirty="0">
                <a:solidFill>
                  <a:srgbClr val="0A0A0A"/>
                </a:solidFill>
                <a:effectLst/>
                <a:highlight>
                  <a:srgbClr val="FFFFFF"/>
                </a:highlight>
                <a:latin typeface="Times New Roman" panose="02020603050405020304" pitchFamily="18" charset="0"/>
                <a:cs typeface="Times New Roman" panose="02020603050405020304" pitchFamily="18" charset="0"/>
              </a:rPr>
              <a:t>Walmart has now joined the pack, giving access to its generative AI tool to more than 50,000 corporate employees. </a:t>
            </a:r>
          </a:p>
          <a:p>
            <a:pPr algn="l" fontAlgn="auto"/>
            <a:r>
              <a:rPr lang="en-US" b="0" i="0" dirty="0">
                <a:solidFill>
                  <a:srgbClr val="0A0A0A"/>
                </a:solidFill>
                <a:effectLst/>
                <a:highlight>
                  <a:srgbClr val="FFFFFF"/>
                </a:highlight>
                <a:latin typeface="Times New Roman" panose="02020603050405020304" pitchFamily="18" charset="0"/>
                <a:cs typeface="Times New Roman" panose="02020603050405020304" pitchFamily="18" charset="0"/>
              </a:rPr>
              <a:t>The company said it does not believe generative AI will take over for workers, but rather serve as a tool to allow employees to spend less time on monotonous, repetitive tasks. </a:t>
            </a:r>
          </a:p>
          <a:p>
            <a:pPr algn="l" fontAlgn="auto"/>
            <a:r>
              <a:rPr lang="en-US" i="0" dirty="0">
                <a:solidFill>
                  <a:srgbClr val="0172F0"/>
                </a:solidFill>
                <a:effectLst/>
                <a:latin typeface="Times New Roman" panose="02020603050405020304" pitchFamily="18" charset="0"/>
                <a:cs typeface="Times New Roman" panose="02020603050405020304" pitchFamily="18" charset="0"/>
              </a:rPr>
              <a:t>https://www.ciodive.com/news/Walmart-generative-AI-tool-My-Assistant/692385/#:~:text=Walmart%20has%20now%20joined%20the,time%20on%20monotonous%2C%20repetitive%20tasks.</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F069769-5C2F-3A1E-2651-DC414569A734}"/>
              </a:ext>
            </a:extLst>
          </p:cNvPr>
          <p:cNvPicPr>
            <a:picLocks noChangeAspect="1"/>
          </p:cNvPicPr>
          <p:nvPr/>
        </p:nvPicPr>
        <p:blipFill>
          <a:blip r:embed="rId2"/>
          <a:stretch>
            <a:fillRect/>
          </a:stretch>
        </p:blipFill>
        <p:spPr>
          <a:xfrm>
            <a:off x="1756624" y="1045030"/>
            <a:ext cx="7783011" cy="2524477"/>
          </a:xfrm>
          <a:prstGeom prst="rect">
            <a:avLst/>
          </a:prstGeom>
        </p:spPr>
      </p:pic>
    </p:spTree>
    <p:extLst>
      <p:ext uri="{BB962C8B-B14F-4D97-AF65-F5344CB8AC3E}">
        <p14:creationId xmlns:p14="http://schemas.microsoft.com/office/powerpoint/2010/main" val="27510972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7F14-5B85-A6EF-2B60-82648D99408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Engagement AI </a:t>
            </a:r>
          </a:p>
        </p:txBody>
      </p:sp>
      <p:sp>
        <p:nvSpPr>
          <p:cNvPr id="3" name="Content Placeholder 2">
            <a:extLst>
              <a:ext uri="{FF2B5EF4-FFF2-40B4-BE49-F238E27FC236}">
                <a16:creationId xmlns:a16="http://schemas.microsoft.com/office/drawing/2014/main" id="{485FE77C-C631-1B1B-6929-773E7EF876E7}"/>
              </a:ext>
            </a:extLst>
          </p:cNvPr>
          <p:cNvSpPr>
            <a:spLocks noGrp="1"/>
          </p:cNvSpPr>
          <p:nvPr>
            <p:ph idx="1"/>
          </p:nvPr>
        </p:nvSpPr>
        <p:spPr>
          <a:xfrm>
            <a:off x="838200" y="3840479"/>
            <a:ext cx="10515600" cy="2336483"/>
          </a:xfrm>
        </p:spPr>
        <p:txBody>
          <a:bodyPr>
            <a:normAutofit fontScale="92500"/>
          </a:bodyPr>
          <a:lstStyle/>
          <a:p>
            <a:pPr algn="l" fontAlgn="auto"/>
            <a:r>
              <a:rPr lang="en-US" i="0" dirty="0">
                <a:solidFill>
                  <a:srgbClr val="1A1B1B"/>
                </a:solidFill>
                <a:effectLst/>
                <a:latin typeface="Times New Roman" panose="02020603050405020304" pitchFamily="18" charset="0"/>
                <a:cs typeface="Times New Roman" panose="02020603050405020304" pitchFamily="18" charset="0"/>
              </a:rPr>
              <a:t>In December, Klarna announced a hiring freeze, except for engineering roles as it looked to AI.</a:t>
            </a:r>
          </a:p>
          <a:p>
            <a:pPr algn="l" fontAlgn="auto"/>
            <a:r>
              <a:rPr lang="en-US" i="0" dirty="0">
                <a:solidFill>
                  <a:srgbClr val="1A1B1B"/>
                </a:solidFill>
                <a:effectLst/>
                <a:latin typeface="Times New Roman" panose="02020603050405020304" pitchFamily="18" charset="0"/>
                <a:cs typeface="Times New Roman" panose="02020603050405020304" pitchFamily="18" charset="0"/>
              </a:rPr>
              <a:t>A spokesperson told Tech.EU this would be reduced to around 2,300 workers due to the success of the AI-powered bot.</a:t>
            </a:r>
          </a:p>
          <a:p>
            <a:r>
              <a:rPr lang="en-US" i="0" dirty="0">
                <a:solidFill>
                  <a:srgbClr val="0172F0"/>
                </a:solidFill>
                <a:effectLst/>
                <a:latin typeface="Times New Roman" panose="02020603050405020304" pitchFamily="18" charset="0"/>
                <a:cs typeface="Times New Roman" panose="02020603050405020304" pitchFamily="18" charset="0"/>
              </a:rPr>
              <a:t>https://www.euronews.com/next/2024/02/28/klarnas-ai-bot-is-doing-the-work-of-700-employees-what-will-happen-to-their-jobs</a:t>
            </a:r>
            <a:br>
              <a:rPr lang="en-US" i="0" dirty="0">
                <a:solidFill>
                  <a:srgbClr val="0172F0"/>
                </a:solidFill>
                <a:effectLst/>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A48EE18-91CB-BCA1-20B7-5C03D384755D}"/>
              </a:ext>
            </a:extLst>
          </p:cNvPr>
          <p:cNvPicPr>
            <a:picLocks noChangeAspect="1"/>
          </p:cNvPicPr>
          <p:nvPr/>
        </p:nvPicPr>
        <p:blipFill>
          <a:blip r:embed="rId2"/>
          <a:stretch>
            <a:fillRect/>
          </a:stretch>
        </p:blipFill>
        <p:spPr>
          <a:xfrm>
            <a:off x="838200" y="1949105"/>
            <a:ext cx="10193173" cy="1295581"/>
          </a:xfrm>
          <a:prstGeom prst="rect">
            <a:avLst/>
          </a:prstGeom>
        </p:spPr>
      </p:pic>
    </p:spTree>
    <p:extLst>
      <p:ext uri="{BB962C8B-B14F-4D97-AF65-F5344CB8AC3E}">
        <p14:creationId xmlns:p14="http://schemas.microsoft.com/office/powerpoint/2010/main" val="6611270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sp>
        <p:nvSpPr>
          <p:cNvPr id="3" name="Content Placeholder 2"/>
          <p:cNvSpPr>
            <a:spLocks noGrp="1"/>
          </p:cNvSpPr>
          <p:nvPr>
            <p:ph idx="1"/>
          </p:nvPr>
        </p:nvSpPr>
        <p:spPr/>
        <p:txBody>
          <a:bodyPr/>
          <a:lstStyle/>
          <a:p>
            <a:r>
              <a:rPr lang="en-US" dirty="0"/>
              <a:t>Gareth James, Daniela Witten, Trevor Hastie, and Robert </a:t>
            </a:r>
            <a:r>
              <a:rPr lang="en-US" dirty="0" err="1"/>
              <a:t>Tibshirani</a:t>
            </a:r>
            <a:r>
              <a:rPr lang="en-US" dirty="0"/>
              <a:t>, 2013, </a:t>
            </a:r>
            <a:r>
              <a:rPr lang="en-US" i="1" dirty="0"/>
              <a:t>An Introduction to Statistical Learning with Applications in R</a:t>
            </a:r>
            <a:r>
              <a:rPr lang="en-US" dirty="0"/>
              <a:t>, Springer, 6</a:t>
            </a:r>
            <a:r>
              <a:rPr lang="en-US" baseline="30000" dirty="0"/>
              <a:t>th</a:t>
            </a:r>
            <a:r>
              <a:rPr lang="en-US" dirty="0"/>
              <a:t> edition</a:t>
            </a:r>
          </a:p>
          <a:p>
            <a:r>
              <a:rPr lang="en-US" b="0" i="0" dirty="0">
                <a:solidFill>
                  <a:srgbClr val="222222"/>
                </a:solidFill>
                <a:effectLst/>
                <a:highlight>
                  <a:srgbClr val="FFFFFF"/>
                </a:highlight>
              </a:rPr>
              <a:t>Chen, M. A., &amp; Wang, J. X. (2024). Displacement or Augmentation? The Effects of AI on Workforce Dynamics and Firm Value. </a:t>
            </a:r>
            <a:r>
              <a:rPr lang="en-US" b="0" i="1" dirty="0">
                <a:solidFill>
                  <a:srgbClr val="222222"/>
                </a:solidFill>
                <a:effectLst/>
                <a:highlight>
                  <a:srgbClr val="FFFFFF"/>
                </a:highlight>
              </a:rPr>
              <a:t>The Effects of AI on Workforce Dynamics and Firm Value (April 8, 2024)</a:t>
            </a:r>
            <a:r>
              <a:rPr lang="en-US" b="0" i="0" dirty="0">
                <a:solidFill>
                  <a:srgbClr val="222222"/>
                </a:solidFill>
                <a:effectLst/>
                <a:highlight>
                  <a:srgbClr val="FFFFFF"/>
                </a:highlight>
              </a:rPr>
              <a:t>.</a:t>
            </a:r>
            <a:endParaRPr lang="en-US" dirty="0"/>
          </a:p>
        </p:txBody>
      </p:sp>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122</a:t>
            </a:fld>
            <a:endParaRPr lang="en-US"/>
          </a:p>
        </p:txBody>
      </p:sp>
    </p:spTree>
    <p:extLst>
      <p:ext uri="{BB962C8B-B14F-4D97-AF65-F5344CB8AC3E}">
        <p14:creationId xmlns:p14="http://schemas.microsoft.com/office/powerpoint/2010/main" val="1069895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50136" y="2023060"/>
            <a:ext cx="3850341" cy="320488"/>
          </a:xfrm>
          <a:custGeom>
            <a:avLst/>
            <a:gdLst/>
            <a:ahLst/>
            <a:cxnLst/>
            <a:rect l="l" t="t" r="r" b="b"/>
            <a:pathLst>
              <a:path w="4363720" h="363219">
                <a:moveTo>
                  <a:pt x="4363681" y="0"/>
                </a:moveTo>
                <a:lnTo>
                  <a:pt x="0" y="0"/>
                </a:lnTo>
                <a:lnTo>
                  <a:pt x="0" y="362927"/>
                </a:lnTo>
                <a:lnTo>
                  <a:pt x="4363681" y="362927"/>
                </a:lnTo>
                <a:lnTo>
                  <a:pt x="4363681" y="0"/>
                </a:lnTo>
                <a:close/>
              </a:path>
            </a:pathLst>
          </a:custGeom>
          <a:solidFill>
            <a:srgbClr val="DAE3F3"/>
          </a:solidFill>
        </p:spPr>
        <p:txBody>
          <a:bodyPr wrap="square" lIns="0" tIns="0" rIns="0" bIns="0" rtlCol="0"/>
          <a:lstStyle/>
          <a:p>
            <a:endParaRPr/>
          </a:p>
        </p:txBody>
      </p:sp>
      <p:sp>
        <p:nvSpPr>
          <p:cNvPr id="3" name="object 3"/>
          <p:cNvSpPr txBox="1">
            <a:spLocks noGrp="1"/>
          </p:cNvSpPr>
          <p:nvPr>
            <p:ph type="title"/>
          </p:nvPr>
        </p:nvSpPr>
        <p:spPr>
          <a:xfrm>
            <a:off x="386588" y="475174"/>
            <a:ext cx="6450106" cy="500232"/>
          </a:xfrm>
          <a:prstGeom prst="rect">
            <a:avLst/>
          </a:prstGeom>
        </p:spPr>
        <p:txBody>
          <a:bodyPr vert="horz" wrap="square" lIns="0" tIns="11206" rIns="0" bIns="0" rtlCol="0">
            <a:spAutoFit/>
          </a:bodyPr>
          <a:lstStyle/>
          <a:p>
            <a:pPr marL="11206">
              <a:lnSpc>
                <a:spcPct val="100000"/>
              </a:lnSpc>
              <a:spcBef>
                <a:spcPts val="88"/>
              </a:spcBef>
            </a:pPr>
            <a:r>
              <a:rPr sz="3177" spc="-4" dirty="0"/>
              <a:t>Funding</a:t>
            </a:r>
            <a:r>
              <a:rPr sz="3177" spc="-18" dirty="0"/>
              <a:t> </a:t>
            </a:r>
            <a:r>
              <a:rPr sz="3177" dirty="0"/>
              <a:t>&amp;</a:t>
            </a:r>
            <a:r>
              <a:rPr sz="3177" spc="-9" dirty="0"/>
              <a:t> </a:t>
            </a:r>
            <a:r>
              <a:rPr sz="3177" spc="-4" dirty="0"/>
              <a:t>Risk</a:t>
            </a:r>
            <a:r>
              <a:rPr sz="3177" spc="-22" dirty="0"/>
              <a:t> </a:t>
            </a:r>
            <a:r>
              <a:rPr sz="3177" spc="-13" dirty="0"/>
              <a:t>Management</a:t>
            </a:r>
            <a:endParaRPr sz="3177" dirty="0"/>
          </a:p>
        </p:txBody>
      </p:sp>
      <p:sp>
        <p:nvSpPr>
          <p:cNvPr id="4" name="object 4"/>
          <p:cNvSpPr/>
          <p:nvPr/>
        </p:nvSpPr>
        <p:spPr>
          <a:xfrm>
            <a:off x="5894294" y="1344706"/>
            <a:ext cx="4959724" cy="733985"/>
          </a:xfrm>
          <a:custGeom>
            <a:avLst/>
            <a:gdLst/>
            <a:ahLst/>
            <a:cxnLst/>
            <a:rect l="l" t="t" r="r" b="b"/>
            <a:pathLst>
              <a:path w="5621020" h="831850">
                <a:moveTo>
                  <a:pt x="0" y="415692"/>
                </a:moveTo>
                <a:lnTo>
                  <a:pt x="16490" y="370398"/>
                </a:lnTo>
                <a:lnTo>
                  <a:pt x="49846" y="337341"/>
                </a:lnTo>
                <a:lnTo>
                  <a:pt x="81676" y="315797"/>
                </a:lnTo>
                <a:lnTo>
                  <a:pt x="120930" y="294685"/>
                </a:lnTo>
                <a:lnTo>
                  <a:pt x="167393" y="274038"/>
                </a:lnTo>
                <a:lnTo>
                  <a:pt x="220851" y="253886"/>
                </a:lnTo>
                <a:lnTo>
                  <a:pt x="281091" y="234262"/>
                </a:lnTo>
                <a:lnTo>
                  <a:pt x="347897" y="215197"/>
                </a:lnTo>
                <a:lnTo>
                  <a:pt x="421055" y="196723"/>
                </a:lnTo>
                <a:lnTo>
                  <a:pt x="459950" y="187718"/>
                </a:lnTo>
                <a:lnTo>
                  <a:pt x="500352" y="178872"/>
                </a:lnTo>
                <a:lnTo>
                  <a:pt x="542235" y="170190"/>
                </a:lnTo>
                <a:lnTo>
                  <a:pt x="585572" y="161675"/>
                </a:lnTo>
                <a:lnTo>
                  <a:pt x="630337" y="153332"/>
                </a:lnTo>
                <a:lnTo>
                  <a:pt x="676502" y="145164"/>
                </a:lnTo>
                <a:lnTo>
                  <a:pt x="724041" y="137176"/>
                </a:lnTo>
                <a:lnTo>
                  <a:pt x="772927" y="129371"/>
                </a:lnTo>
                <a:lnTo>
                  <a:pt x="823134" y="121753"/>
                </a:lnTo>
                <a:lnTo>
                  <a:pt x="874633" y="114327"/>
                </a:lnTo>
                <a:lnTo>
                  <a:pt x="927400" y="107096"/>
                </a:lnTo>
                <a:lnTo>
                  <a:pt x="981406" y="100064"/>
                </a:lnTo>
                <a:lnTo>
                  <a:pt x="1036625" y="93236"/>
                </a:lnTo>
                <a:lnTo>
                  <a:pt x="1093031" y="86614"/>
                </a:lnTo>
                <a:lnTo>
                  <a:pt x="1150596" y="80204"/>
                </a:lnTo>
                <a:lnTo>
                  <a:pt x="1209294" y="74009"/>
                </a:lnTo>
                <a:lnTo>
                  <a:pt x="1269097" y="68033"/>
                </a:lnTo>
                <a:lnTo>
                  <a:pt x="1329980" y="62280"/>
                </a:lnTo>
                <a:lnTo>
                  <a:pt x="1391915" y="56754"/>
                </a:lnTo>
                <a:lnTo>
                  <a:pt x="1454876" y="51459"/>
                </a:lnTo>
                <a:lnTo>
                  <a:pt x="1518835" y="46398"/>
                </a:lnTo>
                <a:lnTo>
                  <a:pt x="1583767" y="41577"/>
                </a:lnTo>
                <a:lnTo>
                  <a:pt x="1649643" y="36998"/>
                </a:lnTo>
                <a:lnTo>
                  <a:pt x="1716438" y="32667"/>
                </a:lnTo>
                <a:lnTo>
                  <a:pt x="1784125" y="28586"/>
                </a:lnTo>
                <a:lnTo>
                  <a:pt x="1852677" y="24759"/>
                </a:lnTo>
                <a:lnTo>
                  <a:pt x="1922066" y="21192"/>
                </a:lnTo>
                <a:lnTo>
                  <a:pt x="1992267" y="17887"/>
                </a:lnTo>
                <a:lnTo>
                  <a:pt x="2063252" y="14848"/>
                </a:lnTo>
                <a:lnTo>
                  <a:pt x="2134995" y="12081"/>
                </a:lnTo>
                <a:lnTo>
                  <a:pt x="2207469" y="9587"/>
                </a:lnTo>
                <a:lnTo>
                  <a:pt x="2280647" y="7373"/>
                </a:lnTo>
                <a:lnTo>
                  <a:pt x="2354502" y="5440"/>
                </a:lnTo>
                <a:lnTo>
                  <a:pt x="2429008" y="3794"/>
                </a:lnTo>
                <a:lnTo>
                  <a:pt x="2504137" y="2439"/>
                </a:lnTo>
                <a:lnTo>
                  <a:pt x="2579864" y="1378"/>
                </a:lnTo>
                <a:lnTo>
                  <a:pt x="2656160" y="615"/>
                </a:lnTo>
                <a:lnTo>
                  <a:pt x="2733000" y="154"/>
                </a:lnTo>
                <a:lnTo>
                  <a:pt x="2810357" y="0"/>
                </a:lnTo>
                <a:lnTo>
                  <a:pt x="2887713" y="154"/>
                </a:lnTo>
                <a:lnTo>
                  <a:pt x="2964553" y="615"/>
                </a:lnTo>
                <a:lnTo>
                  <a:pt x="3040849" y="1378"/>
                </a:lnTo>
                <a:lnTo>
                  <a:pt x="3116576" y="2439"/>
                </a:lnTo>
                <a:lnTo>
                  <a:pt x="3191705" y="3794"/>
                </a:lnTo>
                <a:lnTo>
                  <a:pt x="3266211" y="5440"/>
                </a:lnTo>
                <a:lnTo>
                  <a:pt x="3340066" y="7373"/>
                </a:lnTo>
                <a:lnTo>
                  <a:pt x="3413244" y="9587"/>
                </a:lnTo>
                <a:lnTo>
                  <a:pt x="3485717" y="12081"/>
                </a:lnTo>
                <a:lnTo>
                  <a:pt x="3557460" y="14848"/>
                </a:lnTo>
                <a:lnTo>
                  <a:pt x="3628445" y="17887"/>
                </a:lnTo>
                <a:lnTo>
                  <a:pt x="3698646" y="21192"/>
                </a:lnTo>
                <a:lnTo>
                  <a:pt x="3768036" y="24759"/>
                </a:lnTo>
                <a:lnTo>
                  <a:pt x="3836587" y="28586"/>
                </a:lnTo>
                <a:lnTo>
                  <a:pt x="3904274" y="32667"/>
                </a:lnTo>
                <a:lnTo>
                  <a:pt x="3971069" y="36998"/>
                </a:lnTo>
                <a:lnTo>
                  <a:pt x="4036945" y="41577"/>
                </a:lnTo>
                <a:lnTo>
                  <a:pt x="4101877" y="46398"/>
                </a:lnTo>
                <a:lnTo>
                  <a:pt x="4165836" y="51459"/>
                </a:lnTo>
                <a:lnTo>
                  <a:pt x="4228797" y="56754"/>
                </a:lnTo>
                <a:lnTo>
                  <a:pt x="4290732" y="62280"/>
                </a:lnTo>
                <a:lnTo>
                  <a:pt x="4351615" y="68033"/>
                </a:lnTo>
                <a:lnTo>
                  <a:pt x="4411418" y="74009"/>
                </a:lnTo>
                <a:lnTo>
                  <a:pt x="4470116" y="80204"/>
                </a:lnTo>
                <a:lnTo>
                  <a:pt x="4527681" y="86614"/>
                </a:lnTo>
                <a:lnTo>
                  <a:pt x="4584087" y="93236"/>
                </a:lnTo>
                <a:lnTo>
                  <a:pt x="4639306" y="100064"/>
                </a:lnTo>
                <a:lnTo>
                  <a:pt x="4693312" y="107096"/>
                </a:lnTo>
                <a:lnTo>
                  <a:pt x="4746078" y="114327"/>
                </a:lnTo>
                <a:lnTo>
                  <a:pt x="4797578" y="121753"/>
                </a:lnTo>
                <a:lnTo>
                  <a:pt x="4847784" y="129371"/>
                </a:lnTo>
                <a:lnTo>
                  <a:pt x="4896670" y="137176"/>
                </a:lnTo>
                <a:lnTo>
                  <a:pt x="4944210" y="145164"/>
                </a:lnTo>
                <a:lnTo>
                  <a:pt x="4990375" y="153332"/>
                </a:lnTo>
                <a:lnTo>
                  <a:pt x="5035139" y="161675"/>
                </a:lnTo>
                <a:lnTo>
                  <a:pt x="5078477" y="170190"/>
                </a:lnTo>
                <a:lnTo>
                  <a:pt x="5120360" y="178872"/>
                </a:lnTo>
                <a:lnTo>
                  <a:pt x="5160762" y="187718"/>
                </a:lnTo>
                <a:lnTo>
                  <a:pt x="5199657" y="196723"/>
                </a:lnTo>
                <a:lnTo>
                  <a:pt x="5237017" y="205884"/>
                </a:lnTo>
                <a:lnTo>
                  <a:pt x="5307026" y="224658"/>
                </a:lnTo>
                <a:lnTo>
                  <a:pt x="5370575" y="244006"/>
                </a:lnTo>
                <a:lnTo>
                  <a:pt x="5427451" y="263898"/>
                </a:lnTo>
                <a:lnTo>
                  <a:pt x="5477439" y="284301"/>
                </a:lnTo>
                <a:lnTo>
                  <a:pt x="5520324" y="305185"/>
                </a:lnTo>
                <a:lnTo>
                  <a:pt x="5555892" y="326517"/>
                </a:lnTo>
                <a:lnTo>
                  <a:pt x="5595057" y="359285"/>
                </a:lnTo>
                <a:lnTo>
                  <a:pt x="5616554" y="392884"/>
                </a:lnTo>
                <a:lnTo>
                  <a:pt x="5620713" y="415692"/>
                </a:lnTo>
                <a:lnTo>
                  <a:pt x="5619669" y="427135"/>
                </a:lnTo>
                <a:lnTo>
                  <a:pt x="5595057" y="472099"/>
                </a:lnTo>
                <a:lnTo>
                  <a:pt x="5555892" y="504868"/>
                </a:lnTo>
                <a:lnTo>
                  <a:pt x="5520324" y="526200"/>
                </a:lnTo>
                <a:lnTo>
                  <a:pt x="5477439" y="547084"/>
                </a:lnTo>
                <a:lnTo>
                  <a:pt x="5427451" y="567487"/>
                </a:lnTo>
                <a:lnTo>
                  <a:pt x="5370575" y="587379"/>
                </a:lnTo>
                <a:lnTo>
                  <a:pt x="5307026" y="606727"/>
                </a:lnTo>
                <a:lnTo>
                  <a:pt x="5237017" y="625501"/>
                </a:lnTo>
                <a:lnTo>
                  <a:pt x="5199657" y="634662"/>
                </a:lnTo>
                <a:lnTo>
                  <a:pt x="5160762" y="643667"/>
                </a:lnTo>
                <a:lnTo>
                  <a:pt x="5120360" y="652513"/>
                </a:lnTo>
                <a:lnTo>
                  <a:pt x="5078477" y="661195"/>
                </a:lnTo>
                <a:lnTo>
                  <a:pt x="5035139" y="669710"/>
                </a:lnTo>
                <a:lnTo>
                  <a:pt x="4990375" y="678053"/>
                </a:lnTo>
                <a:lnTo>
                  <a:pt x="4944210" y="686221"/>
                </a:lnTo>
                <a:lnTo>
                  <a:pt x="4896670" y="694209"/>
                </a:lnTo>
                <a:lnTo>
                  <a:pt x="4847784" y="702014"/>
                </a:lnTo>
                <a:lnTo>
                  <a:pt x="4797578" y="709632"/>
                </a:lnTo>
                <a:lnTo>
                  <a:pt x="4746078" y="717058"/>
                </a:lnTo>
                <a:lnTo>
                  <a:pt x="4693312" y="724289"/>
                </a:lnTo>
                <a:lnTo>
                  <a:pt x="4639306" y="731321"/>
                </a:lnTo>
                <a:lnTo>
                  <a:pt x="4584087" y="738149"/>
                </a:lnTo>
                <a:lnTo>
                  <a:pt x="4527681" y="744770"/>
                </a:lnTo>
                <a:lnTo>
                  <a:pt x="4470116" y="751181"/>
                </a:lnTo>
                <a:lnTo>
                  <a:pt x="4411418" y="757376"/>
                </a:lnTo>
                <a:lnTo>
                  <a:pt x="4351615" y="763352"/>
                </a:lnTo>
                <a:lnTo>
                  <a:pt x="4290732" y="769105"/>
                </a:lnTo>
                <a:lnTo>
                  <a:pt x="4228797" y="774631"/>
                </a:lnTo>
                <a:lnTo>
                  <a:pt x="4165836" y="779926"/>
                </a:lnTo>
                <a:lnTo>
                  <a:pt x="4101877" y="784986"/>
                </a:lnTo>
                <a:lnTo>
                  <a:pt x="4036945" y="789808"/>
                </a:lnTo>
                <a:lnTo>
                  <a:pt x="3971069" y="794386"/>
                </a:lnTo>
                <a:lnTo>
                  <a:pt x="3904274" y="798718"/>
                </a:lnTo>
                <a:lnTo>
                  <a:pt x="3836587" y="802799"/>
                </a:lnTo>
                <a:lnTo>
                  <a:pt x="3768036" y="806625"/>
                </a:lnTo>
                <a:lnTo>
                  <a:pt x="3698646" y="810193"/>
                </a:lnTo>
                <a:lnTo>
                  <a:pt x="3628445" y="813498"/>
                </a:lnTo>
                <a:lnTo>
                  <a:pt x="3557460" y="816536"/>
                </a:lnTo>
                <a:lnTo>
                  <a:pt x="3485717" y="819304"/>
                </a:lnTo>
                <a:lnTo>
                  <a:pt x="3413244" y="821797"/>
                </a:lnTo>
                <a:lnTo>
                  <a:pt x="3340066" y="824012"/>
                </a:lnTo>
                <a:lnTo>
                  <a:pt x="3266211" y="825945"/>
                </a:lnTo>
                <a:lnTo>
                  <a:pt x="3191705" y="827591"/>
                </a:lnTo>
                <a:lnTo>
                  <a:pt x="3116576" y="828946"/>
                </a:lnTo>
                <a:lnTo>
                  <a:pt x="3040849" y="830007"/>
                </a:lnTo>
                <a:lnTo>
                  <a:pt x="2964553" y="830770"/>
                </a:lnTo>
                <a:lnTo>
                  <a:pt x="2887713" y="831231"/>
                </a:lnTo>
                <a:lnTo>
                  <a:pt x="2810357" y="831385"/>
                </a:lnTo>
                <a:lnTo>
                  <a:pt x="2733000" y="831231"/>
                </a:lnTo>
                <a:lnTo>
                  <a:pt x="2656160" y="830770"/>
                </a:lnTo>
                <a:lnTo>
                  <a:pt x="2579864" y="830007"/>
                </a:lnTo>
                <a:lnTo>
                  <a:pt x="2504137" y="828946"/>
                </a:lnTo>
                <a:lnTo>
                  <a:pt x="2429008" y="827591"/>
                </a:lnTo>
                <a:lnTo>
                  <a:pt x="2354502" y="825945"/>
                </a:lnTo>
                <a:lnTo>
                  <a:pt x="2280647" y="824012"/>
                </a:lnTo>
                <a:lnTo>
                  <a:pt x="2207469" y="821797"/>
                </a:lnTo>
                <a:lnTo>
                  <a:pt x="2134995" y="819304"/>
                </a:lnTo>
                <a:lnTo>
                  <a:pt x="2063252" y="816536"/>
                </a:lnTo>
                <a:lnTo>
                  <a:pt x="1992267" y="813498"/>
                </a:lnTo>
                <a:lnTo>
                  <a:pt x="1922066" y="810193"/>
                </a:lnTo>
                <a:lnTo>
                  <a:pt x="1852677" y="806625"/>
                </a:lnTo>
                <a:lnTo>
                  <a:pt x="1784125" y="802799"/>
                </a:lnTo>
                <a:lnTo>
                  <a:pt x="1716438" y="798718"/>
                </a:lnTo>
                <a:lnTo>
                  <a:pt x="1649643" y="794386"/>
                </a:lnTo>
                <a:lnTo>
                  <a:pt x="1583767" y="789808"/>
                </a:lnTo>
                <a:lnTo>
                  <a:pt x="1518835" y="784986"/>
                </a:lnTo>
                <a:lnTo>
                  <a:pt x="1454876" y="779926"/>
                </a:lnTo>
                <a:lnTo>
                  <a:pt x="1391915" y="774631"/>
                </a:lnTo>
                <a:lnTo>
                  <a:pt x="1329980" y="769105"/>
                </a:lnTo>
                <a:lnTo>
                  <a:pt x="1269097" y="763352"/>
                </a:lnTo>
                <a:lnTo>
                  <a:pt x="1209294" y="757376"/>
                </a:lnTo>
                <a:lnTo>
                  <a:pt x="1150596" y="751181"/>
                </a:lnTo>
                <a:lnTo>
                  <a:pt x="1093031" y="744770"/>
                </a:lnTo>
                <a:lnTo>
                  <a:pt x="1036625" y="738149"/>
                </a:lnTo>
                <a:lnTo>
                  <a:pt x="981406" y="731321"/>
                </a:lnTo>
                <a:lnTo>
                  <a:pt x="927400" y="724289"/>
                </a:lnTo>
                <a:lnTo>
                  <a:pt x="874633" y="717058"/>
                </a:lnTo>
                <a:lnTo>
                  <a:pt x="823134" y="709632"/>
                </a:lnTo>
                <a:lnTo>
                  <a:pt x="772927" y="702014"/>
                </a:lnTo>
                <a:lnTo>
                  <a:pt x="724041" y="694209"/>
                </a:lnTo>
                <a:lnTo>
                  <a:pt x="676502" y="686221"/>
                </a:lnTo>
                <a:lnTo>
                  <a:pt x="630337" y="678053"/>
                </a:lnTo>
                <a:lnTo>
                  <a:pt x="585572" y="669710"/>
                </a:lnTo>
                <a:lnTo>
                  <a:pt x="542235" y="661195"/>
                </a:lnTo>
                <a:lnTo>
                  <a:pt x="500352" y="652513"/>
                </a:lnTo>
                <a:lnTo>
                  <a:pt x="459950" y="643667"/>
                </a:lnTo>
                <a:lnTo>
                  <a:pt x="421055" y="634662"/>
                </a:lnTo>
                <a:lnTo>
                  <a:pt x="383695" y="625501"/>
                </a:lnTo>
                <a:lnTo>
                  <a:pt x="313686" y="606727"/>
                </a:lnTo>
                <a:lnTo>
                  <a:pt x="250137" y="587379"/>
                </a:lnTo>
                <a:lnTo>
                  <a:pt x="193261" y="567487"/>
                </a:lnTo>
                <a:lnTo>
                  <a:pt x="143273" y="547084"/>
                </a:lnTo>
                <a:lnTo>
                  <a:pt x="100388" y="526200"/>
                </a:lnTo>
                <a:lnTo>
                  <a:pt x="64820" y="504868"/>
                </a:lnTo>
                <a:lnTo>
                  <a:pt x="25655" y="472099"/>
                </a:lnTo>
                <a:lnTo>
                  <a:pt x="4158" y="438500"/>
                </a:lnTo>
                <a:lnTo>
                  <a:pt x="0" y="415692"/>
                </a:lnTo>
                <a:close/>
              </a:path>
            </a:pathLst>
          </a:custGeom>
          <a:ln w="32751">
            <a:solidFill>
              <a:srgbClr val="92D050"/>
            </a:solidFill>
          </a:ln>
        </p:spPr>
        <p:txBody>
          <a:bodyPr wrap="square" lIns="0" tIns="0" rIns="0" bIns="0" rtlCol="0"/>
          <a:lstStyle/>
          <a:p>
            <a:endParaRPr/>
          </a:p>
        </p:txBody>
      </p:sp>
      <p:sp>
        <p:nvSpPr>
          <p:cNvPr id="5" name="object 5"/>
          <p:cNvSpPr txBox="1"/>
          <p:nvPr/>
        </p:nvSpPr>
        <p:spPr>
          <a:xfrm>
            <a:off x="7057492" y="1594341"/>
            <a:ext cx="3241301" cy="304156"/>
          </a:xfrm>
          <a:prstGeom prst="rect">
            <a:avLst/>
          </a:prstGeom>
          <a:solidFill>
            <a:srgbClr val="DAE3F3"/>
          </a:solidFill>
          <a:ln w="12693">
            <a:solidFill>
              <a:srgbClr val="2F528F"/>
            </a:solidFill>
          </a:ln>
        </p:spPr>
        <p:txBody>
          <a:bodyPr vert="horz" wrap="square" lIns="0" tIns="26894" rIns="0" bIns="0" rtlCol="0">
            <a:spAutoFit/>
          </a:bodyPr>
          <a:lstStyle/>
          <a:p>
            <a:pPr marL="80687">
              <a:spcBef>
                <a:spcPts val="212"/>
              </a:spcBef>
            </a:pPr>
            <a:r>
              <a:rPr b="1" dirty="0">
                <a:latin typeface="Calibri"/>
                <a:cs typeface="Calibri"/>
              </a:rPr>
              <a:t>ML</a:t>
            </a:r>
            <a:r>
              <a:rPr b="1" spc="-9" dirty="0">
                <a:latin typeface="Calibri"/>
                <a:cs typeface="Calibri"/>
              </a:rPr>
              <a:t> </a:t>
            </a:r>
            <a:r>
              <a:rPr b="1" spc="-4" dirty="0">
                <a:latin typeface="Calibri"/>
                <a:cs typeface="Calibri"/>
              </a:rPr>
              <a:t>Based</a:t>
            </a:r>
            <a:r>
              <a:rPr b="1" spc="-9" dirty="0">
                <a:latin typeface="Calibri"/>
                <a:cs typeface="Calibri"/>
              </a:rPr>
              <a:t> </a:t>
            </a:r>
            <a:r>
              <a:rPr b="1" spc="-4" dirty="0">
                <a:latin typeface="Calibri"/>
                <a:cs typeface="Calibri"/>
              </a:rPr>
              <a:t>Underwriting</a:t>
            </a:r>
            <a:r>
              <a:rPr b="1" spc="-9" dirty="0">
                <a:latin typeface="Calibri"/>
                <a:cs typeface="Calibri"/>
              </a:rPr>
              <a:t> </a:t>
            </a:r>
            <a:r>
              <a:rPr b="1" spc="-4" dirty="0">
                <a:latin typeface="Calibri"/>
                <a:cs typeface="Calibri"/>
              </a:rPr>
              <a:t>(2010s) </a:t>
            </a:r>
            <a:r>
              <a:rPr b="1" dirty="0">
                <a:latin typeface="Calibri"/>
                <a:cs typeface="Calibri"/>
              </a:rPr>
              <a:t>&gt;</a:t>
            </a:r>
            <a:endParaRPr>
              <a:latin typeface="Calibri"/>
              <a:cs typeface="Calibri"/>
            </a:endParaRPr>
          </a:p>
        </p:txBody>
      </p:sp>
      <p:sp>
        <p:nvSpPr>
          <p:cNvPr id="6" name="object 6"/>
          <p:cNvSpPr txBox="1"/>
          <p:nvPr/>
        </p:nvSpPr>
        <p:spPr>
          <a:xfrm>
            <a:off x="6450134" y="2023061"/>
            <a:ext cx="3848660" cy="305287"/>
          </a:xfrm>
          <a:prstGeom prst="rect">
            <a:avLst/>
          </a:prstGeom>
          <a:ln w="12693">
            <a:solidFill>
              <a:srgbClr val="2F528F"/>
            </a:solidFill>
          </a:ln>
        </p:spPr>
        <p:txBody>
          <a:bodyPr vert="horz" wrap="square" lIns="0" tIns="28015" rIns="0" bIns="0" rtlCol="0">
            <a:spAutoFit/>
          </a:bodyPr>
          <a:lstStyle/>
          <a:p>
            <a:pPr marL="80687">
              <a:spcBef>
                <a:spcPts val="221"/>
              </a:spcBef>
            </a:pPr>
            <a:r>
              <a:rPr b="1" spc="-13" dirty="0">
                <a:latin typeface="Calibri"/>
                <a:cs typeface="Calibri"/>
              </a:rPr>
              <a:t>Peer</a:t>
            </a:r>
            <a:r>
              <a:rPr b="1" spc="-9" dirty="0">
                <a:latin typeface="Calibri"/>
                <a:cs typeface="Calibri"/>
              </a:rPr>
              <a:t> to </a:t>
            </a:r>
            <a:r>
              <a:rPr b="1" spc="-13" dirty="0">
                <a:latin typeface="Calibri"/>
                <a:cs typeface="Calibri"/>
              </a:rPr>
              <a:t>Peer</a:t>
            </a:r>
            <a:r>
              <a:rPr b="1" spc="-9" dirty="0">
                <a:latin typeface="Calibri"/>
                <a:cs typeface="Calibri"/>
              </a:rPr>
              <a:t> </a:t>
            </a:r>
            <a:r>
              <a:rPr b="1" spc="-4" dirty="0">
                <a:latin typeface="Calibri"/>
                <a:cs typeface="Calibri"/>
              </a:rPr>
              <a:t>Lending (2005) </a:t>
            </a:r>
            <a:r>
              <a:rPr b="1" dirty="0">
                <a:latin typeface="Calibri"/>
                <a:cs typeface="Calibri"/>
              </a:rPr>
              <a:t>&gt;</a:t>
            </a:r>
            <a:endParaRPr>
              <a:latin typeface="Calibri"/>
              <a:cs typeface="Calibri"/>
            </a:endParaRPr>
          </a:p>
        </p:txBody>
      </p:sp>
      <p:sp>
        <p:nvSpPr>
          <p:cNvPr id="7" name="object 7"/>
          <p:cNvSpPr txBox="1"/>
          <p:nvPr/>
        </p:nvSpPr>
        <p:spPr>
          <a:xfrm>
            <a:off x="5721611" y="2462897"/>
            <a:ext cx="4577043" cy="292840"/>
          </a:xfrm>
          <a:prstGeom prst="rect">
            <a:avLst/>
          </a:prstGeom>
          <a:solidFill>
            <a:srgbClr val="DAE3F3"/>
          </a:solidFill>
          <a:ln w="12693">
            <a:solidFill>
              <a:srgbClr val="2F528F"/>
            </a:solidFill>
          </a:ln>
        </p:spPr>
        <p:txBody>
          <a:bodyPr vert="horz" wrap="square" lIns="0" tIns="15688" rIns="0" bIns="0" rtlCol="0">
            <a:spAutoFit/>
          </a:bodyPr>
          <a:lstStyle/>
          <a:p>
            <a:pPr marL="80126">
              <a:spcBef>
                <a:spcPts val="124"/>
              </a:spcBef>
            </a:pPr>
            <a:r>
              <a:rPr b="1" spc="-9" dirty="0">
                <a:latin typeface="Calibri"/>
                <a:cs typeface="Calibri"/>
              </a:rPr>
              <a:t>Credit Default</a:t>
            </a:r>
            <a:r>
              <a:rPr b="1" spc="-4" dirty="0">
                <a:latin typeface="Calibri"/>
                <a:cs typeface="Calibri"/>
              </a:rPr>
              <a:t> </a:t>
            </a:r>
            <a:r>
              <a:rPr b="1" spc="-13" dirty="0">
                <a:latin typeface="Calibri"/>
                <a:cs typeface="Calibri"/>
              </a:rPr>
              <a:t>Swaps</a:t>
            </a:r>
            <a:r>
              <a:rPr b="1" spc="-18" dirty="0">
                <a:latin typeface="Calibri"/>
                <a:cs typeface="Calibri"/>
              </a:rPr>
              <a:t> </a:t>
            </a:r>
            <a:r>
              <a:rPr b="1" spc="-4" dirty="0">
                <a:latin typeface="Calibri"/>
                <a:cs typeface="Calibri"/>
              </a:rPr>
              <a:t>(1990s) </a:t>
            </a:r>
            <a:r>
              <a:rPr b="1" dirty="0">
                <a:latin typeface="Calibri"/>
                <a:cs typeface="Calibri"/>
              </a:rPr>
              <a:t>&gt;</a:t>
            </a:r>
            <a:endParaRPr>
              <a:latin typeface="Calibri"/>
              <a:cs typeface="Calibri"/>
            </a:endParaRPr>
          </a:p>
        </p:txBody>
      </p:sp>
      <p:sp>
        <p:nvSpPr>
          <p:cNvPr id="8" name="object 8"/>
          <p:cNvSpPr txBox="1"/>
          <p:nvPr/>
        </p:nvSpPr>
        <p:spPr>
          <a:xfrm>
            <a:off x="5050960" y="2880502"/>
            <a:ext cx="5247154" cy="305852"/>
          </a:xfrm>
          <a:prstGeom prst="rect">
            <a:avLst/>
          </a:prstGeom>
          <a:solidFill>
            <a:srgbClr val="DAE3F3"/>
          </a:solidFill>
          <a:ln w="12693">
            <a:solidFill>
              <a:srgbClr val="2F528F"/>
            </a:solidFill>
          </a:ln>
        </p:spPr>
        <p:txBody>
          <a:bodyPr vert="horz" wrap="square" lIns="0" tIns="28574" rIns="0" bIns="0" rtlCol="0">
            <a:spAutoFit/>
          </a:bodyPr>
          <a:lstStyle/>
          <a:p>
            <a:pPr marL="80126">
              <a:spcBef>
                <a:spcPts val="224"/>
              </a:spcBef>
            </a:pPr>
            <a:r>
              <a:rPr b="1" spc="-9" dirty="0">
                <a:latin typeface="Calibri"/>
                <a:cs typeface="Calibri"/>
              </a:rPr>
              <a:t>Asset</a:t>
            </a:r>
            <a:r>
              <a:rPr b="1" dirty="0">
                <a:latin typeface="Calibri"/>
                <a:cs typeface="Calibri"/>
              </a:rPr>
              <a:t> </a:t>
            </a:r>
            <a:r>
              <a:rPr b="1" spc="-13" dirty="0">
                <a:latin typeface="Calibri"/>
                <a:cs typeface="Calibri"/>
              </a:rPr>
              <a:t>Backed</a:t>
            </a:r>
            <a:r>
              <a:rPr b="1" dirty="0">
                <a:latin typeface="Calibri"/>
                <a:cs typeface="Calibri"/>
              </a:rPr>
              <a:t> </a:t>
            </a:r>
            <a:r>
              <a:rPr b="1" spc="-9" dirty="0">
                <a:latin typeface="Calibri"/>
                <a:cs typeface="Calibri"/>
              </a:rPr>
              <a:t>Securitizations</a:t>
            </a:r>
            <a:r>
              <a:rPr b="1" dirty="0">
                <a:latin typeface="Calibri"/>
                <a:cs typeface="Calibri"/>
              </a:rPr>
              <a:t> (1970s</a:t>
            </a:r>
            <a:r>
              <a:rPr b="1" spc="-18" dirty="0">
                <a:latin typeface="Calibri"/>
                <a:cs typeface="Calibri"/>
              </a:rPr>
              <a:t> </a:t>
            </a:r>
            <a:r>
              <a:rPr b="1" dirty="0">
                <a:latin typeface="Calibri"/>
                <a:cs typeface="Calibri"/>
              </a:rPr>
              <a:t>–</a:t>
            </a:r>
            <a:r>
              <a:rPr b="1" spc="4" dirty="0">
                <a:latin typeface="Calibri"/>
                <a:cs typeface="Calibri"/>
              </a:rPr>
              <a:t> </a:t>
            </a:r>
            <a:r>
              <a:rPr b="1" spc="-4" dirty="0">
                <a:latin typeface="Calibri"/>
                <a:cs typeface="Calibri"/>
              </a:rPr>
              <a:t>90s)</a:t>
            </a:r>
            <a:r>
              <a:rPr b="1" spc="4" dirty="0">
                <a:latin typeface="Calibri"/>
                <a:cs typeface="Calibri"/>
              </a:rPr>
              <a:t> </a:t>
            </a:r>
            <a:r>
              <a:rPr b="1" dirty="0">
                <a:latin typeface="Calibri"/>
                <a:cs typeface="Calibri"/>
              </a:rPr>
              <a:t>&gt;</a:t>
            </a:r>
            <a:endParaRPr>
              <a:latin typeface="Calibri"/>
              <a:cs typeface="Calibri"/>
            </a:endParaRPr>
          </a:p>
        </p:txBody>
      </p:sp>
      <p:sp>
        <p:nvSpPr>
          <p:cNvPr id="9" name="object 9"/>
          <p:cNvSpPr txBox="1"/>
          <p:nvPr/>
        </p:nvSpPr>
        <p:spPr>
          <a:xfrm>
            <a:off x="4111366" y="3323657"/>
            <a:ext cx="6186206" cy="303590"/>
          </a:xfrm>
          <a:prstGeom prst="rect">
            <a:avLst/>
          </a:prstGeom>
          <a:solidFill>
            <a:srgbClr val="DAE3F3"/>
          </a:solidFill>
          <a:ln w="12693">
            <a:solidFill>
              <a:srgbClr val="2F528F"/>
            </a:solidFill>
          </a:ln>
        </p:spPr>
        <p:txBody>
          <a:bodyPr vert="horz" wrap="square" lIns="0" tIns="26334" rIns="0" bIns="0" rtlCol="0">
            <a:spAutoFit/>
          </a:bodyPr>
          <a:lstStyle/>
          <a:p>
            <a:pPr marL="80687">
              <a:spcBef>
                <a:spcPts val="207"/>
              </a:spcBef>
            </a:pPr>
            <a:r>
              <a:rPr b="1" spc="-18" dirty="0">
                <a:latin typeface="Calibri"/>
                <a:cs typeface="Calibri"/>
              </a:rPr>
              <a:t>Interest</a:t>
            </a:r>
            <a:r>
              <a:rPr b="1" spc="9" dirty="0">
                <a:latin typeface="Calibri"/>
                <a:cs typeface="Calibri"/>
              </a:rPr>
              <a:t> </a:t>
            </a:r>
            <a:r>
              <a:rPr b="1" spc="-13" dirty="0">
                <a:latin typeface="Calibri"/>
                <a:cs typeface="Calibri"/>
              </a:rPr>
              <a:t>Rate</a:t>
            </a:r>
            <a:r>
              <a:rPr b="1" dirty="0">
                <a:latin typeface="Calibri"/>
                <a:cs typeface="Calibri"/>
              </a:rPr>
              <a:t> </a:t>
            </a:r>
            <a:r>
              <a:rPr b="1" spc="-9" dirty="0">
                <a:latin typeface="Calibri"/>
                <a:cs typeface="Calibri"/>
              </a:rPr>
              <a:t>Futures</a:t>
            </a:r>
            <a:r>
              <a:rPr b="1" spc="4" dirty="0">
                <a:latin typeface="Calibri"/>
                <a:cs typeface="Calibri"/>
              </a:rPr>
              <a:t> </a:t>
            </a:r>
            <a:r>
              <a:rPr b="1" spc="-4" dirty="0">
                <a:latin typeface="Calibri"/>
                <a:cs typeface="Calibri"/>
              </a:rPr>
              <a:t>(1970s)</a:t>
            </a:r>
            <a:r>
              <a:rPr b="1" spc="9" dirty="0">
                <a:latin typeface="Calibri"/>
                <a:cs typeface="Calibri"/>
              </a:rPr>
              <a:t> </a:t>
            </a:r>
            <a:r>
              <a:rPr b="1" dirty="0">
                <a:latin typeface="Calibri"/>
                <a:cs typeface="Calibri"/>
              </a:rPr>
              <a:t>&amp; </a:t>
            </a:r>
            <a:r>
              <a:rPr b="1" spc="-18" dirty="0">
                <a:latin typeface="Calibri"/>
                <a:cs typeface="Calibri"/>
              </a:rPr>
              <a:t>Interest</a:t>
            </a:r>
            <a:r>
              <a:rPr b="1" spc="13" dirty="0">
                <a:latin typeface="Calibri"/>
                <a:cs typeface="Calibri"/>
              </a:rPr>
              <a:t> </a:t>
            </a:r>
            <a:r>
              <a:rPr b="1" spc="-13" dirty="0">
                <a:latin typeface="Calibri"/>
                <a:cs typeface="Calibri"/>
              </a:rPr>
              <a:t>Rate</a:t>
            </a:r>
            <a:r>
              <a:rPr b="1" dirty="0">
                <a:latin typeface="Calibri"/>
                <a:cs typeface="Calibri"/>
              </a:rPr>
              <a:t> </a:t>
            </a:r>
            <a:r>
              <a:rPr b="1" spc="-13" dirty="0">
                <a:latin typeface="Calibri"/>
                <a:cs typeface="Calibri"/>
              </a:rPr>
              <a:t>Swaps</a:t>
            </a:r>
            <a:r>
              <a:rPr b="1" dirty="0">
                <a:latin typeface="Calibri"/>
                <a:cs typeface="Calibri"/>
              </a:rPr>
              <a:t> </a:t>
            </a:r>
            <a:r>
              <a:rPr b="1" spc="-4" dirty="0">
                <a:latin typeface="Calibri"/>
                <a:cs typeface="Calibri"/>
              </a:rPr>
              <a:t>(1980s)</a:t>
            </a:r>
            <a:r>
              <a:rPr b="1" spc="13" dirty="0">
                <a:latin typeface="Calibri"/>
                <a:cs typeface="Calibri"/>
              </a:rPr>
              <a:t> </a:t>
            </a:r>
            <a:r>
              <a:rPr b="1" dirty="0">
                <a:latin typeface="Calibri"/>
                <a:cs typeface="Calibri"/>
              </a:rPr>
              <a:t>&gt;</a:t>
            </a:r>
            <a:endParaRPr>
              <a:latin typeface="Calibri"/>
              <a:cs typeface="Calibri"/>
            </a:endParaRPr>
          </a:p>
        </p:txBody>
      </p:sp>
      <p:sp>
        <p:nvSpPr>
          <p:cNvPr id="10" name="object 10"/>
          <p:cNvSpPr txBox="1"/>
          <p:nvPr/>
        </p:nvSpPr>
        <p:spPr>
          <a:xfrm>
            <a:off x="3376038" y="3752968"/>
            <a:ext cx="6921313" cy="304721"/>
          </a:xfrm>
          <a:prstGeom prst="rect">
            <a:avLst/>
          </a:prstGeom>
          <a:solidFill>
            <a:srgbClr val="DAE3F3"/>
          </a:solidFill>
          <a:ln w="12693">
            <a:solidFill>
              <a:srgbClr val="2F528F"/>
            </a:solidFill>
          </a:ln>
        </p:spPr>
        <p:txBody>
          <a:bodyPr vert="horz" wrap="square" lIns="0" tIns="27454" rIns="0" bIns="0" rtlCol="0">
            <a:spAutoFit/>
          </a:bodyPr>
          <a:lstStyle/>
          <a:p>
            <a:pPr marL="80126">
              <a:spcBef>
                <a:spcPts val="216"/>
              </a:spcBef>
            </a:pPr>
            <a:r>
              <a:rPr b="1" spc="-9" dirty="0">
                <a:latin typeface="Calibri"/>
                <a:cs typeface="Calibri"/>
              </a:rPr>
              <a:t>Consumer</a:t>
            </a:r>
            <a:r>
              <a:rPr b="1" spc="-4" dirty="0">
                <a:latin typeface="Calibri"/>
                <a:cs typeface="Calibri"/>
              </a:rPr>
              <a:t> </a:t>
            </a:r>
            <a:r>
              <a:rPr b="1" spc="-9" dirty="0">
                <a:latin typeface="Calibri"/>
                <a:cs typeface="Calibri"/>
              </a:rPr>
              <a:t>Credit</a:t>
            </a:r>
            <a:r>
              <a:rPr b="1" spc="4" dirty="0">
                <a:latin typeface="Calibri"/>
                <a:cs typeface="Calibri"/>
              </a:rPr>
              <a:t> </a:t>
            </a:r>
            <a:r>
              <a:rPr b="1" spc="-9" dirty="0">
                <a:latin typeface="Calibri"/>
                <a:cs typeface="Calibri"/>
              </a:rPr>
              <a:t>Scoring</a:t>
            </a:r>
            <a:r>
              <a:rPr b="1" dirty="0">
                <a:latin typeface="Calibri"/>
                <a:cs typeface="Calibri"/>
              </a:rPr>
              <a:t> </a:t>
            </a:r>
            <a:r>
              <a:rPr b="1" spc="-4" dirty="0">
                <a:latin typeface="Calibri"/>
                <a:cs typeface="Calibri"/>
              </a:rPr>
              <a:t>(1960s)</a:t>
            </a:r>
            <a:r>
              <a:rPr b="1" dirty="0">
                <a:latin typeface="Calibri"/>
                <a:cs typeface="Calibri"/>
              </a:rPr>
              <a:t> &amp;</a:t>
            </a:r>
            <a:r>
              <a:rPr b="1" spc="-4" dirty="0">
                <a:latin typeface="Calibri"/>
                <a:cs typeface="Calibri"/>
              </a:rPr>
              <a:t> </a:t>
            </a:r>
            <a:r>
              <a:rPr b="1" spc="-9" dirty="0">
                <a:latin typeface="Calibri"/>
                <a:cs typeface="Calibri"/>
              </a:rPr>
              <a:t>FICO</a:t>
            </a:r>
            <a:r>
              <a:rPr b="1" dirty="0">
                <a:latin typeface="Calibri"/>
                <a:cs typeface="Calibri"/>
              </a:rPr>
              <a:t> </a:t>
            </a:r>
            <a:r>
              <a:rPr b="1" spc="-9" dirty="0">
                <a:latin typeface="Calibri"/>
                <a:cs typeface="Calibri"/>
              </a:rPr>
              <a:t>Scores </a:t>
            </a:r>
            <a:r>
              <a:rPr b="1" spc="-4" dirty="0">
                <a:latin typeface="Calibri"/>
                <a:cs typeface="Calibri"/>
              </a:rPr>
              <a:t>(1990s)</a:t>
            </a:r>
            <a:r>
              <a:rPr b="1" spc="4" dirty="0">
                <a:latin typeface="Calibri"/>
                <a:cs typeface="Calibri"/>
              </a:rPr>
              <a:t> </a:t>
            </a:r>
            <a:r>
              <a:rPr b="1" dirty="0">
                <a:latin typeface="Calibri"/>
                <a:cs typeface="Calibri"/>
              </a:rPr>
              <a:t>&gt;</a:t>
            </a:r>
            <a:endParaRPr>
              <a:latin typeface="Calibri"/>
              <a:cs typeface="Calibri"/>
            </a:endParaRPr>
          </a:p>
        </p:txBody>
      </p:sp>
      <p:sp>
        <p:nvSpPr>
          <p:cNvPr id="11" name="object 11"/>
          <p:cNvSpPr txBox="1"/>
          <p:nvPr/>
        </p:nvSpPr>
        <p:spPr>
          <a:xfrm>
            <a:off x="2599852" y="4174189"/>
            <a:ext cx="7712449" cy="305852"/>
          </a:xfrm>
          <a:prstGeom prst="rect">
            <a:avLst/>
          </a:prstGeom>
          <a:solidFill>
            <a:srgbClr val="DAE3F3"/>
          </a:solidFill>
          <a:ln w="12693">
            <a:solidFill>
              <a:srgbClr val="2F528F"/>
            </a:solidFill>
          </a:ln>
        </p:spPr>
        <p:txBody>
          <a:bodyPr vert="horz" wrap="square" lIns="0" tIns="28574" rIns="0" bIns="0" rtlCol="0">
            <a:spAutoFit/>
          </a:bodyPr>
          <a:lstStyle/>
          <a:p>
            <a:pPr marL="80126">
              <a:spcBef>
                <a:spcPts val="224"/>
              </a:spcBef>
            </a:pPr>
            <a:r>
              <a:rPr b="1" spc="-9" dirty="0">
                <a:latin typeface="Calibri"/>
                <a:cs typeface="Calibri"/>
              </a:rPr>
              <a:t>Consumer</a:t>
            </a:r>
            <a:r>
              <a:rPr b="1" dirty="0">
                <a:latin typeface="Calibri"/>
                <a:cs typeface="Calibri"/>
              </a:rPr>
              <a:t> </a:t>
            </a:r>
            <a:r>
              <a:rPr b="1" spc="-4" dirty="0">
                <a:latin typeface="Calibri"/>
                <a:cs typeface="Calibri"/>
              </a:rPr>
              <a:t>Finance </a:t>
            </a:r>
            <a:r>
              <a:rPr b="1" spc="-9" dirty="0">
                <a:latin typeface="Calibri"/>
                <a:cs typeface="Calibri"/>
              </a:rPr>
              <a:t>Companies</a:t>
            </a:r>
            <a:r>
              <a:rPr b="1" spc="-4" dirty="0">
                <a:latin typeface="Calibri"/>
                <a:cs typeface="Calibri"/>
              </a:rPr>
              <a:t> </a:t>
            </a:r>
            <a:r>
              <a:rPr b="1" dirty="0">
                <a:latin typeface="Calibri"/>
                <a:cs typeface="Calibri"/>
              </a:rPr>
              <a:t>&amp;</a:t>
            </a:r>
            <a:r>
              <a:rPr b="1" spc="-4" dirty="0">
                <a:latin typeface="Calibri"/>
                <a:cs typeface="Calibri"/>
              </a:rPr>
              <a:t> </a:t>
            </a:r>
            <a:r>
              <a:rPr b="1" spc="-13" dirty="0">
                <a:latin typeface="Calibri"/>
                <a:cs typeface="Calibri"/>
              </a:rPr>
              <a:t>Warehouse</a:t>
            </a:r>
            <a:r>
              <a:rPr b="1" spc="-4" dirty="0">
                <a:latin typeface="Calibri"/>
                <a:cs typeface="Calibri"/>
              </a:rPr>
              <a:t> Lines</a:t>
            </a:r>
            <a:r>
              <a:rPr b="1" dirty="0">
                <a:latin typeface="Calibri"/>
                <a:cs typeface="Calibri"/>
              </a:rPr>
              <a:t> </a:t>
            </a:r>
            <a:r>
              <a:rPr b="1" spc="-4" dirty="0">
                <a:latin typeface="Calibri"/>
                <a:cs typeface="Calibri"/>
              </a:rPr>
              <a:t>of</a:t>
            </a:r>
            <a:r>
              <a:rPr b="1" spc="9" dirty="0">
                <a:latin typeface="Calibri"/>
                <a:cs typeface="Calibri"/>
              </a:rPr>
              <a:t> </a:t>
            </a:r>
            <a:r>
              <a:rPr b="1" spc="-9" dirty="0">
                <a:latin typeface="Calibri"/>
                <a:cs typeface="Calibri"/>
              </a:rPr>
              <a:t>Credit</a:t>
            </a:r>
            <a:r>
              <a:rPr b="1" spc="4" dirty="0">
                <a:latin typeface="Calibri"/>
                <a:cs typeface="Calibri"/>
              </a:rPr>
              <a:t> </a:t>
            </a:r>
            <a:r>
              <a:rPr b="1" spc="-4" dirty="0">
                <a:latin typeface="Calibri"/>
                <a:cs typeface="Calibri"/>
              </a:rPr>
              <a:t>(1920s)</a:t>
            </a:r>
            <a:r>
              <a:rPr b="1" spc="4" dirty="0">
                <a:latin typeface="Calibri"/>
                <a:cs typeface="Calibri"/>
              </a:rPr>
              <a:t> </a:t>
            </a:r>
            <a:r>
              <a:rPr b="1" dirty="0">
                <a:latin typeface="Calibri"/>
                <a:cs typeface="Calibri"/>
              </a:rPr>
              <a:t>&gt;</a:t>
            </a:r>
            <a:endParaRPr>
              <a:latin typeface="Calibri"/>
              <a:cs typeface="Calibri"/>
            </a:endParaRPr>
          </a:p>
        </p:txBody>
      </p:sp>
      <p:sp>
        <p:nvSpPr>
          <p:cNvPr id="12" name="object 12"/>
          <p:cNvSpPr txBox="1"/>
          <p:nvPr/>
        </p:nvSpPr>
        <p:spPr>
          <a:xfrm>
            <a:off x="2038019" y="4595409"/>
            <a:ext cx="8288991" cy="304156"/>
          </a:xfrm>
          <a:prstGeom prst="rect">
            <a:avLst/>
          </a:prstGeom>
          <a:solidFill>
            <a:srgbClr val="DAE3F3"/>
          </a:solidFill>
          <a:ln w="12693">
            <a:solidFill>
              <a:srgbClr val="2F528F"/>
            </a:solidFill>
          </a:ln>
        </p:spPr>
        <p:txBody>
          <a:bodyPr vert="horz" wrap="square" lIns="0" tIns="26894" rIns="0" bIns="0" rtlCol="0">
            <a:spAutoFit/>
          </a:bodyPr>
          <a:lstStyle/>
          <a:p>
            <a:pPr marL="80687">
              <a:spcBef>
                <a:spcPts val="212"/>
              </a:spcBef>
            </a:pPr>
            <a:r>
              <a:rPr b="1" spc="-13" dirty="0">
                <a:latin typeface="Calibri"/>
                <a:cs typeface="Calibri"/>
              </a:rPr>
              <a:t>Private</a:t>
            </a:r>
            <a:r>
              <a:rPr b="1" spc="-9" dirty="0">
                <a:latin typeface="Calibri"/>
                <a:cs typeface="Calibri"/>
              </a:rPr>
              <a:t> </a:t>
            </a:r>
            <a:r>
              <a:rPr b="1" spc="-4" dirty="0">
                <a:latin typeface="Calibri"/>
                <a:cs typeface="Calibri"/>
              </a:rPr>
              <a:t>(1880s, 1950s), </a:t>
            </a:r>
            <a:r>
              <a:rPr b="1" spc="-9" dirty="0">
                <a:latin typeface="Calibri"/>
                <a:cs typeface="Calibri"/>
              </a:rPr>
              <a:t>Government</a:t>
            </a:r>
            <a:r>
              <a:rPr b="1" dirty="0">
                <a:latin typeface="Calibri"/>
                <a:cs typeface="Calibri"/>
              </a:rPr>
              <a:t> </a:t>
            </a:r>
            <a:r>
              <a:rPr b="1" spc="-4" dirty="0">
                <a:latin typeface="Calibri"/>
                <a:cs typeface="Calibri"/>
              </a:rPr>
              <a:t>(1930s)</a:t>
            </a:r>
            <a:r>
              <a:rPr b="1" spc="4" dirty="0">
                <a:latin typeface="Calibri"/>
                <a:cs typeface="Calibri"/>
              </a:rPr>
              <a:t> </a:t>
            </a:r>
            <a:r>
              <a:rPr b="1" dirty="0">
                <a:latin typeface="Calibri"/>
                <a:cs typeface="Calibri"/>
              </a:rPr>
              <a:t>&amp;</a:t>
            </a:r>
            <a:r>
              <a:rPr b="1" spc="-4" dirty="0">
                <a:latin typeface="Calibri"/>
                <a:cs typeface="Calibri"/>
              </a:rPr>
              <a:t> GSEs (1930s)</a:t>
            </a:r>
            <a:r>
              <a:rPr b="1" dirty="0">
                <a:latin typeface="Calibri"/>
                <a:cs typeface="Calibri"/>
              </a:rPr>
              <a:t> </a:t>
            </a:r>
            <a:r>
              <a:rPr b="1" spc="-9" dirty="0">
                <a:latin typeface="Calibri"/>
                <a:cs typeface="Calibri"/>
              </a:rPr>
              <a:t>Mortgage Insurance</a:t>
            </a:r>
            <a:r>
              <a:rPr b="1" spc="-4" dirty="0">
                <a:latin typeface="Calibri"/>
                <a:cs typeface="Calibri"/>
              </a:rPr>
              <a:t> </a:t>
            </a:r>
            <a:r>
              <a:rPr b="1" dirty="0">
                <a:latin typeface="Calibri"/>
                <a:cs typeface="Calibri"/>
              </a:rPr>
              <a:t>&gt;</a:t>
            </a:r>
            <a:endParaRPr>
              <a:latin typeface="Calibri"/>
              <a:cs typeface="Calibri"/>
            </a:endParaRPr>
          </a:p>
        </p:txBody>
      </p:sp>
      <p:sp>
        <p:nvSpPr>
          <p:cNvPr id="13" name="object 13"/>
          <p:cNvSpPr txBox="1"/>
          <p:nvPr/>
        </p:nvSpPr>
        <p:spPr>
          <a:xfrm>
            <a:off x="1507505" y="5022038"/>
            <a:ext cx="8788774" cy="305287"/>
          </a:xfrm>
          <a:prstGeom prst="rect">
            <a:avLst/>
          </a:prstGeom>
          <a:solidFill>
            <a:srgbClr val="DAE3F3"/>
          </a:solidFill>
          <a:ln w="12693">
            <a:solidFill>
              <a:srgbClr val="2F528F"/>
            </a:solidFill>
          </a:ln>
        </p:spPr>
        <p:txBody>
          <a:bodyPr vert="horz" wrap="square" lIns="0" tIns="28015" rIns="0" bIns="0" rtlCol="0">
            <a:spAutoFit/>
          </a:bodyPr>
          <a:lstStyle/>
          <a:p>
            <a:pPr marL="80687">
              <a:spcBef>
                <a:spcPts val="221"/>
              </a:spcBef>
            </a:pPr>
            <a:r>
              <a:rPr b="1" spc="-9" dirty="0">
                <a:latin typeface="Calibri"/>
                <a:cs typeface="Calibri"/>
              </a:rPr>
              <a:t>Bankruptcy</a:t>
            </a:r>
            <a:r>
              <a:rPr b="1" dirty="0">
                <a:latin typeface="Calibri"/>
                <a:cs typeface="Calibri"/>
              </a:rPr>
              <a:t> &amp;</a:t>
            </a:r>
            <a:r>
              <a:rPr b="1" spc="4" dirty="0">
                <a:latin typeface="Calibri"/>
                <a:cs typeface="Calibri"/>
              </a:rPr>
              <a:t> </a:t>
            </a:r>
            <a:r>
              <a:rPr b="1" spc="-9" dirty="0">
                <a:latin typeface="Calibri"/>
                <a:cs typeface="Calibri"/>
              </a:rPr>
              <a:t>Secured</a:t>
            </a:r>
            <a:r>
              <a:rPr b="1" dirty="0">
                <a:latin typeface="Calibri"/>
                <a:cs typeface="Calibri"/>
              </a:rPr>
              <a:t> </a:t>
            </a:r>
            <a:r>
              <a:rPr b="1" spc="-4" dirty="0">
                <a:latin typeface="Calibri"/>
                <a:cs typeface="Calibri"/>
              </a:rPr>
              <a:t>Lending</a:t>
            </a:r>
            <a:r>
              <a:rPr b="1" spc="4" dirty="0">
                <a:latin typeface="Calibri"/>
                <a:cs typeface="Calibri"/>
              </a:rPr>
              <a:t> </a:t>
            </a:r>
            <a:r>
              <a:rPr b="1" spc="-9" dirty="0">
                <a:latin typeface="Calibri"/>
                <a:cs typeface="Calibri"/>
              </a:rPr>
              <a:t>Laws,</a:t>
            </a:r>
            <a:r>
              <a:rPr b="1" dirty="0">
                <a:latin typeface="Calibri"/>
                <a:cs typeface="Calibri"/>
              </a:rPr>
              <a:t> </a:t>
            </a:r>
            <a:r>
              <a:rPr b="1" spc="-4" dirty="0">
                <a:latin typeface="Calibri"/>
                <a:cs typeface="Calibri"/>
              </a:rPr>
              <a:t>Loan</a:t>
            </a:r>
            <a:r>
              <a:rPr b="1" spc="4" dirty="0">
                <a:latin typeface="Calibri"/>
                <a:cs typeface="Calibri"/>
              </a:rPr>
              <a:t> </a:t>
            </a:r>
            <a:r>
              <a:rPr b="1" spc="-4" dirty="0">
                <a:latin typeface="Calibri"/>
                <a:cs typeface="Calibri"/>
              </a:rPr>
              <a:t>Servicing</a:t>
            </a:r>
            <a:r>
              <a:rPr b="1" dirty="0">
                <a:latin typeface="Calibri"/>
                <a:cs typeface="Calibri"/>
              </a:rPr>
              <a:t> &amp; </a:t>
            </a:r>
            <a:r>
              <a:rPr b="1" spc="-9" dirty="0">
                <a:latin typeface="Calibri"/>
                <a:cs typeface="Calibri"/>
              </a:rPr>
              <a:t>Collection</a:t>
            </a:r>
            <a:r>
              <a:rPr b="1" dirty="0">
                <a:latin typeface="Calibri"/>
                <a:cs typeface="Calibri"/>
              </a:rPr>
              <a:t> </a:t>
            </a:r>
            <a:r>
              <a:rPr b="1" spc="-13" dirty="0">
                <a:latin typeface="Calibri"/>
                <a:cs typeface="Calibri"/>
              </a:rPr>
              <a:t>Agents</a:t>
            </a:r>
            <a:r>
              <a:rPr b="1" spc="4" dirty="0">
                <a:latin typeface="Calibri"/>
                <a:cs typeface="Calibri"/>
              </a:rPr>
              <a:t> </a:t>
            </a:r>
            <a:r>
              <a:rPr b="1" spc="-9" dirty="0">
                <a:latin typeface="Calibri"/>
                <a:cs typeface="Calibri"/>
              </a:rPr>
              <a:t>(Days</a:t>
            </a:r>
            <a:r>
              <a:rPr b="1" spc="4" dirty="0">
                <a:latin typeface="Calibri"/>
                <a:cs typeface="Calibri"/>
              </a:rPr>
              <a:t> </a:t>
            </a:r>
            <a:r>
              <a:rPr b="1" spc="-4" dirty="0">
                <a:latin typeface="Calibri"/>
                <a:cs typeface="Calibri"/>
              </a:rPr>
              <a:t>of</a:t>
            </a:r>
            <a:r>
              <a:rPr b="1" spc="9" dirty="0">
                <a:latin typeface="Calibri"/>
                <a:cs typeface="Calibri"/>
              </a:rPr>
              <a:t> </a:t>
            </a:r>
            <a:r>
              <a:rPr b="1" spc="-4" dirty="0">
                <a:latin typeface="Calibri"/>
                <a:cs typeface="Calibri"/>
              </a:rPr>
              <a:t>old)</a:t>
            </a:r>
            <a:r>
              <a:rPr b="1" spc="9" dirty="0">
                <a:latin typeface="Calibri"/>
                <a:cs typeface="Calibri"/>
              </a:rPr>
              <a:t> </a:t>
            </a:r>
            <a:r>
              <a:rPr b="1" dirty="0">
                <a:latin typeface="Calibri"/>
                <a:cs typeface="Calibri"/>
              </a:rPr>
              <a:t>&gt;</a:t>
            </a:r>
            <a:endParaRPr>
              <a:latin typeface="Calibri"/>
              <a:cs typeface="Calibri"/>
            </a:endParaRPr>
          </a:p>
        </p:txBody>
      </p:sp>
      <p:sp>
        <p:nvSpPr>
          <p:cNvPr id="14" name="object 14"/>
          <p:cNvSpPr txBox="1"/>
          <p:nvPr/>
        </p:nvSpPr>
        <p:spPr>
          <a:xfrm>
            <a:off x="1097646" y="5443259"/>
            <a:ext cx="9229165" cy="305852"/>
          </a:xfrm>
          <a:prstGeom prst="rect">
            <a:avLst/>
          </a:prstGeom>
          <a:solidFill>
            <a:srgbClr val="DAE3F3"/>
          </a:solidFill>
          <a:ln w="12693">
            <a:solidFill>
              <a:srgbClr val="2F528F"/>
            </a:solidFill>
          </a:ln>
        </p:spPr>
        <p:txBody>
          <a:bodyPr vert="horz" wrap="square" lIns="0" tIns="28574" rIns="0" bIns="0" rtlCol="0">
            <a:spAutoFit/>
          </a:bodyPr>
          <a:lstStyle/>
          <a:p>
            <a:pPr marL="80687">
              <a:spcBef>
                <a:spcPts val="224"/>
              </a:spcBef>
            </a:pPr>
            <a:r>
              <a:rPr b="1" spc="-4" dirty="0">
                <a:latin typeface="Calibri"/>
                <a:cs typeface="Calibri"/>
              </a:rPr>
              <a:t>Bank</a:t>
            </a:r>
            <a:r>
              <a:rPr b="1" spc="-13" dirty="0">
                <a:latin typeface="Calibri"/>
                <a:cs typeface="Calibri"/>
              </a:rPr>
              <a:t> </a:t>
            </a:r>
            <a:r>
              <a:rPr b="1" spc="-4" dirty="0">
                <a:latin typeface="Calibri"/>
                <a:cs typeface="Calibri"/>
              </a:rPr>
              <a:t>Deposits</a:t>
            </a:r>
            <a:r>
              <a:rPr b="1" spc="-18" dirty="0">
                <a:latin typeface="Calibri"/>
                <a:cs typeface="Calibri"/>
              </a:rPr>
              <a:t> </a:t>
            </a:r>
            <a:r>
              <a:rPr b="1" dirty="0">
                <a:latin typeface="Calibri"/>
                <a:cs typeface="Calibri"/>
              </a:rPr>
              <a:t>-</a:t>
            </a:r>
            <a:r>
              <a:rPr b="1" spc="-9" dirty="0">
                <a:latin typeface="Calibri"/>
                <a:cs typeface="Calibri"/>
              </a:rPr>
              <a:t> </a:t>
            </a:r>
            <a:r>
              <a:rPr b="1" spc="-4" dirty="0">
                <a:latin typeface="Calibri"/>
                <a:cs typeface="Calibri"/>
              </a:rPr>
              <a:t>(Antiquity)</a:t>
            </a:r>
            <a:r>
              <a:rPr b="1" spc="-9" dirty="0">
                <a:latin typeface="Calibri"/>
                <a:cs typeface="Calibri"/>
              </a:rPr>
              <a:t> </a:t>
            </a:r>
            <a:r>
              <a:rPr b="1" dirty="0">
                <a:latin typeface="Calibri"/>
                <a:cs typeface="Calibri"/>
              </a:rPr>
              <a:t>&gt;</a:t>
            </a:r>
            <a:endParaRPr>
              <a:latin typeface="Calibri"/>
              <a:cs typeface="Calibri"/>
            </a:endParaRPr>
          </a:p>
        </p:txBody>
      </p:sp>
      <p:sp>
        <p:nvSpPr>
          <p:cNvPr id="15" name="object 15"/>
          <p:cNvSpPr/>
          <p:nvPr/>
        </p:nvSpPr>
        <p:spPr>
          <a:xfrm>
            <a:off x="1097646" y="5915040"/>
            <a:ext cx="9278471" cy="100853"/>
          </a:xfrm>
          <a:custGeom>
            <a:avLst/>
            <a:gdLst/>
            <a:ahLst/>
            <a:cxnLst/>
            <a:rect l="l" t="t" r="r" b="b"/>
            <a:pathLst>
              <a:path w="10515600" h="114300">
                <a:moveTo>
                  <a:pt x="10401300" y="0"/>
                </a:moveTo>
                <a:lnTo>
                  <a:pt x="10401300" y="114299"/>
                </a:lnTo>
                <a:lnTo>
                  <a:pt x="10477500" y="76199"/>
                </a:lnTo>
                <a:lnTo>
                  <a:pt x="10420362" y="76199"/>
                </a:lnTo>
                <a:lnTo>
                  <a:pt x="10420362" y="38099"/>
                </a:lnTo>
                <a:lnTo>
                  <a:pt x="10477500" y="38099"/>
                </a:lnTo>
                <a:lnTo>
                  <a:pt x="10401300" y="0"/>
                </a:lnTo>
                <a:close/>
              </a:path>
              <a:path w="10515600" h="114300">
                <a:moveTo>
                  <a:pt x="10401300" y="38099"/>
                </a:moveTo>
                <a:lnTo>
                  <a:pt x="0" y="38099"/>
                </a:lnTo>
                <a:lnTo>
                  <a:pt x="0" y="76199"/>
                </a:lnTo>
                <a:lnTo>
                  <a:pt x="10401300" y="76199"/>
                </a:lnTo>
                <a:lnTo>
                  <a:pt x="10401300" y="38099"/>
                </a:lnTo>
                <a:close/>
              </a:path>
              <a:path w="10515600" h="114300">
                <a:moveTo>
                  <a:pt x="10477500" y="38099"/>
                </a:moveTo>
                <a:lnTo>
                  <a:pt x="10420362" y="38099"/>
                </a:lnTo>
                <a:lnTo>
                  <a:pt x="10420362" y="76199"/>
                </a:lnTo>
                <a:lnTo>
                  <a:pt x="10477500" y="76199"/>
                </a:lnTo>
                <a:lnTo>
                  <a:pt x="10515600" y="57149"/>
                </a:lnTo>
                <a:lnTo>
                  <a:pt x="10477500" y="38099"/>
                </a:lnTo>
                <a:close/>
              </a:path>
            </a:pathLst>
          </a:custGeom>
          <a:solidFill>
            <a:srgbClr val="4472C4"/>
          </a:solidFill>
        </p:spPr>
        <p:txBody>
          <a:bodyPr wrap="square" lIns="0" tIns="0" rIns="0" bIns="0" rtlCol="0"/>
          <a:lstStyle/>
          <a:p>
            <a:endParaRPr/>
          </a:p>
        </p:txBody>
      </p:sp>
      <p:sp>
        <p:nvSpPr>
          <p:cNvPr id="16" name="object 16"/>
          <p:cNvSpPr txBox="1"/>
          <p:nvPr/>
        </p:nvSpPr>
        <p:spPr>
          <a:xfrm>
            <a:off x="10197976" y="5808980"/>
            <a:ext cx="122144" cy="119935"/>
          </a:xfrm>
          <a:prstGeom prst="rect">
            <a:avLst/>
          </a:prstGeom>
        </p:spPr>
        <p:txBody>
          <a:bodyPr vert="horz" wrap="square" lIns="0" tIns="11206" rIns="0" bIns="0" rtlCol="0">
            <a:spAutoFit/>
          </a:bodyPr>
          <a:lstStyle/>
          <a:p>
            <a:pPr marL="11206">
              <a:spcBef>
                <a:spcPts val="88"/>
              </a:spcBef>
            </a:pPr>
            <a:r>
              <a:rPr sz="706" spc="-4" dirty="0">
                <a:latin typeface="Arial MT"/>
                <a:cs typeface="Arial MT"/>
              </a:rPr>
              <a:t>11</a:t>
            </a:r>
            <a:endParaRPr sz="706">
              <a:latin typeface="Arial MT"/>
              <a:cs typeface="Arial M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8236" y="403412"/>
            <a:ext cx="7687796" cy="500232"/>
          </a:xfrm>
          <a:prstGeom prst="rect">
            <a:avLst/>
          </a:prstGeom>
        </p:spPr>
        <p:txBody>
          <a:bodyPr vert="horz" wrap="square" lIns="0" tIns="11206" rIns="0" bIns="0" rtlCol="0">
            <a:spAutoFit/>
          </a:bodyPr>
          <a:lstStyle/>
          <a:p>
            <a:pPr marL="11206">
              <a:lnSpc>
                <a:spcPct val="100000"/>
              </a:lnSpc>
              <a:spcBef>
                <a:spcPts val="88"/>
              </a:spcBef>
            </a:pPr>
            <a:r>
              <a:rPr sz="3177" dirty="0"/>
              <a:t>AI</a:t>
            </a:r>
            <a:r>
              <a:rPr sz="3177" spc="-13" dirty="0"/>
              <a:t> </a:t>
            </a:r>
            <a:r>
              <a:rPr sz="3177" dirty="0"/>
              <a:t>and</a:t>
            </a:r>
            <a:r>
              <a:rPr sz="3177" spc="-4" dirty="0"/>
              <a:t> Machine</a:t>
            </a:r>
            <a:r>
              <a:rPr sz="3177" spc="-13" dirty="0"/>
              <a:t> </a:t>
            </a:r>
            <a:r>
              <a:rPr sz="3177" spc="-4" dirty="0"/>
              <a:t>Learning</a:t>
            </a:r>
            <a:r>
              <a:rPr sz="3177" spc="-9" dirty="0"/>
              <a:t> </a:t>
            </a:r>
            <a:r>
              <a:rPr sz="3177" dirty="0"/>
              <a:t>- </a:t>
            </a:r>
            <a:r>
              <a:rPr sz="3177" spc="-4" dirty="0"/>
              <a:t>Finance</a:t>
            </a:r>
            <a:endParaRPr sz="3177" dirty="0"/>
          </a:p>
        </p:txBody>
      </p:sp>
      <p:sp>
        <p:nvSpPr>
          <p:cNvPr id="4" name="object 4"/>
          <p:cNvSpPr txBox="1"/>
          <p:nvPr/>
        </p:nvSpPr>
        <p:spPr>
          <a:xfrm>
            <a:off x="1331684" y="1585589"/>
            <a:ext cx="8931649" cy="3860805"/>
          </a:xfrm>
          <a:prstGeom prst="rect">
            <a:avLst/>
          </a:prstGeom>
        </p:spPr>
        <p:txBody>
          <a:bodyPr vert="horz" wrap="square" lIns="0" tIns="72838" rIns="0" bIns="0" rtlCol="0">
            <a:spAutoFit/>
          </a:bodyPr>
          <a:lstStyle/>
          <a:p>
            <a:pPr marL="262792" indent="-252146">
              <a:spcBef>
                <a:spcPts val="574"/>
              </a:spcBef>
              <a:buFont typeface="Arial MT"/>
              <a:buChar char="•"/>
              <a:tabLst>
                <a:tab pos="263352" algn="l"/>
              </a:tabLst>
            </a:pPr>
            <a:r>
              <a:rPr sz="2471" spc="-9" dirty="0">
                <a:latin typeface="Times New Roman" panose="02020603050405020304" pitchFamily="18" charset="0"/>
                <a:cs typeface="Times New Roman" panose="02020603050405020304" pitchFamily="18" charset="0"/>
              </a:rPr>
              <a:t>Asset</a:t>
            </a:r>
            <a:r>
              <a:rPr sz="2471" spc="-26"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Management</a:t>
            </a:r>
            <a:endParaRPr sz="2471" dirty="0">
              <a:latin typeface="Times New Roman" panose="02020603050405020304" pitchFamily="18" charset="0"/>
              <a:cs typeface="Times New Roman" panose="02020603050405020304" pitchFamily="18" charset="0"/>
            </a:endParaRPr>
          </a:p>
          <a:p>
            <a:pPr marL="262792" indent="-252146">
              <a:spcBef>
                <a:spcPts val="485"/>
              </a:spcBef>
              <a:buFont typeface="Arial MT"/>
              <a:buChar char="•"/>
              <a:tabLst>
                <a:tab pos="263352" algn="l"/>
              </a:tabLst>
            </a:pPr>
            <a:r>
              <a:rPr sz="2471" dirty="0">
                <a:latin typeface="Times New Roman" panose="02020603050405020304" pitchFamily="18" charset="0"/>
                <a:cs typeface="Times New Roman" panose="02020603050405020304" pitchFamily="18" charset="0"/>
              </a:rPr>
              <a:t>Call</a:t>
            </a:r>
            <a:r>
              <a:rPr sz="2471" spc="9" dirty="0">
                <a:latin typeface="Times New Roman" panose="02020603050405020304" pitchFamily="18" charset="0"/>
                <a:cs typeface="Times New Roman" panose="02020603050405020304" pitchFamily="18" charset="0"/>
              </a:rPr>
              <a:t> </a:t>
            </a:r>
            <a:r>
              <a:rPr sz="2471" spc="-18" dirty="0">
                <a:latin typeface="Times New Roman" panose="02020603050405020304" pitchFamily="18" charset="0"/>
                <a:cs typeface="Times New Roman" panose="02020603050405020304" pitchFamily="18" charset="0"/>
              </a:rPr>
              <a:t>Centers,</a:t>
            </a:r>
            <a:r>
              <a:rPr sz="2471" spc="13"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Chatbots,</a:t>
            </a:r>
            <a:r>
              <a:rPr sz="2471" spc="9"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Robo-Advising</a:t>
            </a:r>
            <a:r>
              <a:rPr sz="2471" spc="22" dirty="0">
                <a:latin typeface="Times New Roman" panose="02020603050405020304" pitchFamily="18" charset="0"/>
                <a:cs typeface="Times New Roman" panose="02020603050405020304" pitchFamily="18" charset="0"/>
              </a:rPr>
              <a:t> </a:t>
            </a:r>
            <a:r>
              <a:rPr sz="2471" dirty="0">
                <a:latin typeface="Times New Roman" panose="02020603050405020304" pitchFamily="18" charset="0"/>
                <a:cs typeface="Times New Roman" panose="02020603050405020304" pitchFamily="18" charset="0"/>
              </a:rPr>
              <a:t>&amp;</a:t>
            </a:r>
            <a:r>
              <a:rPr sz="2471" spc="13"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Virtual</a:t>
            </a:r>
            <a:r>
              <a:rPr sz="2471" spc="18"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Assistants</a:t>
            </a:r>
            <a:endParaRPr sz="2471" dirty="0">
              <a:latin typeface="Times New Roman" panose="02020603050405020304" pitchFamily="18" charset="0"/>
              <a:cs typeface="Times New Roman" panose="02020603050405020304" pitchFamily="18" charset="0"/>
            </a:endParaRPr>
          </a:p>
          <a:p>
            <a:pPr marL="262792" indent="-252146">
              <a:spcBef>
                <a:spcPts val="591"/>
              </a:spcBef>
              <a:buFont typeface="Arial MT"/>
              <a:buChar char="•"/>
              <a:tabLst>
                <a:tab pos="263352" algn="l"/>
              </a:tabLst>
            </a:pPr>
            <a:r>
              <a:rPr sz="2471" spc="-9" dirty="0">
                <a:latin typeface="Times New Roman" panose="02020603050405020304" pitchFamily="18" charset="0"/>
                <a:cs typeface="Times New Roman" panose="02020603050405020304" pitchFamily="18" charset="0"/>
              </a:rPr>
              <a:t>Credit</a:t>
            </a:r>
            <a:r>
              <a:rPr sz="2471" spc="4" dirty="0">
                <a:latin typeface="Times New Roman" panose="02020603050405020304" pitchFamily="18" charset="0"/>
                <a:cs typeface="Times New Roman" panose="02020603050405020304" pitchFamily="18" charset="0"/>
              </a:rPr>
              <a:t> </a:t>
            </a:r>
            <a:r>
              <a:rPr sz="2471" dirty="0">
                <a:latin typeface="Times New Roman" panose="02020603050405020304" pitchFamily="18" charset="0"/>
                <a:cs typeface="Times New Roman" panose="02020603050405020304" pitchFamily="18" charset="0"/>
              </a:rPr>
              <a:t>&amp;</a:t>
            </a:r>
            <a:r>
              <a:rPr sz="2471" spc="4"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Insurance</a:t>
            </a:r>
            <a:r>
              <a:rPr sz="2471" spc="9" dirty="0">
                <a:latin typeface="Times New Roman" panose="02020603050405020304" pitchFamily="18" charset="0"/>
                <a:cs typeface="Times New Roman" panose="02020603050405020304" pitchFamily="18" charset="0"/>
              </a:rPr>
              <a:t> </a:t>
            </a:r>
            <a:r>
              <a:rPr sz="2471"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Allocation,</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Extension,</a:t>
            </a:r>
            <a:r>
              <a:rPr sz="2471" spc="9"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Pricing</a:t>
            </a:r>
            <a:r>
              <a:rPr sz="2471" spc="9" dirty="0">
                <a:latin typeface="Times New Roman" panose="02020603050405020304" pitchFamily="18" charset="0"/>
                <a:cs typeface="Times New Roman" panose="02020603050405020304" pitchFamily="18" charset="0"/>
              </a:rPr>
              <a:t> </a:t>
            </a:r>
            <a:r>
              <a:rPr sz="2471" dirty="0">
                <a:latin typeface="Times New Roman" panose="02020603050405020304" pitchFamily="18" charset="0"/>
                <a:cs typeface="Times New Roman" panose="02020603050405020304" pitchFamily="18" charset="0"/>
              </a:rPr>
              <a:t>&amp;</a:t>
            </a:r>
            <a:r>
              <a:rPr sz="2471" spc="9"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Scoring</a:t>
            </a:r>
            <a:endParaRPr sz="2471" dirty="0">
              <a:latin typeface="Times New Roman" panose="02020603050405020304" pitchFamily="18" charset="0"/>
              <a:cs typeface="Times New Roman" panose="02020603050405020304" pitchFamily="18" charset="0"/>
            </a:endParaRPr>
          </a:p>
          <a:p>
            <a:pPr marL="262792" indent="-252146">
              <a:spcBef>
                <a:spcPts val="485"/>
              </a:spcBef>
              <a:buFont typeface="Arial MT"/>
              <a:buChar char="•"/>
              <a:tabLst>
                <a:tab pos="263352" algn="l"/>
              </a:tabLst>
            </a:pPr>
            <a:r>
              <a:rPr sz="2471" spc="-13" dirty="0">
                <a:latin typeface="Times New Roman" panose="02020603050405020304" pitchFamily="18" charset="0"/>
                <a:cs typeface="Times New Roman" panose="02020603050405020304" pitchFamily="18" charset="0"/>
              </a:rPr>
              <a:t>Fraud </a:t>
            </a:r>
            <a:r>
              <a:rPr sz="2471" spc="-9" dirty="0">
                <a:latin typeface="Times New Roman" panose="02020603050405020304" pitchFamily="18" charset="0"/>
                <a:cs typeface="Times New Roman" panose="02020603050405020304" pitchFamily="18" charset="0"/>
              </a:rPr>
              <a:t>Detection </a:t>
            </a:r>
            <a:r>
              <a:rPr sz="2471" dirty="0">
                <a:latin typeface="Times New Roman" panose="02020603050405020304" pitchFamily="18" charset="0"/>
                <a:cs typeface="Times New Roman" panose="02020603050405020304" pitchFamily="18" charset="0"/>
              </a:rPr>
              <a:t>&amp;</a:t>
            </a:r>
            <a:r>
              <a:rPr sz="2471" spc="-9"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Prevention</a:t>
            </a:r>
            <a:endParaRPr sz="2471" dirty="0">
              <a:latin typeface="Times New Roman" panose="02020603050405020304" pitchFamily="18" charset="0"/>
              <a:cs typeface="Times New Roman" panose="02020603050405020304" pitchFamily="18" charset="0"/>
            </a:endParaRPr>
          </a:p>
          <a:p>
            <a:pPr marL="262792" indent="-252146">
              <a:spcBef>
                <a:spcPts val="596"/>
              </a:spcBef>
              <a:buFont typeface="Arial MT"/>
              <a:buChar char="•"/>
              <a:tabLst>
                <a:tab pos="263352" algn="l"/>
              </a:tabLst>
            </a:pPr>
            <a:r>
              <a:rPr sz="2471" spc="-13" dirty="0">
                <a:latin typeface="Times New Roman" panose="02020603050405020304" pitchFamily="18" charset="0"/>
                <a:cs typeface="Times New Roman" panose="02020603050405020304" pitchFamily="18" charset="0"/>
              </a:rPr>
              <a:t>Regulatory</a:t>
            </a:r>
            <a:r>
              <a:rPr sz="2471" spc="9" dirty="0">
                <a:latin typeface="Times New Roman" panose="02020603050405020304" pitchFamily="18" charset="0"/>
                <a:cs typeface="Times New Roman" panose="02020603050405020304" pitchFamily="18" charset="0"/>
              </a:rPr>
              <a:t> </a:t>
            </a:r>
            <a:r>
              <a:rPr sz="2471" dirty="0">
                <a:latin typeface="Times New Roman" panose="02020603050405020304" pitchFamily="18" charset="0"/>
                <a:cs typeface="Times New Roman" panose="02020603050405020304" pitchFamily="18" charset="0"/>
              </a:rPr>
              <a:t>–</a:t>
            </a:r>
            <a:r>
              <a:rPr sz="2471" spc="9"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Anti</a:t>
            </a:r>
            <a:r>
              <a:rPr sz="2471" spc="9"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Money</a:t>
            </a:r>
            <a:r>
              <a:rPr sz="2471" spc="4" dirty="0">
                <a:latin typeface="Times New Roman" panose="02020603050405020304" pitchFamily="18" charset="0"/>
                <a:cs typeface="Times New Roman" panose="02020603050405020304" pitchFamily="18" charset="0"/>
              </a:rPr>
              <a:t> </a:t>
            </a:r>
            <a:r>
              <a:rPr sz="2471" dirty="0">
                <a:latin typeface="Times New Roman" panose="02020603050405020304" pitchFamily="18" charset="0"/>
                <a:cs typeface="Times New Roman" panose="02020603050405020304" pitchFamily="18" charset="0"/>
              </a:rPr>
              <a:t>Laundering,</a:t>
            </a:r>
            <a:r>
              <a:rPr sz="2471" spc="4"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Anti</a:t>
            </a:r>
            <a:r>
              <a:rPr sz="2471" spc="9"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Manipulation</a:t>
            </a:r>
            <a:endParaRPr sz="2471" dirty="0">
              <a:latin typeface="Times New Roman" panose="02020603050405020304" pitchFamily="18" charset="0"/>
              <a:cs typeface="Times New Roman" panose="02020603050405020304" pitchFamily="18" charset="0"/>
            </a:endParaRPr>
          </a:p>
          <a:p>
            <a:pPr marL="263352" indent="-252706">
              <a:spcBef>
                <a:spcPts val="485"/>
              </a:spcBef>
              <a:buFont typeface="Arial MT"/>
              <a:buChar char="•"/>
              <a:tabLst>
                <a:tab pos="263913" algn="l"/>
              </a:tabLst>
            </a:pPr>
            <a:r>
              <a:rPr sz="2471" spc="-4" dirty="0">
                <a:latin typeface="Times New Roman" panose="02020603050405020304" pitchFamily="18" charset="0"/>
                <a:cs typeface="Times New Roman" panose="02020603050405020304" pitchFamily="18" charset="0"/>
              </a:rPr>
              <a:t>Risk</a:t>
            </a:r>
            <a:r>
              <a:rPr sz="2471" spc="-26"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Management</a:t>
            </a:r>
            <a:r>
              <a:rPr sz="2471" spc="-13" dirty="0">
                <a:latin typeface="Times New Roman" panose="02020603050405020304" pitchFamily="18" charset="0"/>
                <a:cs typeface="Times New Roman" panose="02020603050405020304" pitchFamily="18" charset="0"/>
              </a:rPr>
              <a:t> </a:t>
            </a:r>
            <a:r>
              <a:rPr sz="2471" dirty="0">
                <a:latin typeface="Times New Roman" panose="02020603050405020304" pitchFamily="18" charset="0"/>
                <a:cs typeface="Times New Roman" panose="02020603050405020304" pitchFamily="18" charset="0"/>
              </a:rPr>
              <a:t>&amp;</a:t>
            </a:r>
            <a:r>
              <a:rPr sz="2471" spc="-13" dirty="0">
                <a:latin typeface="Times New Roman" panose="02020603050405020304" pitchFamily="18" charset="0"/>
                <a:cs typeface="Times New Roman" panose="02020603050405020304" pitchFamily="18" charset="0"/>
              </a:rPr>
              <a:t> </a:t>
            </a:r>
            <a:r>
              <a:rPr sz="2471" dirty="0">
                <a:latin typeface="Times New Roman" panose="02020603050405020304" pitchFamily="18" charset="0"/>
                <a:cs typeface="Times New Roman" panose="02020603050405020304" pitchFamily="18" charset="0"/>
              </a:rPr>
              <a:t>Underwriting</a:t>
            </a:r>
          </a:p>
          <a:p>
            <a:pPr marL="263352" indent="-252706">
              <a:spcBef>
                <a:spcPts val="485"/>
              </a:spcBef>
              <a:buFont typeface="Arial MT"/>
              <a:buChar char="•"/>
              <a:tabLst>
                <a:tab pos="263913" algn="l"/>
              </a:tabLst>
            </a:pPr>
            <a:r>
              <a:rPr sz="2471" spc="-9" dirty="0">
                <a:latin typeface="Times New Roman" panose="02020603050405020304" pitchFamily="18" charset="0"/>
                <a:cs typeface="Times New Roman" panose="02020603050405020304" pitchFamily="18" charset="0"/>
              </a:rPr>
              <a:t>Robotic</a:t>
            </a:r>
            <a:r>
              <a:rPr sz="2471" spc="-22"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Process</a:t>
            </a:r>
            <a:r>
              <a:rPr sz="2471" spc="-22"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Automation</a:t>
            </a:r>
            <a:endParaRPr sz="2471" dirty="0">
              <a:latin typeface="Times New Roman" panose="02020603050405020304" pitchFamily="18" charset="0"/>
              <a:cs typeface="Times New Roman" panose="02020603050405020304" pitchFamily="18" charset="0"/>
            </a:endParaRPr>
          </a:p>
          <a:p>
            <a:pPr marL="263352" indent="-252706">
              <a:spcBef>
                <a:spcPts val="591"/>
              </a:spcBef>
              <a:buFont typeface="Arial MT"/>
              <a:buChar char="•"/>
              <a:tabLst>
                <a:tab pos="263913" algn="l"/>
              </a:tabLst>
            </a:pPr>
            <a:r>
              <a:rPr sz="2471" spc="-35" dirty="0">
                <a:latin typeface="Times New Roman" panose="02020603050405020304" pitchFamily="18" charset="0"/>
                <a:cs typeface="Times New Roman" panose="02020603050405020304" pitchFamily="18" charset="0"/>
              </a:rPr>
              <a:t>Trading</a:t>
            </a:r>
            <a:endParaRPr sz="2471" dirty="0">
              <a:latin typeface="Times New Roman" panose="02020603050405020304" pitchFamily="18" charset="0"/>
              <a:cs typeface="Times New Roman" panose="02020603050405020304" pitchFamily="18" charset="0"/>
            </a:endParaRPr>
          </a:p>
          <a:p>
            <a:pPr marL="5927668">
              <a:spcBef>
                <a:spcPts val="896"/>
              </a:spcBef>
            </a:pPr>
            <a:r>
              <a:rPr sz="927" spc="-4" dirty="0">
                <a:latin typeface="Times New Roman" panose="02020603050405020304" pitchFamily="18" charset="0"/>
                <a:cs typeface="Times New Roman" panose="02020603050405020304" pitchFamily="18" charset="0"/>
              </a:rPr>
              <a:t>Image</a:t>
            </a:r>
            <a:r>
              <a:rPr sz="927" spc="-18" dirty="0">
                <a:latin typeface="Times New Roman" panose="02020603050405020304" pitchFamily="18" charset="0"/>
                <a:cs typeface="Times New Roman" panose="02020603050405020304" pitchFamily="18" charset="0"/>
              </a:rPr>
              <a:t> </a:t>
            </a:r>
            <a:r>
              <a:rPr sz="927" spc="-4" dirty="0">
                <a:latin typeface="Times New Roman" panose="02020603050405020304" pitchFamily="18" charset="0"/>
                <a:cs typeface="Times New Roman" panose="02020603050405020304" pitchFamily="18" charset="0"/>
              </a:rPr>
              <a:t>by</a:t>
            </a:r>
            <a:r>
              <a:rPr sz="927" spc="-18" dirty="0">
                <a:latin typeface="Times New Roman" panose="02020603050405020304" pitchFamily="18" charset="0"/>
                <a:cs typeface="Times New Roman" panose="02020603050405020304" pitchFamily="18" charset="0"/>
              </a:rPr>
              <a:t> </a:t>
            </a:r>
            <a:r>
              <a:rPr sz="927" spc="-4" dirty="0">
                <a:latin typeface="Times New Roman" panose="02020603050405020304" pitchFamily="18" charset="0"/>
                <a:cs typeface="Times New Roman" panose="02020603050405020304" pitchFamily="18" charset="0"/>
              </a:rPr>
              <a:t>Lex</a:t>
            </a:r>
            <a:r>
              <a:rPr sz="927" spc="-18" dirty="0">
                <a:latin typeface="Times New Roman" panose="02020603050405020304" pitchFamily="18" charset="0"/>
                <a:cs typeface="Times New Roman" panose="02020603050405020304" pitchFamily="18" charset="0"/>
              </a:rPr>
              <a:t> </a:t>
            </a:r>
            <a:r>
              <a:rPr sz="927" spc="-4" dirty="0">
                <a:latin typeface="Times New Roman" panose="02020603050405020304" pitchFamily="18" charset="0"/>
                <a:cs typeface="Times New Roman" panose="02020603050405020304" pitchFamily="18" charset="0"/>
              </a:rPr>
              <a:t>Fridman.</a:t>
            </a:r>
            <a:r>
              <a:rPr sz="927" spc="-18" dirty="0">
                <a:latin typeface="Times New Roman" panose="02020603050405020304" pitchFamily="18" charset="0"/>
                <a:cs typeface="Times New Roman" panose="02020603050405020304" pitchFamily="18" charset="0"/>
              </a:rPr>
              <a:t> </a:t>
            </a:r>
            <a:r>
              <a:rPr sz="927" spc="-4" dirty="0">
                <a:latin typeface="Times New Roman" panose="02020603050405020304" pitchFamily="18" charset="0"/>
                <a:cs typeface="Times New Roman" panose="02020603050405020304" pitchFamily="18" charset="0"/>
              </a:rPr>
              <a:t>Used</a:t>
            </a:r>
            <a:r>
              <a:rPr sz="927" spc="-13" dirty="0">
                <a:latin typeface="Times New Roman" panose="02020603050405020304" pitchFamily="18" charset="0"/>
                <a:cs typeface="Times New Roman" panose="02020603050405020304" pitchFamily="18" charset="0"/>
              </a:rPr>
              <a:t> </a:t>
            </a:r>
            <a:r>
              <a:rPr sz="927" spc="-4" dirty="0">
                <a:latin typeface="Times New Roman" panose="02020603050405020304" pitchFamily="18" charset="0"/>
                <a:cs typeface="Times New Roman" panose="02020603050405020304" pitchFamily="18" charset="0"/>
              </a:rPr>
              <a:t>with</a:t>
            </a:r>
            <a:r>
              <a:rPr sz="927" spc="-18" dirty="0">
                <a:latin typeface="Times New Roman" panose="02020603050405020304" pitchFamily="18" charset="0"/>
                <a:cs typeface="Times New Roman" panose="02020603050405020304" pitchFamily="18" charset="0"/>
              </a:rPr>
              <a:t> </a:t>
            </a:r>
            <a:r>
              <a:rPr sz="927" spc="-4" dirty="0">
                <a:latin typeface="Times New Roman" panose="02020603050405020304" pitchFamily="18" charset="0"/>
                <a:cs typeface="Times New Roman" panose="02020603050405020304" pitchFamily="18" charset="0"/>
              </a:rPr>
              <a:t>permission.</a:t>
            </a:r>
            <a:endParaRPr sz="927" dirty="0">
              <a:latin typeface="Times New Roman" panose="02020603050405020304" pitchFamily="18" charset="0"/>
              <a:cs typeface="Times New Roman" panose="02020603050405020304" pitchFamily="18" charset="0"/>
            </a:endParaRPr>
          </a:p>
        </p:txBody>
      </p:sp>
      <p:sp>
        <p:nvSpPr>
          <p:cNvPr id="5" name="object 5"/>
          <p:cNvSpPr txBox="1"/>
          <p:nvPr/>
        </p:nvSpPr>
        <p:spPr>
          <a:xfrm>
            <a:off x="10557094" y="5626654"/>
            <a:ext cx="122144" cy="106406"/>
          </a:xfrm>
          <a:prstGeom prst="rect">
            <a:avLst/>
          </a:prstGeom>
        </p:spPr>
        <p:txBody>
          <a:bodyPr vert="horz" wrap="square" lIns="0" tIns="11206" rIns="0" bIns="0" rtlCol="0">
            <a:spAutoFit/>
          </a:bodyPr>
          <a:lstStyle/>
          <a:p>
            <a:pPr marL="11206">
              <a:spcBef>
                <a:spcPts val="88"/>
              </a:spcBef>
            </a:pPr>
            <a:r>
              <a:rPr sz="618" spc="-4" dirty="0">
                <a:latin typeface="Times New Roman" panose="02020603050405020304" pitchFamily="18" charset="0"/>
                <a:cs typeface="Times New Roman" panose="02020603050405020304" pitchFamily="18" charset="0"/>
              </a:rPr>
              <a:t>12</a:t>
            </a:r>
            <a:endParaRPr sz="618">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5471" y="403412"/>
            <a:ext cx="8540563" cy="500232"/>
          </a:xfrm>
          <a:prstGeom prst="rect">
            <a:avLst/>
          </a:prstGeom>
        </p:spPr>
        <p:txBody>
          <a:bodyPr vert="horz" wrap="square" lIns="0" tIns="11206" rIns="0" bIns="0" rtlCol="0">
            <a:spAutoFit/>
          </a:bodyPr>
          <a:lstStyle/>
          <a:p>
            <a:pPr marL="11206">
              <a:lnSpc>
                <a:spcPct val="100000"/>
              </a:lnSpc>
              <a:spcBef>
                <a:spcPts val="88"/>
              </a:spcBef>
            </a:pPr>
            <a:r>
              <a:rPr sz="3177" spc="-22" dirty="0"/>
              <a:t>Natural</a:t>
            </a:r>
            <a:r>
              <a:rPr sz="3177" spc="-9" dirty="0"/>
              <a:t> Language </a:t>
            </a:r>
            <a:r>
              <a:rPr sz="3177" spc="-13" dirty="0"/>
              <a:t>Possessing</a:t>
            </a:r>
            <a:r>
              <a:rPr sz="3177" spc="-9" dirty="0"/>
              <a:t> </a:t>
            </a:r>
            <a:r>
              <a:rPr sz="3177" dirty="0"/>
              <a:t>-</a:t>
            </a:r>
            <a:r>
              <a:rPr sz="3177" spc="9" dirty="0"/>
              <a:t> </a:t>
            </a:r>
            <a:r>
              <a:rPr sz="3177" spc="-4" dirty="0"/>
              <a:t>Finance</a:t>
            </a:r>
            <a:endParaRPr sz="3177" dirty="0"/>
          </a:p>
        </p:txBody>
      </p:sp>
      <p:sp>
        <p:nvSpPr>
          <p:cNvPr id="3" name="object 3"/>
          <p:cNvSpPr txBox="1"/>
          <p:nvPr/>
        </p:nvSpPr>
        <p:spPr>
          <a:xfrm>
            <a:off x="1608011" y="1857039"/>
            <a:ext cx="8817909" cy="2600486"/>
          </a:xfrm>
          <a:prstGeom prst="rect">
            <a:avLst/>
          </a:prstGeom>
        </p:spPr>
        <p:txBody>
          <a:bodyPr vert="horz" wrap="square" lIns="0" tIns="11206" rIns="0" bIns="0" rtlCol="0">
            <a:spAutoFit/>
          </a:bodyPr>
          <a:lstStyle/>
          <a:p>
            <a:pPr marL="212923" indent="-202277">
              <a:spcBef>
                <a:spcPts val="88"/>
              </a:spcBef>
              <a:buFont typeface="Arial MT"/>
              <a:buChar char="•"/>
              <a:tabLst>
                <a:tab pos="213483" algn="l"/>
              </a:tabLst>
            </a:pPr>
            <a:r>
              <a:rPr sz="2471" spc="-9" dirty="0">
                <a:latin typeface="Times New Roman" panose="02020603050405020304" pitchFamily="18" charset="0"/>
                <a:cs typeface="Times New Roman" panose="02020603050405020304" pitchFamily="18" charset="0"/>
              </a:rPr>
              <a:t>Customer</a:t>
            </a:r>
            <a:r>
              <a:rPr sz="2471" spc="-35" dirty="0">
                <a:latin typeface="Times New Roman" panose="02020603050405020304" pitchFamily="18" charset="0"/>
                <a:cs typeface="Times New Roman" panose="02020603050405020304" pitchFamily="18" charset="0"/>
              </a:rPr>
              <a:t> </a:t>
            </a:r>
            <a:r>
              <a:rPr sz="2471" dirty="0">
                <a:latin typeface="Times New Roman" panose="02020603050405020304" pitchFamily="18" charset="0"/>
                <a:cs typeface="Times New Roman" panose="02020603050405020304" pitchFamily="18" charset="0"/>
              </a:rPr>
              <a:t>Services</a:t>
            </a:r>
          </a:p>
          <a:p>
            <a:pPr marL="615796" lvl="1" indent="-201717">
              <a:spcBef>
                <a:spcPts val="146"/>
              </a:spcBef>
              <a:buFont typeface="Arial MT"/>
              <a:buChar char="•"/>
              <a:tabLst>
                <a:tab pos="616356" algn="l"/>
              </a:tabLst>
            </a:pPr>
            <a:r>
              <a:rPr sz="2471" spc="-4" dirty="0">
                <a:latin typeface="Times New Roman" panose="02020603050405020304" pitchFamily="18" charset="0"/>
                <a:cs typeface="Times New Roman" panose="02020603050405020304" pitchFamily="18" charset="0"/>
              </a:rPr>
              <a:t>Chatbots,</a:t>
            </a:r>
            <a:r>
              <a:rPr sz="2471"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Conversational</a:t>
            </a:r>
            <a:r>
              <a:rPr sz="2471"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Interfaces</a:t>
            </a:r>
            <a:r>
              <a:rPr sz="2471" dirty="0">
                <a:latin typeface="Times New Roman" panose="02020603050405020304" pitchFamily="18" charset="0"/>
                <a:cs typeface="Times New Roman" panose="02020603050405020304" pitchFamily="18" charset="0"/>
              </a:rPr>
              <a:t> and</a:t>
            </a:r>
            <a:r>
              <a:rPr sz="2471" spc="4" dirty="0">
                <a:latin typeface="Times New Roman" panose="02020603050405020304" pitchFamily="18" charset="0"/>
                <a:cs typeface="Times New Roman" panose="02020603050405020304" pitchFamily="18" charset="0"/>
              </a:rPr>
              <a:t> </a:t>
            </a:r>
            <a:r>
              <a:rPr sz="2471" spc="-26" dirty="0">
                <a:latin typeface="Times New Roman" panose="02020603050405020304" pitchFamily="18" charset="0"/>
                <a:cs typeface="Times New Roman" panose="02020603050405020304" pitchFamily="18" charset="0"/>
              </a:rPr>
              <a:t>Voice</a:t>
            </a:r>
            <a:r>
              <a:rPr sz="2471" spc="-4"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Assistants</a:t>
            </a:r>
            <a:endParaRPr sz="2471" dirty="0">
              <a:latin typeface="Times New Roman" panose="02020603050405020304" pitchFamily="18" charset="0"/>
              <a:cs typeface="Times New Roman" panose="02020603050405020304" pitchFamily="18" charset="0"/>
            </a:endParaRPr>
          </a:p>
          <a:p>
            <a:pPr marL="212363" indent="-201717">
              <a:spcBef>
                <a:spcPts val="485"/>
              </a:spcBef>
              <a:buFont typeface="Arial MT"/>
              <a:buChar char="•"/>
              <a:tabLst>
                <a:tab pos="212923" algn="l"/>
              </a:tabLst>
            </a:pPr>
            <a:r>
              <a:rPr sz="2471" spc="-13" dirty="0">
                <a:latin typeface="Times New Roman" panose="02020603050405020304" pitchFamily="18" charset="0"/>
                <a:cs typeface="Times New Roman" panose="02020603050405020304" pitchFamily="18" charset="0"/>
              </a:rPr>
              <a:t>Process</a:t>
            </a:r>
            <a:r>
              <a:rPr sz="2471" spc="-31"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Automation</a:t>
            </a:r>
            <a:endParaRPr sz="2471" dirty="0">
              <a:latin typeface="Times New Roman" panose="02020603050405020304" pitchFamily="18" charset="0"/>
              <a:cs typeface="Times New Roman" panose="02020603050405020304" pitchFamily="18" charset="0"/>
            </a:endParaRPr>
          </a:p>
          <a:p>
            <a:pPr marL="212363" indent="-201717">
              <a:spcBef>
                <a:spcPts val="574"/>
              </a:spcBef>
              <a:buFont typeface="Arial MT"/>
              <a:buChar char="•"/>
              <a:tabLst>
                <a:tab pos="212923" algn="l"/>
              </a:tabLst>
            </a:pPr>
            <a:r>
              <a:rPr sz="2471" spc="-9" dirty="0">
                <a:latin typeface="Times New Roman" panose="02020603050405020304" pitchFamily="18" charset="0"/>
                <a:cs typeface="Times New Roman" panose="02020603050405020304" pitchFamily="18" charset="0"/>
              </a:rPr>
              <a:t>Sentiment</a:t>
            </a:r>
            <a:r>
              <a:rPr sz="2471" spc="-13"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Analysis</a:t>
            </a:r>
            <a:endParaRPr lang="en-US" sz="2471" spc="-9" dirty="0">
              <a:latin typeface="Times New Roman" panose="02020603050405020304" pitchFamily="18" charset="0"/>
              <a:cs typeface="Times New Roman" panose="02020603050405020304" pitchFamily="18" charset="0"/>
            </a:endParaRPr>
          </a:p>
          <a:p>
            <a:pPr marL="212363" indent="-201717">
              <a:spcBef>
                <a:spcPts val="574"/>
              </a:spcBef>
              <a:buFont typeface="Arial MT"/>
              <a:buChar char="•"/>
              <a:tabLst>
                <a:tab pos="212923" algn="l"/>
              </a:tabLst>
            </a:pPr>
            <a:r>
              <a:rPr lang="en-US" sz="2471" spc="-9" dirty="0">
                <a:latin typeface="Times New Roman" panose="02020603050405020304" pitchFamily="18" charset="0"/>
                <a:cs typeface="Times New Roman" panose="02020603050405020304" pitchFamily="18" charset="0"/>
              </a:rPr>
              <a:t>Objective detection </a:t>
            </a:r>
          </a:p>
          <a:p>
            <a:pPr marL="10646">
              <a:spcBef>
                <a:spcPts val="574"/>
              </a:spcBef>
              <a:tabLst>
                <a:tab pos="212923" algn="l"/>
              </a:tabLst>
            </a:pPr>
            <a:endParaRPr lang="en-US" sz="2471" spc="-9" dirty="0">
              <a:latin typeface="Times New Roman" panose="02020603050405020304" pitchFamily="18" charset="0"/>
              <a:cs typeface="Times New Roman" panose="02020603050405020304" pitchFamily="18" charset="0"/>
            </a:endParaRPr>
          </a:p>
        </p:txBody>
      </p:sp>
      <p:sp>
        <p:nvSpPr>
          <p:cNvPr id="4" name="object 4"/>
          <p:cNvSpPr txBox="1"/>
          <p:nvPr/>
        </p:nvSpPr>
        <p:spPr>
          <a:xfrm>
            <a:off x="10557094" y="5626654"/>
            <a:ext cx="122144" cy="119935"/>
          </a:xfrm>
          <a:prstGeom prst="rect">
            <a:avLst/>
          </a:prstGeom>
        </p:spPr>
        <p:txBody>
          <a:bodyPr vert="horz" wrap="square" lIns="0" tIns="11206" rIns="0" bIns="0" rtlCol="0">
            <a:spAutoFit/>
          </a:bodyPr>
          <a:lstStyle/>
          <a:p>
            <a:pPr marL="11206">
              <a:spcBef>
                <a:spcPts val="88"/>
              </a:spcBef>
            </a:pPr>
            <a:r>
              <a:rPr sz="706" spc="-4" dirty="0">
                <a:latin typeface="Arial MT"/>
                <a:cs typeface="Arial MT"/>
              </a:rPr>
              <a:t>13</a:t>
            </a:r>
            <a:endParaRPr sz="706">
              <a:latin typeface="Arial MT"/>
              <a:cs typeface="Arial M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5471" y="411942"/>
            <a:ext cx="4715435" cy="555107"/>
          </a:xfrm>
          <a:prstGeom prst="rect">
            <a:avLst/>
          </a:prstGeom>
        </p:spPr>
        <p:txBody>
          <a:bodyPr vert="horz" wrap="square" lIns="0" tIns="11766" rIns="0" bIns="0" rtlCol="0">
            <a:spAutoFit/>
          </a:bodyPr>
          <a:lstStyle/>
          <a:p>
            <a:pPr marL="11206">
              <a:lnSpc>
                <a:spcPct val="100000"/>
              </a:lnSpc>
              <a:spcBef>
                <a:spcPts val="93"/>
              </a:spcBef>
            </a:pPr>
            <a:r>
              <a:rPr sz="3530" spc="44" dirty="0"/>
              <a:t>Bank</a:t>
            </a:r>
            <a:r>
              <a:rPr sz="3530" spc="9" dirty="0"/>
              <a:t> </a:t>
            </a:r>
            <a:r>
              <a:rPr sz="3530" spc="31" dirty="0"/>
              <a:t>of</a:t>
            </a:r>
            <a:r>
              <a:rPr sz="3530" spc="4" dirty="0"/>
              <a:t> </a:t>
            </a:r>
            <a:r>
              <a:rPr sz="3530" spc="35" dirty="0"/>
              <a:t>America</a:t>
            </a:r>
            <a:r>
              <a:rPr sz="3530" spc="4" dirty="0"/>
              <a:t> </a:t>
            </a:r>
            <a:r>
              <a:rPr sz="3530" spc="26" dirty="0"/>
              <a:t>Erica</a:t>
            </a:r>
            <a:endParaRPr sz="3530" dirty="0"/>
          </a:p>
        </p:txBody>
      </p:sp>
      <p:pic>
        <p:nvPicPr>
          <p:cNvPr id="3" name="object 3"/>
          <p:cNvPicPr/>
          <p:nvPr/>
        </p:nvPicPr>
        <p:blipFill>
          <a:blip r:embed="rId2" cstate="print"/>
          <a:stretch>
            <a:fillRect/>
          </a:stretch>
        </p:blipFill>
        <p:spPr>
          <a:xfrm>
            <a:off x="2655097" y="1341949"/>
            <a:ext cx="7746443" cy="4053965"/>
          </a:xfrm>
          <a:prstGeom prst="rect">
            <a:avLst/>
          </a:prstGeom>
        </p:spPr>
      </p:pic>
      <p:sp>
        <p:nvSpPr>
          <p:cNvPr id="4" name="object 4"/>
          <p:cNvSpPr txBox="1"/>
          <p:nvPr/>
        </p:nvSpPr>
        <p:spPr>
          <a:xfrm>
            <a:off x="10557094" y="5626654"/>
            <a:ext cx="122144" cy="119935"/>
          </a:xfrm>
          <a:prstGeom prst="rect">
            <a:avLst/>
          </a:prstGeom>
        </p:spPr>
        <p:txBody>
          <a:bodyPr vert="horz" wrap="square" lIns="0" tIns="11206" rIns="0" bIns="0" rtlCol="0">
            <a:spAutoFit/>
          </a:bodyPr>
          <a:lstStyle/>
          <a:p>
            <a:pPr marL="11206">
              <a:spcBef>
                <a:spcPts val="88"/>
              </a:spcBef>
            </a:pPr>
            <a:r>
              <a:rPr sz="706" spc="-4" dirty="0">
                <a:latin typeface="Arial MT"/>
                <a:cs typeface="Arial MT"/>
              </a:rPr>
              <a:t>14</a:t>
            </a:r>
            <a:endParaRPr sz="706">
              <a:latin typeface="Arial MT"/>
              <a:cs typeface="Arial MT"/>
            </a:endParaRPr>
          </a:p>
        </p:txBody>
      </p:sp>
      <p:sp>
        <p:nvSpPr>
          <p:cNvPr id="5" name="object 5"/>
          <p:cNvSpPr txBox="1"/>
          <p:nvPr/>
        </p:nvSpPr>
        <p:spPr>
          <a:xfrm>
            <a:off x="1197505" y="5717645"/>
            <a:ext cx="8532159" cy="160715"/>
          </a:xfrm>
          <a:prstGeom prst="rect">
            <a:avLst/>
          </a:prstGeom>
        </p:spPr>
        <p:txBody>
          <a:bodyPr vert="horz" wrap="square" lIns="0" tIns="11206" rIns="0" bIns="0" rtlCol="0">
            <a:spAutoFit/>
          </a:bodyPr>
          <a:lstStyle/>
          <a:p>
            <a:pPr marL="11206">
              <a:spcBef>
                <a:spcPts val="88"/>
              </a:spcBef>
            </a:pPr>
            <a:r>
              <a:rPr sz="971" spc="13" dirty="0">
                <a:latin typeface="Calibri Light"/>
                <a:cs typeface="Calibri Light"/>
              </a:rPr>
              <a:t>©</a:t>
            </a:r>
            <a:r>
              <a:rPr sz="971" spc="26" dirty="0">
                <a:latin typeface="Calibri Light"/>
                <a:cs typeface="Calibri Light"/>
              </a:rPr>
              <a:t> </a:t>
            </a:r>
            <a:r>
              <a:rPr sz="971" spc="9" dirty="0">
                <a:latin typeface="Calibri Light"/>
                <a:cs typeface="Calibri Light"/>
              </a:rPr>
              <a:t>Bank</a:t>
            </a:r>
            <a:r>
              <a:rPr sz="971" spc="31" dirty="0">
                <a:latin typeface="Calibri Light"/>
                <a:cs typeface="Calibri Light"/>
              </a:rPr>
              <a:t> </a:t>
            </a:r>
            <a:r>
              <a:rPr sz="971" spc="9" dirty="0">
                <a:latin typeface="Calibri Light"/>
                <a:cs typeface="Calibri Light"/>
              </a:rPr>
              <a:t>of</a:t>
            </a:r>
            <a:r>
              <a:rPr sz="971" spc="26" dirty="0">
                <a:latin typeface="Calibri Light"/>
                <a:cs typeface="Calibri Light"/>
              </a:rPr>
              <a:t> </a:t>
            </a:r>
            <a:r>
              <a:rPr sz="971" spc="9" dirty="0">
                <a:latin typeface="Calibri Light"/>
                <a:cs typeface="Calibri Light"/>
              </a:rPr>
              <a:t>America.</a:t>
            </a:r>
            <a:r>
              <a:rPr sz="971" spc="31" dirty="0">
                <a:latin typeface="Calibri Light"/>
                <a:cs typeface="Calibri Light"/>
              </a:rPr>
              <a:t> </a:t>
            </a:r>
            <a:r>
              <a:rPr sz="971" spc="9" dirty="0">
                <a:latin typeface="Calibri Light"/>
                <a:cs typeface="Calibri Light"/>
              </a:rPr>
              <a:t>All</a:t>
            </a:r>
            <a:r>
              <a:rPr sz="971" spc="26" dirty="0">
                <a:latin typeface="Calibri Light"/>
                <a:cs typeface="Calibri Light"/>
              </a:rPr>
              <a:t> </a:t>
            </a:r>
            <a:r>
              <a:rPr sz="971" spc="9" dirty="0">
                <a:latin typeface="Calibri Light"/>
                <a:cs typeface="Calibri Light"/>
              </a:rPr>
              <a:t>rights</a:t>
            </a:r>
            <a:r>
              <a:rPr sz="971" spc="35" dirty="0">
                <a:latin typeface="Calibri Light"/>
                <a:cs typeface="Calibri Light"/>
              </a:rPr>
              <a:t> </a:t>
            </a:r>
            <a:r>
              <a:rPr sz="971" spc="9" dirty="0">
                <a:latin typeface="Calibri Light"/>
                <a:cs typeface="Calibri Light"/>
              </a:rPr>
              <a:t>reserved.</a:t>
            </a:r>
            <a:r>
              <a:rPr sz="971" spc="35" dirty="0">
                <a:latin typeface="Calibri Light"/>
                <a:cs typeface="Calibri Light"/>
              </a:rPr>
              <a:t> </a:t>
            </a:r>
            <a:r>
              <a:rPr sz="971" spc="9" dirty="0">
                <a:latin typeface="Calibri Light"/>
                <a:cs typeface="Calibri Light"/>
              </a:rPr>
              <a:t>This</a:t>
            </a:r>
            <a:r>
              <a:rPr sz="971" spc="31" dirty="0">
                <a:latin typeface="Calibri Light"/>
                <a:cs typeface="Calibri Light"/>
              </a:rPr>
              <a:t> </a:t>
            </a:r>
            <a:r>
              <a:rPr sz="971" spc="9" dirty="0">
                <a:latin typeface="Calibri Light"/>
                <a:cs typeface="Calibri Light"/>
              </a:rPr>
              <a:t>content</a:t>
            </a:r>
            <a:r>
              <a:rPr sz="971" spc="31" dirty="0">
                <a:latin typeface="Calibri Light"/>
                <a:cs typeface="Calibri Light"/>
              </a:rPr>
              <a:t> </a:t>
            </a:r>
            <a:r>
              <a:rPr sz="971" spc="4" dirty="0">
                <a:latin typeface="Calibri Light"/>
                <a:cs typeface="Calibri Light"/>
              </a:rPr>
              <a:t>is</a:t>
            </a:r>
            <a:r>
              <a:rPr sz="971" spc="31" dirty="0">
                <a:latin typeface="Calibri Light"/>
                <a:cs typeface="Calibri Light"/>
              </a:rPr>
              <a:t> </a:t>
            </a:r>
            <a:r>
              <a:rPr sz="971" spc="9" dirty="0">
                <a:latin typeface="Calibri Light"/>
                <a:cs typeface="Calibri Light"/>
              </a:rPr>
              <a:t>excluded</a:t>
            </a:r>
            <a:r>
              <a:rPr sz="971" spc="31" dirty="0">
                <a:latin typeface="Calibri Light"/>
                <a:cs typeface="Calibri Light"/>
              </a:rPr>
              <a:t> </a:t>
            </a:r>
            <a:r>
              <a:rPr sz="971" spc="9" dirty="0">
                <a:latin typeface="Calibri Light"/>
                <a:cs typeface="Calibri Light"/>
              </a:rPr>
              <a:t>from</a:t>
            </a:r>
            <a:r>
              <a:rPr sz="971" spc="31" dirty="0">
                <a:latin typeface="Calibri Light"/>
                <a:cs typeface="Calibri Light"/>
              </a:rPr>
              <a:t> </a:t>
            </a:r>
            <a:r>
              <a:rPr sz="971" spc="9" dirty="0">
                <a:latin typeface="Calibri Light"/>
                <a:cs typeface="Calibri Light"/>
              </a:rPr>
              <a:t>our</a:t>
            </a:r>
            <a:r>
              <a:rPr sz="971" spc="31" dirty="0">
                <a:latin typeface="Calibri Light"/>
                <a:cs typeface="Calibri Light"/>
              </a:rPr>
              <a:t> </a:t>
            </a:r>
            <a:r>
              <a:rPr sz="971" spc="13" dirty="0">
                <a:latin typeface="Calibri Light"/>
                <a:cs typeface="Calibri Light"/>
              </a:rPr>
              <a:t>CreativeCommons</a:t>
            </a:r>
            <a:r>
              <a:rPr sz="971" spc="35" dirty="0">
                <a:latin typeface="Calibri Light"/>
                <a:cs typeface="Calibri Light"/>
              </a:rPr>
              <a:t> </a:t>
            </a:r>
            <a:r>
              <a:rPr sz="971" spc="9" dirty="0">
                <a:latin typeface="Calibri Light"/>
                <a:cs typeface="Calibri Light"/>
              </a:rPr>
              <a:t>license.</a:t>
            </a:r>
            <a:r>
              <a:rPr sz="971" spc="31" dirty="0">
                <a:latin typeface="Calibri Light"/>
                <a:cs typeface="Calibri Light"/>
              </a:rPr>
              <a:t> </a:t>
            </a:r>
            <a:r>
              <a:rPr sz="971" spc="9" dirty="0">
                <a:latin typeface="Calibri Light"/>
                <a:cs typeface="Calibri Light"/>
              </a:rPr>
              <a:t>For</a:t>
            </a:r>
            <a:r>
              <a:rPr sz="971" spc="31" dirty="0">
                <a:latin typeface="Calibri Light"/>
                <a:cs typeface="Calibri Light"/>
              </a:rPr>
              <a:t> </a:t>
            </a:r>
            <a:r>
              <a:rPr sz="971" spc="13" dirty="0">
                <a:latin typeface="Calibri Light"/>
                <a:cs typeface="Calibri Light"/>
              </a:rPr>
              <a:t>more</a:t>
            </a:r>
            <a:r>
              <a:rPr sz="971" spc="31" dirty="0">
                <a:latin typeface="Calibri Light"/>
                <a:cs typeface="Calibri Light"/>
              </a:rPr>
              <a:t> </a:t>
            </a:r>
            <a:r>
              <a:rPr sz="971" spc="9" dirty="0">
                <a:latin typeface="Calibri Light"/>
                <a:cs typeface="Calibri Light"/>
              </a:rPr>
              <a:t>information,</a:t>
            </a:r>
            <a:r>
              <a:rPr sz="971" spc="31" dirty="0">
                <a:latin typeface="Calibri Light"/>
                <a:cs typeface="Calibri Light"/>
              </a:rPr>
              <a:t> </a:t>
            </a:r>
            <a:r>
              <a:rPr sz="971" spc="9" dirty="0">
                <a:latin typeface="Calibri Light"/>
                <a:cs typeface="Calibri Light"/>
              </a:rPr>
              <a:t>see</a:t>
            </a:r>
            <a:r>
              <a:rPr sz="971" spc="35" dirty="0">
                <a:latin typeface="Calibri Light"/>
                <a:cs typeface="Calibri Light"/>
              </a:rPr>
              <a:t> </a:t>
            </a:r>
            <a:r>
              <a:rPr sz="971" spc="9" dirty="0">
                <a:solidFill>
                  <a:srgbClr val="0000FF"/>
                </a:solidFill>
                <a:latin typeface="Calibri Light"/>
                <a:cs typeface="Calibri Light"/>
                <a:hlinkClick r:id="rId3"/>
              </a:rPr>
              <a:t>https://ocw.mit.edu/help/faq-fair-use/</a:t>
            </a:r>
            <a:endParaRPr sz="971">
              <a:latin typeface="Calibri Light"/>
              <a:cs typeface="Calibri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5471" y="329457"/>
            <a:ext cx="5680822" cy="500232"/>
          </a:xfrm>
          <a:prstGeom prst="rect">
            <a:avLst/>
          </a:prstGeom>
        </p:spPr>
        <p:txBody>
          <a:bodyPr vert="horz" wrap="square" lIns="0" tIns="11206" rIns="0" bIns="0" rtlCol="0">
            <a:spAutoFit/>
          </a:bodyPr>
          <a:lstStyle/>
          <a:p>
            <a:pPr marL="11206">
              <a:lnSpc>
                <a:spcPct val="100000"/>
              </a:lnSpc>
              <a:spcBef>
                <a:spcPts val="88"/>
              </a:spcBef>
            </a:pPr>
            <a:r>
              <a:rPr sz="3177" spc="-4" dirty="0"/>
              <a:t>Finance</a:t>
            </a:r>
            <a:r>
              <a:rPr sz="3177" spc="-22" dirty="0"/>
              <a:t> </a:t>
            </a:r>
            <a:r>
              <a:rPr sz="3177" spc="-44" dirty="0"/>
              <a:t>Technology</a:t>
            </a:r>
            <a:r>
              <a:rPr sz="3177" spc="-13" dirty="0"/>
              <a:t> </a:t>
            </a:r>
            <a:r>
              <a:rPr sz="3177" spc="-9" dirty="0"/>
              <a:t>Stack</a:t>
            </a:r>
            <a:endParaRPr sz="3177" dirty="0"/>
          </a:p>
        </p:txBody>
      </p:sp>
      <p:sp>
        <p:nvSpPr>
          <p:cNvPr id="11" name="object 11"/>
          <p:cNvSpPr txBox="1">
            <a:spLocks noGrp="1"/>
          </p:cNvSpPr>
          <p:nvPr>
            <p:ph type="sldNum" sz="quarter" idx="4294967295"/>
          </p:nvPr>
        </p:nvSpPr>
        <p:spPr>
          <a:xfrm>
            <a:off x="8462104" y="5868040"/>
            <a:ext cx="2473699" cy="220132"/>
          </a:xfrm>
          <a:prstGeom prst="rect">
            <a:avLst/>
          </a:prstGeom>
        </p:spPr>
        <p:txBody>
          <a:bodyPr vert="horz" wrap="square" lIns="0" tIns="2801" rIns="0" bIns="0" rtlCol="0">
            <a:spAutoFit/>
          </a:bodyPr>
          <a:lstStyle/>
          <a:p>
            <a:pPr marL="82928">
              <a:spcBef>
                <a:spcPts val="22"/>
              </a:spcBef>
            </a:pPr>
            <a:fld id="{81D60167-4931-47E6-BA6A-407CBD079E47}" type="slidenum">
              <a:rPr sz="1412" spc="-4" dirty="0">
                <a:latin typeface="Times New Roman" panose="02020603050405020304" pitchFamily="18" charset="0"/>
                <a:cs typeface="Times New Roman" panose="02020603050405020304" pitchFamily="18" charset="0"/>
              </a:rPr>
              <a:pPr marL="82928">
                <a:spcBef>
                  <a:spcPts val="22"/>
                </a:spcBef>
              </a:pPr>
              <a:t>17</a:t>
            </a:fld>
            <a:endParaRPr sz="1412" spc="-4" dirty="0">
              <a:latin typeface="Times New Roman" panose="02020603050405020304" pitchFamily="18" charset="0"/>
              <a:cs typeface="Times New Roman" panose="02020603050405020304" pitchFamily="18" charset="0"/>
            </a:endParaRPr>
          </a:p>
        </p:txBody>
      </p:sp>
      <p:sp>
        <p:nvSpPr>
          <p:cNvPr id="3" name="object 3"/>
          <p:cNvSpPr txBox="1"/>
          <p:nvPr/>
        </p:nvSpPr>
        <p:spPr>
          <a:xfrm>
            <a:off x="6701118" y="1344706"/>
            <a:ext cx="3433481" cy="376842"/>
          </a:xfrm>
          <a:prstGeom prst="rect">
            <a:avLst/>
          </a:prstGeom>
          <a:solidFill>
            <a:srgbClr val="DAE3F3"/>
          </a:solidFill>
          <a:ln w="12693">
            <a:solidFill>
              <a:srgbClr val="2F528F"/>
            </a:solidFill>
          </a:ln>
        </p:spPr>
        <p:txBody>
          <a:bodyPr vert="horz" wrap="square" lIns="0" tIns="50426" rIns="0" bIns="0" rtlCol="0">
            <a:spAutoFit/>
          </a:bodyPr>
          <a:lstStyle/>
          <a:p>
            <a:pPr marL="80126">
              <a:spcBef>
                <a:spcPts val="397"/>
              </a:spcBef>
            </a:pPr>
            <a:r>
              <a:rPr sz="2118" dirty="0">
                <a:latin typeface="Times New Roman" panose="02020603050405020304" pitchFamily="18" charset="0"/>
                <a:cs typeface="Times New Roman" panose="02020603050405020304" pitchFamily="18" charset="0"/>
              </a:rPr>
              <a:t>?</a:t>
            </a:r>
            <a:r>
              <a:rPr sz="2118" spc="-18" dirty="0">
                <a:latin typeface="Times New Roman" panose="02020603050405020304" pitchFamily="18" charset="0"/>
                <a:cs typeface="Times New Roman" panose="02020603050405020304" pitchFamily="18" charset="0"/>
              </a:rPr>
              <a:t> </a:t>
            </a:r>
            <a:r>
              <a:rPr sz="2118" spc="-9" dirty="0">
                <a:latin typeface="Times New Roman" panose="02020603050405020304" pitchFamily="18" charset="0"/>
                <a:cs typeface="Times New Roman" panose="02020603050405020304" pitchFamily="18" charset="0"/>
              </a:rPr>
              <a:t>Blockchain</a:t>
            </a:r>
            <a:r>
              <a:rPr sz="2118" spc="-4" dirty="0">
                <a:latin typeface="Times New Roman" panose="02020603050405020304" pitchFamily="18" charset="0"/>
                <a:cs typeface="Times New Roman" panose="02020603050405020304" pitchFamily="18" charset="0"/>
              </a:rPr>
              <a:t> </a:t>
            </a:r>
            <a:r>
              <a:rPr sz="2118" spc="-44" dirty="0">
                <a:latin typeface="Times New Roman" panose="02020603050405020304" pitchFamily="18" charset="0"/>
                <a:cs typeface="Times New Roman" panose="02020603050405020304" pitchFamily="18" charset="0"/>
              </a:rPr>
              <a:t>Tech,</a:t>
            </a:r>
            <a:r>
              <a:rPr sz="2118" spc="-9" dirty="0">
                <a:latin typeface="Times New Roman" panose="02020603050405020304" pitchFamily="18" charset="0"/>
                <a:cs typeface="Times New Roman" panose="02020603050405020304" pitchFamily="18" charset="0"/>
              </a:rPr>
              <a:t> </a:t>
            </a:r>
            <a:r>
              <a:rPr sz="2118" spc="-13" dirty="0">
                <a:latin typeface="Times New Roman" panose="02020603050405020304" pitchFamily="18" charset="0"/>
                <a:cs typeface="Times New Roman" panose="02020603050405020304" pitchFamily="18" charset="0"/>
              </a:rPr>
              <a:t>etc.</a:t>
            </a:r>
            <a:r>
              <a:rPr sz="2118" spc="-4"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a:t>
            </a:r>
            <a:r>
              <a:rPr sz="2118" spc="-13"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&gt;</a:t>
            </a:r>
            <a:endParaRPr sz="2118">
              <a:latin typeface="Times New Roman" panose="02020603050405020304" pitchFamily="18" charset="0"/>
              <a:cs typeface="Times New Roman" panose="02020603050405020304" pitchFamily="18" charset="0"/>
            </a:endParaRPr>
          </a:p>
        </p:txBody>
      </p:sp>
      <p:sp>
        <p:nvSpPr>
          <p:cNvPr id="4" name="object 4"/>
          <p:cNvSpPr txBox="1"/>
          <p:nvPr/>
        </p:nvSpPr>
        <p:spPr>
          <a:xfrm>
            <a:off x="5373776" y="1976124"/>
            <a:ext cx="4759699" cy="377408"/>
          </a:xfrm>
          <a:prstGeom prst="rect">
            <a:avLst/>
          </a:prstGeom>
          <a:solidFill>
            <a:srgbClr val="DAE3F3"/>
          </a:solidFill>
          <a:ln w="12693">
            <a:solidFill>
              <a:srgbClr val="2F528F"/>
            </a:solidFill>
          </a:ln>
        </p:spPr>
        <p:txBody>
          <a:bodyPr vert="horz" wrap="square" lIns="0" tIns="50987" rIns="0" bIns="0" rtlCol="0">
            <a:spAutoFit/>
          </a:bodyPr>
          <a:lstStyle/>
          <a:p>
            <a:pPr marL="80126">
              <a:spcBef>
                <a:spcPts val="401"/>
              </a:spcBef>
            </a:pPr>
            <a:r>
              <a:rPr sz="2118" dirty="0">
                <a:latin typeface="Times New Roman" panose="02020603050405020304" pitchFamily="18" charset="0"/>
                <a:cs typeface="Times New Roman" panose="02020603050405020304" pitchFamily="18" charset="0"/>
              </a:rPr>
              <a:t>Open</a:t>
            </a:r>
            <a:r>
              <a:rPr sz="2118" spc="-26"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API</a:t>
            </a:r>
            <a:r>
              <a:rPr sz="2118" spc="-35"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&gt;</a:t>
            </a:r>
            <a:endParaRPr sz="2118">
              <a:latin typeface="Times New Roman" panose="02020603050405020304" pitchFamily="18" charset="0"/>
              <a:cs typeface="Times New Roman" panose="02020603050405020304" pitchFamily="18" charset="0"/>
            </a:endParaRPr>
          </a:p>
        </p:txBody>
      </p:sp>
      <p:sp>
        <p:nvSpPr>
          <p:cNvPr id="5" name="object 5"/>
          <p:cNvSpPr txBox="1"/>
          <p:nvPr/>
        </p:nvSpPr>
        <p:spPr>
          <a:xfrm>
            <a:off x="5373776" y="2602027"/>
            <a:ext cx="4759699" cy="375711"/>
          </a:xfrm>
          <a:prstGeom prst="rect">
            <a:avLst/>
          </a:prstGeom>
          <a:solidFill>
            <a:srgbClr val="DAE3F3"/>
          </a:solidFill>
          <a:ln w="12693">
            <a:solidFill>
              <a:srgbClr val="2F528F"/>
            </a:solidFill>
          </a:ln>
        </p:spPr>
        <p:txBody>
          <a:bodyPr vert="horz" wrap="square" lIns="0" tIns="49306" rIns="0" bIns="0" rtlCol="0">
            <a:spAutoFit/>
          </a:bodyPr>
          <a:lstStyle/>
          <a:p>
            <a:pPr marL="80126">
              <a:spcBef>
                <a:spcPts val="388"/>
              </a:spcBef>
            </a:pPr>
            <a:r>
              <a:rPr sz="2118" spc="-4" dirty="0">
                <a:latin typeface="Times New Roman" panose="02020603050405020304" pitchFamily="18" charset="0"/>
                <a:cs typeface="Times New Roman" panose="02020603050405020304" pitchFamily="18" charset="0"/>
              </a:rPr>
              <a:t>AI,</a:t>
            </a:r>
            <a:r>
              <a:rPr sz="2118" spc="-18"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ML</a:t>
            </a:r>
            <a:r>
              <a:rPr sz="2118" spc="-13"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&amp;</a:t>
            </a:r>
            <a:r>
              <a:rPr sz="2118" spc="-13"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NLP</a:t>
            </a:r>
            <a:r>
              <a:rPr sz="2118" spc="-9"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&gt;</a:t>
            </a:r>
            <a:endParaRPr sz="2118">
              <a:latin typeface="Times New Roman" panose="02020603050405020304" pitchFamily="18" charset="0"/>
              <a:cs typeface="Times New Roman" panose="02020603050405020304" pitchFamily="18" charset="0"/>
            </a:endParaRPr>
          </a:p>
        </p:txBody>
      </p:sp>
      <p:sp>
        <p:nvSpPr>
          <p:cNvPr id="6" name="object 6"/>
          <p:cNvSpPr txBox="1"/>
          <p:nvPr/>
        </p:nvSpPr>
        <p:spPr>
          <a:xfrm>
            <a:off x="3788346" y="3213061"/>
            <a:ext cx="6344771" cy="383066"/>
          </a:xfrm>
          <a:prstGeom prst="rect">
            <a:avLst/>
          </a:prstGeom>
          <a:solidFill>
            <a:srgbClr val="DAE3F3"/>
          </a:solidFill>
          <a:ln w="12693">
            <a:solidFill>
              <a:srgbClr val="2F528F"/>
            </a:solidFill>
          </a:ln>
        </p:spPr>
        <p:txBody>
          <a:bodyPr vert="horz" wrap="square" lIns="0" tIns="56590" rIns="0" bIns="0" rtlCol="0">
            <a:spAutoFit/>
          </a:bodyPr>
          <a:lstStyle/>
          <a:p>
            <a:pPr marL="80126">
              <a:spcBef>
                <a:spcPts val="446"/>
              </a:spcBef>
            </a:pPr>
            <a:r>
              <a:rPr sz="2118" spc="-4" dirty="0">
                <a:latin typeface="Times New Roman" panose="02020603050405020304" pitchFamily="18" charset="0"/>
                <a:cs typeface="Times New Roman" panose="02020603050405020304" pitchFamily="18" charset="0"/>
              </a:rPr>
              <a:t>Cloud</a:t>
            </a:r>
            <a:r>
              <a:rPr sz="2118" spc="-31"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&gt;</a:t>
            </a:r>
            <a:endParaRPr sz="2118">
              <a:latin typeface="Times New Roman" panose="02020603050405020304" pitchFamily="18" charset="0"/>
              <a:cs typeface="Times New Roman" panose="02020603050405020304" pitchFamily="18" charset="0"/>
            </a:endParaRPr>
          </a:p>
        </p:txBody>
      </p:sp>
      <p:sp>
        <p:nvSpPr>
          <p:cNvPr id="7" name="object 7"/>
          <p:cNvSpPr txBox="1"/>
          <p:nvPr/>
        </p:nvSpPr>
        <p:spPr>
          <a:xfrm>
            <a:off x="2666999" y="3838964"/>
            <a:ext cx="7465359" cy="375711"/>
          </a:xfrm>
          <a:prstGeom prst="rect">
            <a:avLst/>
          </a:prstGeom>
          <a:solidFill>
            <a:srgbClr val="DAE3F3"/>
          </a:solidFill>
          <a:ln w="12693">
            <a:solidFill>
              <a:srgbClr val="2F528F"/>
            </a:solidFill>
          </a:ln>
        </p:spPr>
        <p:txBody>
          <a:bodyPr vert="horz" wrap="square" lIns="0" tIns="49306" rIns="0" bIns="0" rtlCol="0">
            <a:spAutoFit/>
          </a:bodyPr>
          <a:lstStyle/>
          <a:p>
            <a:pPr marL="80126">
              <a:spcBef>
                <a:spcPts val="388"/>
              </a:spcBef>
            </a:pPr>
            <a:r>
              <a:rPr sz="2118" spc="-4" dirty="0">
                <a:latin typeface="Times New Roman" panose="02020603050405020304" pitchFamily="18" charset="0"/>
                <a:cs typeface="Times New Roman" panose="02020603050405020304" pitchFamily="18" charset="0"/>
              </a:rPr>
              <a:t>Mobile</a:t>
            </a:r>
            <a:r>
              <a:rPr sz="2118" spc="-31"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&gt;</a:t>
            </a:r>
            <a:endParaRPr sz="2118">
              <a:latin typeface="Times New Roman" panose="02020603050405020304" pitchFamily="18" charset="0"/>
              <a:cs typeface="Times New Roman" panose="02020603050405020304" pitchFamily="18" charset="0"/>
            </a:endParaRPr>
          </a:p>
        </p:txBody>
      </p:sp>
      <p:sp>
        <p:nvSpPr>
          <p:cNvPr id="8" name="object 8"/>
          <p:cNvSpPr txBox="1"/>
          <p:nvPr/>
        </p:nvSpPr>
        <p:spPr>
          <a:xfrm>
            <a:off x="1696076" y="4475574"/>
            <a:ext cx="8435788" cy="376842"/>
          </a:xfrm>
          <a:prstGeom prst="rect">
            <a:avLst/>
          </a:prstGeom>
          <a:solidFill>
            <a:srgbClr val="DAE3F3"/>
          </a:solidFill>
          <a:ln w="12693">
            <a:solidFill>
              <a:srgbClr val="2F528F"/>
            </a:solidFill>
          </a:ln>
        </p:spPr>
        <p:txBody>
          <a:bodyPr vert="horz" wrap="square" lIns="0" tIns="50426" rIns="0" bIns="0" rtlCol="0">
            <a:spAutoFit/>
          </a:bodyPr>
          <a:lstStyle/>
          <a:p>
            <a:pPr marL="80687">
              <a:spcBef>
                <a:spcPts val="397"/>
              </a:spcBef>
            </a:pPr>
            <a:r>
              <a:rPr sz="2118" spc="-9" dirty="0">
                <a:latin typeface="Times New Roman" panose="02020603050405020304" pitchFamily="18" charset="0"/>
                <a:cs typeface="Times New Roman" panose="02020603050405020304" pitchFamily="18" charset="0"/>
              </a:rPr>
              <a:t>Internet</a:t>
            </a:r>
            <a:r>
              <a:rPr sz="2118" spc="-44"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&gt;</a:t>
            </a:r>
            <a:endParaRPr sz="2118">
              <a:latin typeface="Times New Roman" panose="02020603050405020304" pitchFamily="18" charset="0"/>
              <a:cs typeface="Times New Roman" panose="02020603050405020304" pitchFamily="18" charset="0"/>
            </a:endParaRPr>
          </a:p>
        </p:txBody>
      </p:sp>
      <p:sp>
        <p:nvSpPr>
          <p:cNvPr id="9" name="object 9"/>
          <p:cNvSpPr txBox="1"/>
          <p:nvPr/>
        </p:nvSpPr>
        <p:spPr>
          <a:xfrm>
            <a:off x="917743" y="5112187"/>
            <a:ext cx="9213476" cy="666997"/>
          </a:xfrm>
          <a:prstGeom prst="rect">
            <a:avLst/>
          </a:prstGeom>
          <a:solidFill>
            <a:srgbClr val="DAE3F3"/>
          </a:solidFill>
          <a:ln w="12693">
            <a:solidFill>
              <a:srgbClr val="2F528F"/>
            </a:solidFill>
          </a:ln>
        </p:spPr>
        <p:txBody>
          <a:bodyPr vert="horz" wrap="square" lIns="0" tIns="21291" rIns="0" bIns="0" rtlCol="0">
            <a:spAutoFit/>
          </a:bodyPr>
          <a:lstStyle/>
          <a:p>
            <a:pPr marL="80687" marR="169778">
              <a:lnSpc>
                <a:spcPct val="102299"/>
              </a:lnSpc>
              <a:spcBef>
                <a:spcPts val="168"/>
              </a:spcBef>
            </a:pPr>
            <a:r>
              <a:rPr sz="2118" spc="-26" dirty="0">
                <a:latin typeface="Times New Roman" panose="02020603050405020304" pitchFamily="18" charset="0"/>
                <a:cs typeface="Times New Roman" panose="02020603050405020304" pitchFamily="18" charset="0"/>
              </a:rPr>
              <a:t>Money,</a:t>
            </a:r>
            <a:r>
              <a:rPr sz="2118" spc="4"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Accounting,</a:t>
            </a:r>
            <a:r>
              <a:rPr sz="2118" spc="9" dirty="0">
                <a:latin typeface="Times New Roman" panose="02020603050405020304" pitchFamily="18" charset="0"/>
                <a:cs typeface="Times New Roman" panose="02020603050405020304" pitchFamily="18" charset="0"/>
              </a:rPr>
              <a:t> </a:t>
            </a:r>
            <a:r>
              <a:rPr sz="2118" spc="-9" dirty="0">
                <a:latin typeface="Times New Roman" panose="02020603050405020304" pitchFamily="18" charset="0"/>
                <a:cs typeface="Times New Roman" panose="02020603050405020304" pitchFamily="18" charset="0"/>
              </a:rPr>
              <a:t>Ledgers,</a:t>
            </a:r>
            <a:r>
              <a:rPr sz="2118" spc="4"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Joint</a:t>
            </a:r>
            <a:r>
              <a:rPr sz="2118" spc="4" dirty="0">
                <a:latin typeface="Times New Roman" panose="02020603050405020304" pitchFamily="18" charset="0"/>
                <a:cs typeface="Times New Roman" panose="02020603050405020304" pitchFamily="18" charset="0"/>
              </a:rPr>
              <a:t> </a:t>
            </a:r>
            <a:r>
              <a:rPr sz="2118" spc="-9" dirty="0">
                <a:latin typeface="Times New Roman" panose="02020603050405020304" pitchFamily="18" charset="0"/>
                <a:cs typeface="Times New Roman" panose="02020603050405020304" pitchFamily="18" charset="0"/>
              </a:rPr>
              <a:t>Stock</a:t>
            </a:r>
            <a:r>
              <a:rPr sz="2118" spc="4"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Companies,</a:t>
            </a:r>
            <a:r>
              <a:rPr sz="2118" spc="9" dirty="0">
                <a:latin typeface="Times New Roman" panose="02020603050405020304" pitchFamily="18" charset="0"/>
                <a:cs typeface="Times New Roman" panose="02020603050405020304" pitchFamily="18" charset="0"/>
              </a:rPr>
              <a:t> </a:t>
            </a:r>
            <a:r>
              <a:rPr sz="2118" spc="-13" dirty="0">
                <a:latin typeface="Times New Roman" panose="02020603050405020304" pitchFamily="18" charset="0"/>
                <a:cs typeface="Times New Roman" panose="02020603050405020304" pitchFamily="18" charset="0"/>
              </a:rPr>
              <a:t>Markets,</a:t>
            </a:r>
            <a:r>
              <a:rPr sz="2118" spc="4" dirty="0">
                <a:latin typeface="Times New Roman" panose="02020603050405020304" pitchFamily="18" charset="0"/>
                <a:cs typeface="Times New Roman" panose="02020603050405020304" pitchFamily="18" charset="0"/>
              </a:rPr>
              <a:t> </a:t>
            </a:r>
            <a:r>
              <a:rPr sz="2118" spc="-9" dirty="0">
                <a:latin typeface="Times New Roman" panose="02020603050405020304" pitchFamily="18" charset="0"/>
                <a:cs typeface="Times New Roman" panose="02020603050405020304" pitchFamily="18" charset="0"/>
              </a:rPr>
              <a:t>Derivatives, </a:t>
            </a:r>
            <a:r>
              <a:rPr sz="2118" spc="-507" dirty="0">
                <a:latin typeface="Times New Roman" panose="02020603050405020304" pitchFamily="18" charset="0"/>
                <a:cs typeface="Times New Roman" panose="02020603050405020304" pitchFamily="18" charset="0"/>
              </a:rPr>
              <a:t> </a:t>
            </a:r>
            <a:r>
              <a:rPr sz="2118" spc="-9" dirty="0">
                <a:latin typeface="Times New Roman" panose="02020603050405020304" pitchFamily="18" charset="0"/>
                <a:cs typeface="Times New Roman" panose="02020603050405020304" pitchFamily="18" charset="0"/>
              </a:rPr>
              <a:t>Electronic</a:t>
            </a:r>
            <a:r>
              <a:rPr sz="2118" spc="-4"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Messaging, </a:t>
            </a:r>
            <a:r>
              <a:rPr sz="2118" spc="-9" dirty="0">
                <a:latin typeface="Times New Roman" panose="02020603050405020304" pitchFamily="18" charset="0"/>
                <a:cs typeface="Times New Roman" panose="02020603050405020304" pitchFamily="18" charset="0"/>
              </a:rPr>
              <a:t>Credit</a:t>
            </a:r>
            <a:r>
              <a:rPr sz="2118" dirty="0">
                <a:latin typeface="Times New Roman" panose="02020603050405020304" pitchFamily="18" charset="0"/>
                <a:cs typeface="Times New Roman" panose="02020603050405020304" pitchFamily="18" charset="0"/>
              </a:rPr>
              <a:t> </a:t>
            </a:r>
            <a:r>
              <a:rPr sz="2118" spc="-9" dirty="0">
                <a:latin typeface="Times New Roman" panose="02020603050405020304" pitchFamily="18" charset="0"/>
                <a:cs typeface="Times New Roman" panose="02020603050405020304" pitchFamily="18" charset="0"/>
              </a:rPr>
              <a:t>Cards,</a:t>
            </a:r>
            <a:r>
              <a:rPr sz="2118" dirty="0">
                <a:latin typeface="Times New Roman" panose="02020603050405020304" pitchFamily="18" charset="0"/>
                <a:cs typeface="Times New Roman" panose="02020603050405020304" pitchFamily="18" charset="0"/>
              </a:rPr>
              <a:t> </a:t>
            </a:r>
            <a:r>
              <a:rPr sz="2118" spc="-9" dirty="0">
                <a:latin typeface="Times New Roman" panose="02020603050405020304" pitchFamily="18" charset="0"/>
                <a:cs typeface="Times New Roman" panose="02020603050405020304" pitchFamily="18" charset="0"/>
              </a:rPr>
              <a:t>Securitizations,</a:t>
            </a:r>
            <a:r>
              <a:rPr sz="2118" spc="4" dirty="0">
                <a:latin typeface="Times New Roman" panose="02020603050405020304" pitchFamily="18" charset="0"/>
                <a:cs typeface="Times New Roman" panose="02020603050405020304" pitchFamily="18" charset="0"/>
              </a:rPr>
              <a:t> </a:t>
            </a:r>
            <a:r>
              <a:rPr sz="2118" spc="-13" dirty="0">
                <a:latin typeface="Times New Roman" panose="02020603050405020304" pitchFamily="18" charset="0"/>
                <a:cs typeface="Times New Roman" panose="02020603050405020304" pitchFamily="18" charset="0"/>
              </a:rPr>
              <a:t>etc.</a:t>
            </a:r>
            <a:r>
              <a:rPr sz="2118" dirty="0">
                <a:latin typeface="Times New Roman" panose="02020603050405020304" pitchFamily="18" charset="0"/>
                <a:cs typeface="Times New Roman" panose="02020603050405020304" pitchFamily="18" charset="0"/>
              </a:rPr>
              <a:t> &gt;</a:t>
            </a:r>
            <a:endParaRPr sz="2118">
              <a:latin typeface="Times New Roman" panose="02020603050405020304" pitchFamily="18" charset="0"/>
              <a:cs typeface="Times New Roman" panose="02020603050405020304" pitchFamily="18" charset="0"/>
            </a:endParaRPr>
          </a:p>
        </p:txBody>
      </p:sp>
      <p:sp>
        <p:nvSpPr>
          <p:cNvPr id="10" name="object 10"/>
          <p:cNvSpPr/>
          <p:nvPr/>
        </p:nvSpPr>
        <p:spPr>
          <a:xfrm>
            <a:off x="917742" y="5972599"/>
            <a:ext cx="9278471" cy="100853"/>
          </a:xfrm>
          <a:custGeom>
            <a:avLst/>
            <a:gdLst/>
            <a:ahLst/>
            <a:cxnLst/>
            <a:rect l="l" t="t" r="r" b="b"/>
            <a:pathLst>
              <a:path w="10515600" h="114300">
                <a:moveTo>
                  <a:pt x="10401300" y="0"/>
                </a:moveTo>
                <a:lnTo>
                  <a:pt x="10401300" y="114299"/>
                </a:lnTo>
                <a:lnTo>
                  <a:pt x="10477500" y="76199"/>
                </a:lnTo>
                <a:lnTo>
                  <a:pt x="10420362" y="76199"/>
                </a:lnTo>
                <a:lnTo>
                  <a:pt x="10420362" y="38099"/>
                </a:lnTo>
                <a:lnTo>
                  <a:pt x="10477500" y="38099"/>
                </a:lnTo>
                <a:lnTo>
                  <a:pt x="10401300" y="0"/>
                </a:lnTo>
                <a:close/>
              </a:path>
              <a:path w="10515600" h="114300">
                <a:moveTo>
                  <a:pt x="10401300" y="38099"/>
                </a:moveTo>
                <a:lnTo>
                  <a:pt x="0" y="38099"/>
                </a:lnTo>
                <a:lnTo>
                  <a:pt x="0" y="76199"/>
                </a:lnTo>
                <a:lnTo>
                  <a:pt x="10401300" y="76199"/>
                </a:lnTo>
                <a:lnTo>
                  <a:pt x="10401300" y="38099"/>
                </a:lnTo>
                <a:close/>
              </a:path>
              <a:path w="10515600" h="114300">
                <a:moveTo>
                  <a:pt x="10477500" y="38099"/>
                </a:moveTo>
                <a:lnTo>
                  <a:pt x="10420362" y="38099"/>
                </a:lnTo>
                <a:lnTo>
                  <a:pt x="10420362" y="76199"/>
                </a:lnTo>
                <a:lnTo>
                  <a:pt x="10477500" y="76199"/>
                </a:lnTo>
                <a:lnTo>
                  <a:pt x="10515600" y="57149"/>
                </a:lnTo>
                <a:lnTo>
                  <a:pt x="10477500" y="38099"/>
                </a:lnTo>
                <a:close/>
              </a:path>
            </a:pathLst>
          </a:custGeom>
          <a:solidFill>
            <a:srgbClr val="4472C4"/>
          </a:solidFill>
        </p:spPr>
        <p:txBody>
          <a:bodyPr wrap="square" lIns="0" tIns="0" rIns="0" bIns="0" rtlCol="0"/>
          <a:lstStyle/>
          <a:p>
            <a:endParaRPr sz="1412">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8236" y="268941"/>
            <a:ext cx="7687796" cy="500232"/>
          </a:xfrm>
          <a:prstGeom prst="rect">
            <a:avLst/>
          </a:prstGeom>
        </p:spPr>
        <p:txBody>
          <a:bodyPr vert="horz" wrap="square" lIns="0" tIns="11206" rIns="0" bIns="0" rtlCol="0">
            <a:spAutoFit/>
          </a:bodyPr>
          <a:lstStyle/>
          <a:p>
            <a:pPr marL="11206">
              <a:lnSpc>
                <a:spcPct val="100000"/>
              </a:lnSpc>
              <a:spcBef>
                <a:spcPts val="88"/>
              </a:spcBef>
            </a:pPr>
            <a:r>
              <a:rPr sz="3177" dirty="0"/>
              <a:t>AI</a:t>
            </a:r>
            <a:r>
              <a:rPr sz="3177" spc="-13" dirty="0"/>
              <a:t> </a:t>
            </a:r>
            <a:r>
              <a:rPr sz="3177" dirty="0"/>
              <a:t>and</a:t>
            </a:r>
            <a:r>
              <a:rPr sz="3177" spc="-4" dirty="0"/>
              <a:t> Machine</a:t>
            </a:r>
            <a:r>
              <a:rPr sz="3177" spc="-13" dirty="0"/>
              <a:t> </a:t>
            </a:r>
            <a:r>
              <a:rPr sz="3177" spc="-4" dirty="0"/>
              <a:t>Learning</a:t>
            </a:r>
            <a:r>
              <a:rPr sz="3177" spc="-9" dirty="0"/>
              <a:t> </a:t>
            </a:r>
            <a:r>
              <a:rPr sz="3177" dirty="0"/>
              <a:t>- </a:t>
            </a:r>
            <a:r>
              <a:rPr sz="3177" spc="-4" dirty="0"/>
              <a:t>Finance</a:t>
            </a:r>
            <a:endParaRPr sz="3177" dirty="0"/>
          </a:p>
        </p:txBody>
      </p:sp>
      <p:sp>
        <p:nvSpPr>
          <p:cNvPr id="4" name="object 4"/>
          <p:cNvSpPr txBox="1"/>
          <p:nvPr/>
        </p:nvSpPr>
        <p:spPr>
          <a:xfrm>
            <a:off x="1331682" y="1562699"/>
            <a:ext cx="9538024" cy="4322668"/>
          </a:xfrm>
          <a:prstGeom prst="rect">
            <a:avLst/>
          </a:prstGeom>
        </p:spPr>
        <p:txBody>
          <a:bodyPr vert="horz" wrap="square" lIns="0" tIns="94689" rIns="0" bIns="0" rtlCol="0">
            <a:spAutoFit/>
          </a:bodyPr>
          <a:lstStyle/>
          <a:p>
            <a:pPr marL="263352" indent="-252706">
              <a:spcBef>
                <a:spcPts val="745"/>
              </a:spcBef>
              <a:buFont typeface="Arial MT"/>
              <a:buChar char="•"/>
              <a:tabLst>
                <a:tab pos="263352" algn="l"/>
                <a:tab pos="263913" algn="l"/>
              </a:tabLst>
            </a:pPr>
            <a:r>
              <a:rPr sz="2471" b="1" dirty="0">
                <a:latin typeface="Times New Roman" panose="02020603050405020304" pitchFamily="18" charset="0"/>
                <a:cs typeface="Times New Roman" panose="02020603050405020304" pitchFamily="18" charset="0"/>
              </a:rPr>
              <a:t>AI</a:t>
            </a:r>
            <a:r>
              <a:rPr sz="2471" b="1" spc="-18" dirty="0">
                <a:latin typeface="Times New Roman" panose="02020603050405020304" pitchFamily="18" charset="0"/>
                <a:cs typeface="Times New Roman" panose="02020603050405020304" pitchFamily="18" charset="0"/>
              </a:rPr>
              <a:t> </a:t>
            </a:r>
            <a:r>
              <a:rPr sz="2471" b="1" dirty="0">
                <a:latin typeface="Times New Roman" panose="02020603050405020304" pitchFamily="18" charset="0"/>
                <a:cs typeface="Times New Roman" panose="02020603050405020304" pitchFamily="18" charset="0"/>
              </a:rPr>
              <a:t>as</a:t>
            </a:r>
            <a:r>
              <a:rPr sz="2471" b="1" spc="-18" dirty="0">
                <a:latin typeface="Times New Roman" panose="02020603050405020304" pitchFamily="18" charset="0"/>
                <a:cs typeface="Times New Roman" panose="02020603050405020304" pitchFamily="18" charset="0"/>
              </a:rPr>
              <a:t> </a:t>
            </a:r>
            <a:r>
              <a:rPr sz="2471" b="1" dirty="0">
                <a:latin typeface="Times New Roman" panose="02020603050405020304" pitchFamily="18" charset="0"/>
                <a:cs typeface="Times New Roman" panose="02020603050405020304" pitchFamily="18" charset="0"/>
              </a:rPr>
              <a:t>a</a:t>
            </a:r>
            <a:r>
              <a:rPr sz="2471" b="1" spc="-9" dirty="0">
                <a:latin typeface="Times New Roman" panose="02020603050405020304" pitchFamily="18" charset="0"/>
                <a:cs typeface="Times New Roman" panose="02020603050405020304" pitchFamily="18" charset="0"/>
              </a:rPr>
              <a:t> </a:t>
            </a:r>
            <a:r>
              <a:rPr sz="2471" b="1" spc="-57" dirty="0">
                <a:latin typeface="Times New Roman" panose="02020603050405020304" pitchFamily="18" charset="0"/>
                <a:cs typeface="Times New Roman" panose="02020603050405020304" pitchFamily="18" charset="0"/>
              </a:rPr>
              <a:t>Tool</a:t>
            </a:r>
            <a:endParaRPr sz="2471" dirty="0">
              <a:latin typeface="Times New Roman" panose="02020603050405020304" pitchFamily="18" charset="0"/>
              <a:cs typeface="Times New Roman" panose="02020603050405020304" pitchFamily="18" charset="0"/>
            </a:endParaRPr>
          </a:p>
          <a:p>
            <a:pPr marL="666225" lvl="1" indent="-252146">
              <a:spcBef>
                <a:spcPts val="565"/>
              </a:spcBef>
              <a:buFont typeface="Arial MT"/>
              <a:buChar char="•"/>
              <a:tabLst>
                <a:tab pos="666225" algn="l"/>
                <a:tab pos="666786" algn="l"/>
              </a:tabLst>
            </a:pPr>
            <a:r>
              <a:rPr sz="2118" spc="-4" dirty="0">
                <a:latin typeface="Times New Roman" panose="02020603050405020304" pitchFamily="18" charset="0"/>
                <a:cs typeface="Times New Roman" panose="02020603050405020304" pitchFamily="18" charset="0"/>
              </a:rPr>
              <a:t>Big</a:t>
            </a:r>
            <a:r>
              <a:rPr sz="2118" spc="-18"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Finance,</a:t>
            </a:r>
            <a:r>
              <a:rPr sz="2118" spc="-9"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Big</a:t>
            </a:r>
            <a:r>
              <a:rPr sz="2118" spc="-18" dirty="0">
                <a:latin typeface="Times New Roman" panose="02020603050405020304" pitchFamily="18" charset="0"/>
                <a:cs typeface="Times New Roman" panose="02020603050405020304" pitchFamily="18" charset="0"/>
              </a:rPr>
              <a:t> </a:t>
            </a:r>
            <a:r>
              <a:rPr sz="2118" spc="-40" dirty="0">
                <a:latin typeface="Times New Roman" panose="02020603050405020304" pitchFamily="18" charset="0"/>
                <a:cs typeface="Times New Roman" panose="02020603050405020304" pitchFamily="18" charset="0"/>
              </a:rPr>
              <a:t>Tech,</a:t>
            </a:r>
            <a:r>
              <a:rPr sz="2118" spc="-9"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&amp;</a:t>
            </a:r>
            <a:r>
              <a:rPr sz="2118" spc="-9" dirty="0">
                <a:latin typeface="Times New Roman" panose="02020603050405020304" pitchFamily="18" charset="0"/>
                <a:cs typeface="Times New Roman" panose="02020603050405020304" pitchFamily="18" charset="0"/>
              </a:rPr>
              <a:t> </a:t>
            </a:r>
            <a:r>
              <a:rPr sz="2118" spc="-31" dirty="0">
                <a:latin typeface="Times New Roman" panose="02020603050405020304" pitchFamily="18" charset="0"/>
                <a:cs typeface="Times New Roman" panose="02020603050405020304" pitchFamily="18" charset="0"/>
              </a:rPr>
              <a:t>FinTech</a:t>
            </a:r>
            <a:r>
              <a:rPr sz="2118" spc="-9" dirty="0">
                <a:latin typeface="Times New Roman" panose="02020603050405020304" pitchFamily="18" charset="0"/>
                <a:cs typeface="Times New Roman" panose="02020603050405020304" pitchFamily="18" charset="0"/>
              </a:rPr>
              <a:t> Disrupters</a:t>
            </a:r>
            <a:endParaRPr sz="2118" dirty="0">
              <a:latin typeface="Times New Roman" panose="02020603050405020304" pitchFamily="18" charset="0"/>
              <a:cs typeface="Times New Roman" panose="02020603050405020304" pitchFamily="18" charset="0"/>
            </a:endParaRPr>
          </a:p>
          <a:p>
            <a:pPr marL="263352" indent="-252706">
              <a:spcBef>
                <a:spcPts val="556"/>
              </a:spcBef>
              <a:buFont typeface="Arial MT"/>
              <a:buChar char="•"/>
              <a:tabLst>
                <a:tab pos="263352" algn="l"/>
                <a:tab pos="263913" algn="l"/>
              </a:tabLst>
            </a:pPr>
            <a:r>
              <a:rPr sz="2471" b="1" dirty="0">
                <a:latin typeface="Times New Roman" panose="02020603050405020304" pitchFamily="18" charset="0"/>
                <a:cs typeface="Times New Roman" panose="02020603050405020304" pitchFamily="18" charset="0"/>
              </a:rPr>
              <a:t>AI</a:t>
            </a:r>
            <a:r>
              <a:rPr sz="2471" b="1" spc="-13" dirty="0">
                <a:latin typeface="Times New Roman" panose="02020603050405020304" pitchFamily="18" charset="0"/>
                <a:cs typeface="Times New Roman" panose="02020603050405020304" pitchFamily="18" charset="0"/>
              </a:rPr>
              <a:t> </a:t>
            </a:r>
            <a:r>
              <a:rPr sz="2471" b="1" dirty="0">
                <a:latin typeface="Times New Roman" panose="02020603050405020304" pitchFamily="18" charset="0"/>
                <a:cs typeface="Times New Roman" panose="02020603050405020304" pitchFamily="18" charset="0"/>
              </a:rPr>
              <a:t>as</a:t>
            </a:r>
            <a:r>
              <a:rPr sz="2471" b="1" spc="-18" dirty="0">
                <a:latin typeface="Times New Roman" panose="02020603050405020304" pitchFamily="18" charset="0"/>
                <a:cs typeface="Times New Roman" panose="02020603050405020304" pitchFamily="18" charset="0"/>
              </a:rPr>
              <a:t> </a:t>
            </a:r>
            <a:r>
              <a:rPr sz="2471" b="1" dirty="0">
                <a:latin typeface="Times New Roman" panose="02020603050405020304" pitchFamily="18" charset="0"/>
                <a:cs typeface="Times New Roman" panose="02020603050405020304" pitchFamily="18" charset="0"/>
              </a:rPr>
              <a:t>a</a:t>
            </a:r>
            <a:r>
              <a:rPr sz="2471" b="1" spc="-4" dirty="0">
                <a:latin typeface="Times New Roman" panose="02020603050405020304" pitchFamily="18" charset="0"/>
                <a:cs typeface="Times New Roman" panose="02020603050405020304" pitchFamily="18" charset="0"/>
              </a:rPr>
              <a:t> </a:t>
            </a:r>
            <a:r>
              <a:rPr sz="2471" b="1" dirty="0">
                <a:latin typeface="Times New Roman" panose="02020603050405020304" pitchFamily="18" charset="0"/>
                <a:cs typeface="Times New Roman" panose="02020603050405020304" pitchFamily="18" charset="0"/>
              </a:rPr>
              <a:t>Service</a:t>
            </a:r>
            <a:endParaRPr sz="2471" dirty="0">
              <a:latin typeface="Times New Roman" panose="02020603050405020304" pitchFamily="18" charset="0"/>
              <a:cs typeface="Times New Roman" panose="02020603050405020304" pitchFamily="18" charset="0"/>
            </a:endParaRPr>
          </a:p>
          <a:p>
            <a:pPr marL="666225" lvl="1" indent="-252146">
              <a:spcBef>
                <a:spcPts val="481"/>
              </a:spcBef>
              <a:buFont typeface="Arial MT"/>
              <a:buChar char="•"/>
              <a:tabLst>
                <a:tab pos="666225" algn="l"/>
                <a:tab pos="666786" algn="l"/>
              </a:tabLst>
            </a:pPr>
            <a:r>
              <a:rPr sz="2118" spc="-4" dirty="0">
                <a:latin typeface="Times New Roman" panose="02020603050405020304" pitchFamily="18" charset="0"/>
                <a:cs typeface="Times New Roman" panose="02020603050405020304" pitchFamily="18" charset="0"/>
              </a:rPr>
              <a:t>AlphaSense</a:t>
            </a:r>
            <a:r>
              <a:rPr sz="2118" spc="-9"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(2011)</a:t>
            </a:r>
            <a:r>
              <a:rPr sz="2118" spc="-13"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a:t>
            </a:r>
            <a:r>
              <a:rPr sz="2118" spc="-9" dirty="0">
                <a:latin typeface="Times New Roman" panose="02020603050405020304" pitchFamily="18" charset="0"/>
                <a:cs typeface="Times New Roman" panose="02020603050405020304" pitchFamily="18" charset="0"/>
              </a:rPr>
              <a:t> Search </a:t>
            </a:r>
            <a:r>
              <a:rPr sz="2118" spc="-4" dirty="0">
                <a:latin typeface="Times New Roman" panose="02020603050405020304" pitchFamily="18" charset="0"/>
                <a:cs typeface="Times New Roman" panose="02020603050405020304" pitchFamily="18" charset="0"/>
              </a:rPr>
              <a:t>Engine</a:t>
            </a:r>
            <a:endParaRPr sz="2118" dirty="0">
              <a:latin typeface="Times New Roman" panose="02020603050405020304" pitchFamily="18" charset="0"/>
              <a:cs typeface="Times New Roman" panose="02020603050405020304" pitchFamily="18" charset="0"/>
            </a:endParaRPr>
          </a:p>
          <a:p>
            <a:pPr marL="666225" lvl="1" indent="-252706">
              <a:spcBef>
                <a:spcPts val="22"/>
              </a:spcBef>
              <a:buFont typeface="Arial MT"/>
              <a:buChar char="•"/>
              <a:tabLst>
                <a:tab pos="666225" algn="l"/>
                <a:tab pos="666786" algn="l"/>
              </a:tabLst>
            </a:pPr>
            <a:r>
              <a:rPr sz="2118" spc="-4" dirty="0">
                <a:latin typeface="Times New Roman" panose="02020603050405020304" pitchFamily="18" charset="0"/>
                <a:cs typeface="Times New Roman" panose="02020603050405020304" pitchFamily="18" charset="0"/>
              </a:rPr>
              <a:t>Cape</a:t>
            </a:r>
            <a:r>
              <a:rPr sz="2118" spc="4"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Analytics (2014) </a:t>
            </a:r>
            <a:r>
              <a:rPr sz="2118" dirty="0">
                <a:latin typeface="Times New Roman" panose="02020603050405020304" pitchFamily="18" charset="0"/>
                <a:cs typeface="Times New Roman" panose="02020603050405020304" pitchFamily="18" charset="0"/>
              </a:rPr>
              <a:t>– </a:t>
            </a:r>
            <a:r>
              <a:rPr sz="2118" spc="-9" dirty="0">
                <a:latin typeface="Times New Roman" panose="02020603050405020304" pitchFamily="18" charset="0"/>
                <a:cs typeface="Times New Roman" panose="02020603050405020304" pitchFamily="18" charset="0"/>
              </a:rPr>
              <a:t>Insurance</a:t>
            </a:r>
            <a:r>
              <a:rPr sz="2118" spc="4" dirty="0">
                <a:latin typeface="Times New Roman" panose="02020603050405020304" pitchFamily="18" charset="0"/>
                <a:cs typeface="Times New Roman" panose="02020603050405020304" pitchFamily="18" charset="0"/>
              </a:rPr>
              <a:t> </a:t>
            </a:r>
            <a:r>
              <a:rPr sz="2118" spc="-9" dirty="0">
                <a:latin typeface="Times New Roman" panose="02020603050405020304" pitchFamily="18" charset="0"/>
                <a:cs typeface="Times New Roman" panose="02020603050405020304" pitchFamily="18" charset="0"/>
              </a:rPr>
              <a:t>Property</a:t>
            </a:r>
            <a:r>
              <a:rPr sz="2118" spc="4"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Risk</a:t>
            </a:r>
            <a:r>
              <a:rPr sz="2118" spc="-9"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Analytics</a:t>
            </a:r>
            <a:endParaRPr sz="2118" dirty="0">
              <a:latin typeface="Times New Roman" panose="02020603050405020304" pitchFamily="18" charset="0"/>
              <a:cs typeface="Times New Roman" panose="02020603050405020304" pitchFamily="18" charset="0"/>
            </a:endParaRPr>
          </a:p>
          <a:p>
            <a:pPr marL="666225" lvl="1" indent="-252706">
              <a:buFont typeface="Arial MT"/>
              <a:buChar char="•"/>
              <a:tabLst>
                <a:tab pos="666225" algn="l"/>
                <a:tab pos="666786" algn="l"/>
              </a:tabLst>
            </a:pPr>
            <a:r>
              <a:rPr sz="2118" spc="-9" dirty="0">
                <a:latin typeface="Times New Roman" panose="02020603050405020304" pitchFamily="18" charset="0"/>
                <a:cs typeface="Times New Roman" panose="02020603050405020304" pitchFamily="18" charset="0"/>
              </a:rPr>
              <a:t>ComplyAdvantage</a:t>
            </a:r>
            <a:r>
              <a:rPr sz="2118" spc="-4" dirty="0">
                <a:latin typeface="Times New Roman" panose="02020603050405020304" pitchFamily="18" charset="0"/>
                <a:cs typeface="Times New Roman" panose="02020603050405020304" pitchFamily="18" charset="0"/>
              </a:rPr>
              <a:t> (2014)</a:t>
            </a:r>
            <a:r>
              <a:rPr sz="2118" spc="-9"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a:t>
            </a:r>
            <a:r>
              <a:rPr sz="2118" spc="-4" dirty="0">
                <a:latin typeface="Times New Roman" panose="02020603050405020304" pitchFamily="18" charset="0"/>
                <a:cs typeface="Times New Roman" panose="02020603050405020304" pitchFamily="18" charset="0"/>
              </a:rPr>
              <a:t> </a:t>
            </a:r>
            <a:r>
              <a:rPr sz="2118" spc="-9" dirty="0">
                <a:latin typeface="Times New Roman" panose="02020603050405020304" pitchFamily="18" charset="0"/>
                <a:cs typeface="Times New Roman" panose="02020603050405020304" pitchFamily="18" charset="0"/>
              </a:rPr>
              <a:t>Anti-Money</a:t>
            </a:r>
            <a:r>
              <a:rPr sz="2118" spc="-4" dirty="0">
                <a:latin typeface="Times New Roman" panose="02020603050405020304" pitchFamily="18" charset="0"/>
                <a:cs typeface="Times New Roman" panose="02020603050405020304" pitchFamily="18" charset="0"/>
              </a:rPr>
              <a:t> laundering</a:t>
            </a:r>
            <a:r>
              <a:rPr sz="2118" spc="-9"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&amp;</a:t>
            </a:r>
            <a:r>
              <a:rPr sz="2118" spc="-9" dirty="0">
                <a:latin typeface="Times New Roman" panose="02020603050405020304" pitchFamily="18" charset="0"/>
                <a:cs typeface="Times New Roman" panose="02020603050405020304" pitchFamily="18" charset="0"/>
              </a:rPr>
              <a:t> </a:t>
            </a:r>
            <a:r>
              <a:rPr sz="2118" spc="-22" dirty="0">
                <a:latin typeface="Times New Roman" panose="02020603050405020304" pitchFamily="18" charset="0"/>
                <a:cs typeface="Times New Roman" panose="02020603050405020304" pitchFamily="18" charset="0"/>
              </a:rPr>
              <a:t>KYC</a:t>
            </a:r>
            <a:r>
              <a:rPr sz="2118" spc="-9" dirty="0">
                <a:latin typeface="Times New Roman" panose="02020603050405020304" pitchFamily="18" charset="0"/>
                <a:cs typeface="Times New Roman" panose="02020603050405020304" pitchFamily="18" charset="0"/>
              </a:rPr>
              <a:t> Software</a:t>
            </a:r>
            <a:endParaRPr sz="2118" dirty="0">
              <a:latin typeface="Times New Roman" panose="02020603050405020304" pitchFamily="18" charset="0"/>
              <a:cs typeface="Times New Roman" panose="02020603050405020304" pitchFamily="18" charset="0"/>
            </a:endParaRPr>
          </a:p>
          <a:p>
            <a:pPr marL="665665" lvl="1" indent="-252146">
              <a:spcBef>
                <a:spcPts val="22"/>
              </a:spcBef>
              <a:buFont typeface="Arial MT"/>
              <a:buChar char="•"/>
              <a:tabLst>
                <a:tab pos="665665" algn="l"/>
                <a:tab pos="666225" algn="l"/>
              </a:tabLst>
            </a:pPr>
            <a:r>
              <a:rPr sz="2118" spc="-9" dirty="0">
                <a:latin typeface="Times New Roman" panose="02020603050405020304" pitchFamily="18" charset="0"/>
                <a:cs typeface="Times New Roman" panose="02020603050405020304" pitchFamily="18" charset="0"/>
              </a:rPr>
              <a:t>Dataminr </a:t>
            </a:r>
            <a:r>
              <a:rPr sz="2118" spc="-4" dirty="0">
                <a:latin typeface="Times New Roman" panose="02020603050405020304" pitchFamily="18" charset="0"/>
                <a:cs typeface="Times New Roman" panose="02020603050405020304" pitchFamily="18" charset="0"/>
              </a:rPr>
              <a:t>(2009)</a:t>
            </a:r>
            <a:r>
              <a:rPr sz="2118" spc="-9"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a:t>
            </a:r>
            <a:r>
              <a:rPr sz="2118" spc="-4" dirty="0">
                <a:latin typeface="Times New Roman" panose="02020603050405020304" pitchFamily="18" charset="0"/>
                <a:cs typeface="Times New Roman" panose="02020603050405020304" pitchFamily="18" charset="0"/>
              </a:rPr>
              <a:t> </a:t>
            </a:r>
            <a:r>
              <a:rPr sz="2118" spc="-18" dirty="0">
                <a:latin typeface="Times New Roman" panose="02020603050405020304" pitchFamily="18" charset="0"/>
                <a:cs typeface="Times New Roman" panose="02020603050405020304" pitchFamily="18" charset="0"/>
              </a:rPr>
              <a:t>Market</a:t>
            </a:r>
            <a:r>
              <a:rPr sz="2118" spc="-13" dirty="0">
                <a:latin typeface="Times New Roman" panose="02020603050405020304" pitchFamily="18" charset="0"/>
                <a:cs typeface="Times New Roman" panose="02020603050405020304" pitchFamily="18" charset="0"/>
              </a:rPr>
              <a:t> </a:t>
            </a:r>
            <a:r>
              <a:rPr sz="2118" spc="-9" dirty="0">
                <a:latin typeface="Times New Roman" panose="02020603050405020304" pitchFamily="18" charset="0"/>
                <a:cs typeface="Times New Roman" panose="02020603050405020304" pitchFamily="18" charset="0"/>
              </a:rPr>
              <a:t>Sentiment Analysis</a:t>
            </a:r>
            <a:endParaRPr sz="2118" dirty="0">
              <a:latin typeface="Times New Roman" panose="02020603050405020304" pitchFamily="18" charset="0"/>
              <a:cs typeface="Times New Roman" panose="02020603050405020304" pitchFamily="18" charset="0"/>
            </a:endParaRPr>
          </a:p>
          <a:p>
            <a:pPr marL="665665" lvl="1" indent="-252146">
              <a:lnSpc>
                <a:spcPts val="2510"/>
              </a:lnSpc>
              <a:spcBef>
                <a:spcPts val="22"/>
              </a:spcBef>
              <a:buFont typeface="Arial MT"/>
              <a:buChar char="•"/>
              <a:tabLst>
                <a:tab pos="665665" algn="l"/>
                <a:tab pos="666225" algn="l"/>
              </a:tabLst>
            </a:pPr>
            <a:r>
              <a:rPr sz="2118" spc="-9" dirty="0">
                <a:latin typeface="Times New Roman" panose="02020603050405020304" pitchFamily="18" charset="0"/>
                <a:cs typeface="Times New Roman" panose="02020603050405020304" pitchFamily="18" charset="0"/>
              </a:rPr>
              <a:t>Featurespace</a:t>
            </a:r>
            <a:r>
              <a:rPr sz="2118" spc="-13"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(2008)</a:t>
            </a:r>
            <a:r>
              <a:rPr sz="2118" spc="-13"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a:t>
            </a:r>
            <a:r>
              <a:rPr sz="2118" spc="-13" dirty="0">
                <a:latin typeface="Times New Roman" panose="02020603050405020304" pitchFamily="18" charset="0"/>
                <a:cs typeface="Times New Roman" panose="02020603050405020304" pitchFamily="18" charset="0"/>
              </a:rPr>
              <a:t> Anti-fraud</a:t>
            </a:r>
            <a:r>
              <a:rPr sz="2118" spc="-9" dirty="0">
                <a:latin typeface="Times New Roman" panose="02020603050405020304" pitchFamily="18" charset="0"/>
                <a:cs typeface="Times New Roman" panose="02020603050405020304" pitchFamily="18" charset="0"/>
              </a:rPr>
              <a:t> Software</a:t>
            </a:r>
            <a:endParaRPr sz="2118" dirty="0">
              <a:latin typeface="Times New Roman" panose="02020603050405020304" pitchFamily="18" charset="0"/>
              <a:cs typeface="Times New Roman" panose="02020603050405020304" pitchFamily="18" charset="0"/>
            </a:endParaRPr>
          </a:p>
          <a:p>
            <a:pPr marL="665665" lvl="1" indent="-252706">
              <a:lnSpc>
                <a:spcPts val="2510"/>
              </a:lnSpc>
              <a:buFont typeface="Arial MT"/>
              <a:buChar char="•"/>
              <a:tabLst>
                <a:tab pos="665665" algn="l"/>
                <a:tab pos="666225" algn="l"/>
              </a:tabLst>
            </a:pPr>
            <a:r>
              <a:rPr sz="2118" spc="-4" dirty="0">
                <a:latin typeface="Times New Roman" panose="02020603050405020304" pitchFamily="18" charset="0"/>
                <a:cs typeface="Times New Roman" panose="02020603050405020304" pitchFamily="18" charset="0"/>
              </a:rPr>
              <a:t>HyperScience</a:t>
            </a:r>
            <a:r>
              <a:rPr sz="2118"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(2014) </a:t>
            </a:r>
            <a:r>
              <a:rPr sz="2118" dirty="0">
                <a:latin typeface="Times New Roman" panose="02020603050405020304" pitchFamily="18" charset="0"/>
                <a:cs typeface="Times New Roman" panose="02020603050405020304" pitchFamily="18" charset="0"/>
              </a:rPr>
              <a:t>–</a:t>
            </a:r>
            <a:r>
              <a:rPr sz="2118" spc="-4" dirty="0">
                <a:latin typeface="Times New Roman" panose="02020603050405020304" pitchFamily="18" charset="0"/>
                <a:cs typeface="Times New Roman" panose="02020603050405020304" pitchFamily="18" charset="0"/>
              </a:rPr>
              <a:t> </a:t>
            </a:r>
            <a:r>
              <a:rPr sz="2118" spc="-9" dirty="0">
                <a:latin typeface="Times New Roman" panose="02020603050405020304" pitchFamily="18" charset="0"/>
                <a:cs typeface="Times New Roman" panose="02020603050405020304" pitchFamily="18" charset="0"/>
              </a:rPr>
              <a:t>Document</a:t>
            </a:r>
            <a:r>
              <a:rPr sz="2118" spc="-4" dirty="0">
                <a:latin typeface="Times New Roman" panose="02020603050405020304" pitchFamily="18" charset="0"/>
                <a:cs typeface="Times New Roman" panose="02020603050405020304" pitchFamily="18" charset="0"/>
              </a:rPr>
              <a:t> </a:t>
            </a:r>
            <a:r>
              <a:rPr sz="2118" spc="-9" dirty="0">
                <a:latin typeface="Times New Roman" panose="02020603050405020304" pitchFamily="18" charset="0"/>
                <a:cs typeface="Times New Roman" panose="02020603050405020304" pitchFamily="18" charset="0"/>
              </a:rPr>
              <a:t>Processing</a:t>
            </a:r>
            <a:endParaRPr sz="2118" dirty="0">
              <a:latin typeface="Times New Roman" panose="02020603050405020304" pitchFamily="18" charset="0"/>
              <a:cs typeface="Times New Roman" panose="02020603050405020304" pitchFamily="18" charset="0"/>
            </a:endParaRPr>
          </a:p>
          <a:p>
            <a:pPr marL="665105" lvl="1" indent="-252146">
              <a:spcBef>
                <a:spcPts val="18"/>
              </a:spcBef>
              <a:buFont typeface="Arial MT"/>
              <a:buChar char="•"/>
              <a:tabLst>
                <a:tab pos="665105" algn="l"/>
                <a:tab pos="665665" algn="l"/>
              </a:tabLst>
            </a:pPr>
            <a:r>
              <a:rPr sz="2118" spc="-26" dirty="0">
                <a:latin typeface="Times New Roman" panose="02020603050405020304" pitchFamily="18" charset="0"/>
                <a:cs typeface="Times New Roman" panose="02020603050405020304" pitchFamily="18" charset="0"/>
              </a:rPr>
              <a:t>Tractable</a:t>
            </a:r>
            <a:r>
              <a:rPr sz="2118"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(2014)</a:t>
            </a:r>
            <a:r>
              <a:rPr sz="2118" spc="-18"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a:t>
            </a:r>
            <a:r>
              <a:rPr sz="2118" spc="-4" dirty="0">
                <a:latin typeface="Times New Roman" panose="02020603050405020304" pitchFamily="18" charset="0"/>
                <a:cs typeface="Times New Roman" panose="02020603050405020304" pitchFamily="18" charset="0"/>
              </a:rPr>
              <a:t> </a:t>
            </a:r>
            <a:r>
              <a:rPr sz="2118" spc="-9" dirty="0">
                <a:latin typeface="Times New Roman" panose="02020603050405020304" pitchFamily="18" charset="0"/>
                <a:cs typeface="Times New Roman" panose="02020603050405020304" pitchFamily="18" charset="0"/>
              </a:rPr>
              <a:t>Insurance</a:t>
            </a:r>
            <a:r>
              <a:rPr sz="2118"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Claims </a:t>
            </a:r>
            <a:r>
              <a:rPr sz="2118" spc="-9" dirty="0">
                <a:latin typeface="Times New Roman" panose="02020603050405020304" pitchFamily="18" charset="0"/>
                <a:cs typeface="Times New Roman" panose="02020603050405020304" pitchFamily="18" charset="0"/>
              </a:rPr>
              <a:t>Processing</a:t>
            </a:r>
            <a:endParaRPr sz="2118" dirty="0">
              <a:latin typeface="Times New Roman" panose="02020603050405020304" pitchFamily="18" charset="0"/>
              <a:cs typeface="Times New Roman" panose="02020603050405020304" pitchFamily="18" charset="0"/>
            </a:endParaRPr>
          </a:p>
          <a:p>
            <a:pPr marL="665105" lvl="1" indent="-252706">
              <a:buFont typeface="Arial MT"/>
              <a:buChar char="•"/>
              <a:tabLst>
                <a:tab pos="665105" algn="l"/>
                <a:tab pos="665665" algn="l"/>
              </a:tabLst>
            </a:pPr>
            <a:r>
              <a:rPr sz="2118" spc="-18" dirty="0">
                <a:latin typeface="Times New Roman" panose="02020603050405020304" pitchFamily="18" charset="0"/>
                <a:cs typeface="Times New Roman" panose="02020603050405020304" pitchFamily="18" charset="0"/>
              </a:rPr>
              <a:t>Zest</a:t>
            </a:r>
            <a:r>
              <a:rPr sz="2118" spc="-9"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AI</a:t>
            </a:r>
            <a:r>
              <a:rPr sz="2118" spc="-9"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(2009)</a:t>
            </a:r>
            <a:r>
              <a:rPr sz="2118" spc="-18"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a:t>
            </a:r>
            <a:r>
              <a:rPr sz="2118" spc="-4" dirty="0">
                <a:latin typeface="Times New Roman" panose="02020603050405020304" pitchFamily="18" charset="0"/>
                <a:cs typeface="Times New Roman" panose="02020603050405020304" pitchFamily="18" charset="0"/>
              </a:rPr>
              <a:t> </a:t>
            </a:r>
            <a:r>
              <a:rPr sz="2118" spc="-9" dirty="0">
                <a:latin typeface="Times New Roman" panose="02020603050405020304" pitchFamily="18" charset="0"/>
                <a:cs typeface="Times New Roman" panose="02020603050405020304" pitchFamily="18" charset="0"/>
              </a:rPr>
              <a:t>Credit</a:t>
            </a:r>
            <a:r>
              <a:rPr sz="2118" spc="-13"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Underwriting</a:t>
            </a:r>
            <a:r>
              <a:rPr sz="2118" spc="-9" dirty="0">
                <a:latin typeface="Times New Roman" panose="02020603050405020304" pitchFamily="18" charset="0"/>
                <a:cs typeface="Times New Roman" panose="02020603050405020304" pitchFamily="18" charset="0"/>
              </a:rPr>
              <a:t> Software</a:t>
            </a:r>
            <a:endParaRPr sz="2118" dirty="0">
              <a:latin typeface="Times New Roman" panose="02020603050405020304" pitchFamily="18" charset="0"/>
              <a:cs typeface="Times New Roman" panose="02020603050405020304" pitchFamily="18" charset="0"/>
            </a:endParaRPr>
          </a:p>
          <a:p>
            <a:pPr marL="664544" lvl="1" indent="-252146">
              <a:spcBef>
                <a:spcPts val="22"/>
              </a:spcBef>
              <a:buFont typeface="Arial MT"/>
              <a:buChar char="•"/>
              <a:tabLst>
                <a:tab pos="664544" algn="l"/>
                <a:tab pos="665105" algn="l"/>
              </a:tabLst>
            </a:pPr>
            <a:r>
              <a:rPr sz="2118" spc="-26" dirty="0">
                <a:latin typeface="Times New Roman" panose="02020603050405020304" pitchFamily="18" charset="0"/>
                <a:cs typeface="Times New Roman" panose="02020603050405020304" pitchFamily="18" charset="0"/>
              </a:rPr>
              <a:t>Zesty.ai</a:t>
            </a:r>
            <a:r>
              <a:rPr sz="2118" spc="-9"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(2015)</a:t>
            </a:r>
            <a:r>
              <a:rPr sz="2118" spc="-22"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a:t>
            </a:r>
            <a:r>
              <a:rPr sz="2118" spc="-4"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P</a:t>
            </a:r>
            <a:r>
              <a:rPr sz="2118" spc="-13"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&amp;</a:t>
            </a:r>
            <a:r>
              <a:rPr sz="2118" spc="-4"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C</a:t>
            </a:r>
            <a:r>
              <a:rPr sz="2118" spc="-18" dirty="0">
                <a:latin typeface="Times New Roman" panose="02020603050405020304" pitchFamily="18" charset="0"/>
                <a:cs typeface="Times New Roman" panose="02020603050405020304" pitchFamily="18" charset="0"/>
              </a:rPr>
              <a:t> </a:t>
            </a:r>
            <a:r>
              <a:rPr sz="2118" spc="-9" dirty="0">
                <a:latin typeface="Times New Roman" panose="02020603050405020304" pitchFamily="18" charset="0"/>
                <a:cs typeface="Times New Roman" panose="02020603050405020304" pitchFamily="18" charset="0"/>
              </a:rPr>
              <a:t>Insurance</a:t>
            </a:r>
            <a:r>
              <a:rPr sz="2118" spc="-4" dirty="0">
                <a:latin typeface="Times New Roman" panose="02020603050405020304" pitchFamily="18" charset="0"/>
                <a:cs typeface="Times New Roman" panose="02020603050405020304" pitchFamily="18" charset="0"/>
              </a:rPr>
              <a:t> Risk</a:t>
            </a:r>
            <a:r>
              <a:rPr sz="2118" spc="-18"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Analytics</a:t>
            </a:r>
            <a:endParaRPr sz="2118" dirty="0">
              <a:latin typeface="Times New Roman" panose="02020603050405020304" pitchFamily="18" charset="0"/>
              <a:cs typeface="Times New Roman" panose="02020603050405020304" pitchFamily="18" charset="0"/>
            </a:endParaRPr>
          </a:p>
        </p:txBody>
      </p:sp>
      <p:sp>
        <p:nvSpPr>
          <p:cNvPr id="5" name="object 5"/>
          <p:cNvSpPr txBox="1"/>
          <p:nvPr/>
        </p:nvSpPr>
        <p:spPr>
          <a:xfrm>
            <a:off x="8662124" y="5861908"/>
            <a:ext cx="2052918" cy="147058"/>
          </a:xfrm>
          <a:prstGeom prst="rect">
            <a:avLst/>
          </a:prstGeom>
        </p:spPr>
        <p:txBody>
          <a:bodyPr vert="horz" wrap="square" lIns="0" tIns="11206" rIns="0" bIns="0" rtlCol="0">
            <a:spAutoFit/>
          </a:bodyPr>
          <a:lstStyle/>
          <a:p>
            <a:pPr marL="11206">
              <a:spcBef>
                <a:spcPts val="88"/>
              </a:spcBef>
            </a:pPr>
            <a:r>
              <a:rPr sz="882" dirty="0">
                <a:latin typeface="Times New Roman" panose="02020603050405020304" pitchFamily="18" charset="0"/>
                <a:cs typeface="Times New Roman" panose="02020603050405020304" pitchFamily="18" charset="0"/>
              </a:rPr>
              <a:t>Image</a:t>
            </a:r>
            <a:r>
              <a:rPr sz="882" spc="-13" dirty="0">
                <a:latin typeface="Times New Roman" panose="02020603050405020304" pitchFamily="18" charset="0"/>
                <a:cs typeface="Times New Roman" panose="02020603050405020304" pitchFamily="18" charset="0"/>
              </a:rPr>
              <a:t> </a:t>
            </a:r>
            <a:r>
              <a:rPr sz="882" spc="-4" dirty="0">
                <a:latin typeface="Times New Roman" panose="02020603050405020304" pitchFamily="18" charset="0"/>
                <a:cs typeface="Times New Roman" panose="02020603050405020304" pitchFamily="18" charset="0"/>
              </a:rPr>
              <a:t>by</a:t>
            </a:r>
            <a:r>
              <a:rPr sz="882" spc="-13" dirty="0">
                <a:latin typeface="Times New Roman" panose="02020603050405020304" pitchFamily="18" charset="0"/>
                <a:cs typeface="Times New Roman" panose="02020603050405020304" pitchFamily="18" charset="0"/>
              </a:rPr>
              <a:t> </a:t>
            </a:r>
            <a:r>
              <a:rPr sz="882" spc="-4" dirty="0">
                <a:latin typeface="Times New Roman" panose="02020603050405020304" pitchFamily="18" charset="0"/>
                <a:cs typeface="Times New Roman" panose="02020603050405020304" pitchFamily="18" charset="0"/>
              </a:rPr>
              <a:t>Lex</a:t>
            </a:r>
            <a:r>
              <a:rPr sz="882" spc="-18" dirty="0">
                <a:latin typeface="Times New Roman" panose="02020603050405020304" pitchFamily="18" charset="0"/>
                <a:cs typeface="Times New Roman" panose="02020603050405020304" pitchFamily="18" charset="0"/>
              </a:rPr>
              <a:t> </a:t>
            </a:r>
            <a:r>
              <a:rPr sz="882" spc="-4" dirty="0">
                <a:latin typeface="Times New Roman" panose="02020603050405020304" pitchFamily="18" charset="0"/>
                <a:cs typeface="Times New Roman" panose="02020603050405020304" pitchFamily="18" charset="0"/>
              </a:rPr>
              <a:t>Fridman.</a:t>
            </a:r>
            <a:r>
              <a:rPr sz="882" spc="-13" dirty="0">
                <a:latin typeface="Times New Roman" panose="02020603050405020304" pitchFamily="18" charset="0"/>
                <a:cs typeface="Times New Roman" panose="02020603050405020304" pitchFamily="18" charset="0"/>
              </a:rPr>
              <a:t> </a:t>
            </a:r>
            <a:r>
              <a:rPr sz="882" dirty="0">
                <a:latin typeface="Times New Roman" panose="02020603050405020304" pitchFamily="18" charset="0"/>
                <a:cs typeface="Times New Roman" panose="02020603050405020304" pitchFamily="18" charset="0"/>
              </a:rPr>
              <a:t>Used</a:t>
            </a:r>
            <a:r>
              <a:rPr sz="882" spc="-13" dirty="0">
                <a:latin typeface="Times New Roman" panose="02020603050405020304" pitchFamily="18" charset="0"/>
                <a:cs typeface="Times New Roman" panose="02020603050405020304" pitchFamily="18" charset="0"/>
              </a:rPr>
              <a:t> </a:t>
            </a:r>
            <a:r>
              <a:rPr sz="882" dirty="0">
                <a:latin typeface="Times New Roman" panose="02020603050405020304" pitchFamily="18" charset="0"/>
                <a:cs typeface="Times New Roman" panose="02020603050405020304" pitchFamily="18" charset="0"/>
              </a:rPr>
              <a:t>with</a:t>
            </a:r>
            <a:r>
              <a:rPr sz="882" spc="-9" dirty="0">
                <a:latin typeface="Times New Roman" panose="02020603050405020304" pitchFamily="18" charset="0"/>
                <a:cs typeface="Times New Roman" panose="02020603050405020304" pitchFamily="18" charset="0"/>
              </a:rPr>
              <a:t> </a:t>
            </a:r>
            <a:r>
              <a:rPr sz="882" spc="-4" dirty="0">
                <a:latin typeface="Times New Roman" panose="02020603050405020304" pitchFamily="18" charset="0"/>
                <a:cs typeface="Times New Roman" panose="02020603050405020304" pitchFamily="18" charset="0"/>
              </a:rPr>
              <a:t>permission</a:t>
            </a:r>
            <a:endParaRPr sz="882">
              <a:latin typeface="Times New Roman" panose="02020603050405020304" pitchFamily="18" charset="0"/>
              <a:cs typeface="Times New Roman" panose="02020603050405020304" pitchFamily="18" charset="0"/>
            </a:endParaRPr>
          </a:p>
        </p:txBody>
      </p:sp>
      <p:sp>
        <p:nvSpPr>
          <p:cNvPr id="6" name="object 6"/>
          <p:cNvSpPr txBox="1"/>
          <p:nvPr/>
        </p:nvSpPr>
        <p:spPr>
          <a:xfrm>
            <a:off x="10606951" y="5626654"/>
            <a:ext cx="72278" cy="119935"/>
          </a:xfrm>
          <a:prstGeom prst="rect">
            <a:avLst/>
          </a:prstGeom>
        </p:spPr>
        <p:txBody>
          <a:bodyPr vert="horz" wrap="square" lIns="0" tIns="11206" rIns="0" bIns="0" rtlCol="0">
            <a:spAutoFit/>
          </a:bodyPr>
          <a:lstStyle/>
          <a:p>
            <a:pPr marL="11206">
              <a:spcBef>
                <a:spcPts val="88"/>
              </a:spcBef>
            </a:pPr>
            <a:r>
              <a:rPr sz="706" spc="-4" dirty="0">
                <a:latin typeface="Times New Roman" panose="02020603050405020304" pitchFamily="18" charset="0"/>
                <a:cs typeface="Times New Roman" panose="02020603050405020304" pitchFamily="18" charset="0"/>
              </a:rPr>
              <a:t>8</a:t>
            </a:r>
            <a:endParaRPr sz="706">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380490"/>
            <a:ext cx="7687796" cy="500232"/>
          </a:xfrm>
          <a:prstGeom prst="rect">
            <a:avLst/>
          </a:prstGeom>
        </p:spPr>
        <p:txBody>
          <a:bodyPr vert="horz" wrap="square" lIns="0" tIns="11206" rIns="0" bIns="0" rtlCol="0">
            <a:spAutoFit/>
          </a:bodyPr>
          <a:lstStyle/>
          <a:p>
            <a:pPr marL="11206">
              <a:lnSpc>
                <a:spcPct val="100000"/>
              </a:lnSpc>
              <a:spcBef>
                <a:spcPts val="88"/>
              </a:spcBef>
            </a:pPr>
            <a:r>
              <a:rPr sz="3177" dirty="0"/>
              <a:t>AI</a:t>
            </a:r>
            <a:r>
              <a:rPr sz="3177" spc="-13" dirty="0"/>
              <a:t> </a:t>
            </a:r>
            <a:r>
              <a:rPr sz="3177" dirty="0"/>
              <a:t>and</a:t>
            </a:r>
            <a:r>
              <a:rPr sz="3177" spc="-4" dirty="0"/>
              <a:t> Machine</a:t>
            </a:r>
            <a:r>
              <a:rPr sz="3177" spc="-13" dirty="0"/>
              <a:t> </a:t>
            </a:r>
            <a:r>
              <a:rPr sz="3177" spc="-4" dirty="0"/>
              <a:t>Learning</a:t>
            </a:r>
            <a:r>
              <a:rPr sz="3177" spc="-9" dirty="0"/>
              <a:t> </a:t>
            </a:r>
            <a:r>
              <a:rPr sz="3177" dirty="0"/>
              <a:t>- </a:t>
            </a:r>
            <a:r>
              <a:rPr sz="3177" spc="-4" dirty="0"/>
              <a:t>Finance</a:t>
            </a:r>
            <a:endParaRPr sz="3177" dirty="0"/>
          </a:p>
        </p:txBody>
      </p:sp>
      <p:sp>
        <p:nvSpPr>
          <p:cNvPr id="6" name="object 6"/>
          <p:cNvSpPr txBox="1">
            <a:spLocks noGrp="1"/>
          </p:cNvSpPr>
          <p:nvPr>
            <p:ph idx="1"/>
          </p:nvPr>
        </p:nvSpPr>
        <p:spPr>
          <a:xfrm>
            <a:off x="1493109" y="2391897"/>
            <a:ext cx="9337861" cy="3256819"/>
          </a:xfrm>
          <a:prstGeom prst="rect">
            <a:avLst/>
          </a:prstGeom>
        </p:spPr>
        <p:txBody>
          <a:bodyPr vert="horz" wrap="square" lIns="0" tIns="11206" rIns="0" bIns="0" numCol="1" rtlCol="0" anchor="t" anchorCtr="0" compatLnSpc="1">
            <a:prstTxWarp prst="textNoShape">
              <a:avLst/>
            </a:prstTxWarp>
            <a:spAutoFit/>
          </a:bodyPr>
          <a:lstStyle/>
          <a:p>
            <a:pPr marL="699845" indent="-252146">
              <a:lnSpc>
                <a:spcPts val="2510"/>
              </a:lnSpc>
              <a:spcBef>
                <a:spcPts val="88"/>
              </a:spcBef>
              <a:buFont typeface="Arial MT"/>
              <a:buChar char="•"/>
              <a:tabLst>
                <a:tab pos="699845" algn="l"/>
                <a:tab pos="700405" algn="l"/>
              </a:tabLst>
            </a:pPr>
            <a:r>
              <a:rPr sz="2118" dirty="0"/>
              <a:t>Nearly</a:t>
            </a:r>
            <a:r>
              <a:rPr sz="2118" spc="-22" dirty="0"/>
              <a:t> </a:t>
            </a:r>
            <a:r>
              <a:rPr sz="2118" spc="-4" dirty="0"/>
              <a:t>$1B</a:t>
            </a:r>
            <a:r>
              <a:rPr sz="2118" spc="-26" dirty="0"/>
              <a:t> </a:t>
            </a:r>
            <a:r>
              <a:rPr sz="2118" spc="-4" dirty="0"/>
              <a:t>2019</a:t>
            </a:r>
            <a:r>
              <a:rPr sz="2118" spc="-22" dirty="0"/>
              <a:t> </a:t>
            </a:r>
            <a:r>
              <a:rPr sz="2118" spc="-9" dirty="0"/>
              <a:t>Revenues;</a:t>
            </a:r>
          </a:p>
          <a:p>
            <a:pPr marL="699845" marR="1690498" indent="-252146">
              <a:lnSpc>
                <a:spcPts val="2559"/>
              </a:lnSpc>
              <a:spcBef>
                <a:spcPts val="40"/>
              </a:spcBef>
              <a:buFont typeface="Arial MT"/>
              <a:buChar char="•"/>
              <a:tabLst>
                <a:tab pos="699845" algn="l"/>
                <a:tab pos="700405" algn="l"/>
              </a:tabLst>
            </a:pPr>
            <a:r>
              <a:rPr sz="2118" spc="-4" dirty="0"/>
              <a:t>106M</a:t>
            </a:r>
            <a:r>
              <a:rPr sz="2118" spc="-9" dirty="0"/>
              <a:t> members; </a:t>
            </a:r>
            <a:r>
              <a:rPr sz="2118" spc="-4" dirty="0"/>
              <a:t>37M </a:t>
            </a:r>
            <a:r>
              <a:rPr sz="2118" spc="-9" dirty="0"/>
              <a:t>Monthly</a:t>
            </a:r>
            <a:r>
              <a:rPr sz="2118" spc="-4" dirty="0"/>
              <a:t> </a:t>
            </a:r>
            <a:r>
              <a:rPr sz="2118" spc="-9" dirty="0"/>
              <a:t>Active</a:t>
            </a:r>
            <a:r>
              <a:rPr sz="2118" spc="4" dirty="0"/>
              <a:t> </a:t>
            </a:r>
            <a:r>
              <a:rPr sz="2118" spc="-9" dirty="0"/>
              <a:t>Members; </a:t>
            </a:r>
            <a:r>
              <a:rPr sz="2118" spc="-4" dirty="0"/>
              <a:t>2600+</a:t>
            </a:r>
            <a:r>
              <a:rPr sz="2118" dirty="0"/>
              <a:t> </a:t>
            </a:r>
            <a:r>
              <a:rPr sz="2118" spc="-13" dirty="0"/>
              <a:t>data</a:t>
            </a:r>
            <a:r>
              <a:rPr sz="2118" spc="-4" dirty="0"/>
              <a:t> </a:t>
            </a:r>
            <a:r>
              <a:rPr sz="2118" spc="-9" dirty="0"/>
              <a:t>points</a:t>
            </a:r>
            <a:r>
              <a:rPr sz="2118" spc="-4" dirty="0"/>
              <a:t> </a:t>
            </a:r>
            <a:r>
              <a:rPr sz="2118" dirty="0"/>
              <a:t>per </a:t>
            </a:r>
            <a:r>
              <a:rPr sz="2118" spc="-463" dirty="0"/>
              <a:t> </a:t>
            </a:r>
            <a:r>
              <a:rPr sz="2118" dirty="0"/>
              <a:t>member;</a:t>
            </a:r>
            <a:r>
              <a:rPr sz="2118" spc="-13" dirty="0"/>
              <a:t> </a:t>
            </a:r>
            <a:r>
              <a:rPr sz="2118" dirty="0"/>
              <a:t>8</a:t>
            </a:r>
            <a:r>
              <a:rPr sz="2118" spc="-9" dirty="0"/>
              <a:t> </a:t>
            </a:r>
            <a:r>
              <a:rPr sz="2118" spc="-4" dirty="0"/>
              <a:t>Billion Daily</a:t>
            </a:r>
            <a:r>
              <a:rPr sz="2118" spc="-9" dirty="0"/>
              <a:t> </a:t>
            </a:r>
            <a:r>
              <a:rPr sz="2118" spc="-4" dirty="0"/>
              <a:t>Model</a:t>
            </a:r>
            <a:r>
              <a:rPr sz="2118" spc="-9" dirty="0"/>
              <a:t> Predictions</a:t>
            </a:r>
          </a:p>
          <a:p>
            <a:pPr marL="296972" indent="-252706">
              <a:lnSpc>
                <a:spcPct val="100000"/>
              </a:lnSpc>
              <a:spcBef>
                <a:spcPts val="979"/>
              </a:spcBef>
              <a:buFont typeface="Arial MT"/>
              <a:buChar char="•"/>
              <a:tabLst>
                <a:tab pos="296972" algn="l"/>
                <a:tab pos="297532" algn="l"/>
              </a:tabLst>
            </a:pPr>
            <a:r>
              <a:rPr sz="2118" b="1" spc="-4" dirty="0"/>
              <a:t>Plaid</a:t>
            </a:r>
            <a:r>
              <a:rPr sz="2118" b="1" spc="-26" dirty="0"/>
              <a:t> </a:t>
            </a:r>
            <a:r>
              <a:rPr sz="2118" b="1" dirty="0"/>
              <a:t>(2013)</a:t>
            </a:r>
            <a:endParaRPr sz="2118" dirty="0"/>
          </a:p>
          <a:p>
            <a:pPr marL="699845" lvl="1" indent="-252146">
              <a:lnSpc>
                <a:spcPct val="100000"/>
              </a:lnSpc>
              <a:spcBef>
                <a:spcPts val="565"/>
              </a:spcBef>
              <a:buFont typeface="Arial MT"/>
              <a:buChar char="•"/>
              <a:tabLst>
                <a:tab pos="699845" algn="l"/>
                <a:tab pos="700405" algn="l"/>
              </a:tabLst>
            </a:pPr>
            <a:r>
              <a:rPr sz="1765" dirty="0"/>
              <a:t>Open</a:t>
            </a:r>
            <a:r>
              <a:rPr sz="1765" spc="-13" dirty="0"/>
              <a:t> </a:t>
            </a:r>
            <a:r>
              <a:rPr sz="1765" spc="-4" dirty="0"/>
              <a:t>API</a:t>
            </a:r>
            <a:r>
              <a:rPr sz="1765" spc="-22" dirty="0"/>
              <a:t> </a:t>
            </a:r>
            <a:r>
              <a:rPr sz="1765" spc="-9" dirty="0"/>
              <a:t>Software </a:t>
            </a:r>
            <a:r>
              <a:rPr sz="1765" dirty="0"/>
              <a:t>&amp;</a:t>
            </a:r>
            <a:r>
              <a:rPr sz="1765" spc="-18" dirty="0"/>
              <a:t> Data</a:t>
            </a:r>
            <a:r>
              <a:rPr sz="1765" spc="-13" dirty="0"/>
              <a:t> Aggregator</a:t>
            </a:r>
            <a:endParaRPr sz="1765" dirty="0"/>
          </a:p>
          <a:p>
            <a:pPr marL="699845" lvl="1" indent="-252146">
              <a:lnSpc>
                <a:spcPct val="100000"/>
              </a:lnSpc>
              <a:spcBef>
                <a:spcPts val="468"/>
              </a:spcBef>
              <a:buFont typeface="Arial MT"/>
              <a:buChar char="•"/>
              <a:tabLst>
                <a:tab pos="699845" algn="l"/>
                <a:tab pos="700405" algn="l"/>
              </a:tabLst>
            </a:pPr>
            <a:r>
              <a:rPr sz="1765" spc="-4" dirty="0"/>
              <a:t>$5.3B</a:t>
            </a:r>
            <a:r>
              <a:rPr sz="1765" spc="-22" dirty="0"/>
              <a:t> </a:t>
            </a:r>
            <a:r>
              <a:rPr sz="1765" spc="-9" dirty="0"/>
              <a:t>Merger </a:t>
            </a:r>
            <a:r>
              <a:rPr sz="1765" spc="-4" dirty="0"/>
              <a:t>announced</a:t>
            </a:r>
            <a:r>
              <a:rPr sz="1765" spc="-9" dirty="0"/>
              <a:t> </a:t>
            </a:r>
            <a:r>
              <a:rPr sz="1765" spc="-4" dirty="0"/>
              <a:t>with</a:t>
            </a:r>
            <a:r>
              <a:rPr sz="1765" spc="-9" dirty="0"/>
              <a:t> </a:t>
            </a:r>
            <a:r>
              <a:rPr sz="1765" spc="-4" dirty="0"/>
              <a:t>Visa</a:t>
            </a:r>
            <a:r>
              <a:rPr sz="1765" spc="-13" dirty="0"/>
              <a:t> </a:t>
            </a:r>
            <a:r>
              <a:rPr sz="1765" dirty="0"/>
              <a:t>(January</a:t>
            </a:r>
            <a:r>
              <a:rPr sz="1765" spc="-9" dirty="0"/>
              <a:t> </a:t>
            </a:r>
            <a:r>
              <a:rPr sz="1765" spc="-4" dirty="0"/>
              <a:t>2020)</a:t>
            </a:r>
            <a:endParaRPr sz="1765" dirty="0"/>
          </a:p>
          <a:p>
            <a:pPr marL="699845" lvl="1" indent="-252146">
              <a:lnSpc>
                <a:spcPct val="100000"/>
              </a:lnSpc>
              <a:spcBef>
                <a:spcPts val="547"/>
              </a:spcBef>
              <a:buFont typeface="Arial MT"/>
              <a:buChar char="•"/>
              <a:tabLst>
                <a:tab pos="699845" algn="l"/>
                <a:tab pos="700405" algn="l"/>
              </a:tabLst>
            </a:pPr>
            <a:r>
              <a:rPr sz="1765" spc="-13" dirty="0"/>
              <a:t>Estimated</a:t>
            </a:r>
            <a:r>
              <a:rPr sz="1765" spc="-18" dirty="0"/>
              <a:t> </a:t>
            </a:r>
            <a:r>
              <a:rPr sz="1765" spc="-4" dirty="0"/>
              <a:t>$109M</a:t>
            </a:r>
            <a:r>
              <a:rPr sz="1765" spc="-18" dirty="0"/>
              <a:t> </a:t>
            </a:r>
            <a:r>
              <a:rPr sz="1765" spc="-9" dirty="0"/>
              <a:t>Revenues</a:t>
            </a:r>
            <a:endParaRPr sz="1765" dirty="0"/>
          </a:p>
          <a:p>
            <a:pPr marL="699845" lvl="1" indent="-252146">
              <a:lnSpc>
                <a:spcPct val="100000"/>
              </a:lnSpc>
              <a:spcBef>
                <a:spcPts val="552"/>
              </a:spcBef>
              <a:buFont typeface="Arial MT"/>
              <a:buChar char="•"/>
              <a:tabLst>
                <a:tab pos="699845" algn="l"/>
                <a:tab pos="700405" algn="l"/>
              </a:tabLst>
            </a:pPr>
            <a:r>
              <a:rPr sz="1765" spc="-4" dirty="0"/>
              <a:t>200+ Million </a:t>
            </a:r>
            <a:r>
              <a:rPr sz="1765" spc="-9" dirty="0"/>
              <a:t>Accounts</a:t>
            </a:r>
            <a:r>
              <a:rPr sz="1765" spc="-4" dirty="0"/>
              <a:t> </a:t>
            </a:r>
            <a:r>
              <a:rPr sz="1765" spc="-13" dirty="0"/>
              <a:t>Linked;</a:t>
            </a:r>
            <a:r>
              <a:rPr sz="1765" spc="-9" dirty="0"/>
              <a:t> </a:t>
            </a:r>
            <a:r>
              <a:rPr sz="1765" spc="-4" dirty="0"/>
              <a:t>11,000 Financial</a:t>
            </a:r>
            <a:r>
              <a:rPr sz="1765" spc="-9" dirty="0"/>
              <a:t> </a:t>
            </a:r>
            <a:r>
              <a:rPr sz="1765" spc="-4" dirty="0"/>
              <a:t>Cos;</a:t>
            </a:r>
            <a:r>
              <a:rPr sz="1765" spc="-9" dirty="0"/>
              <a:t> </a:t>
            </a:r>
            <a:r>
              <a:rPr sz="1765" spc="-4" dirty="0"/>
              <a:t>2,600</a:t>
            </a:r>
            <a:r>
              <a:rPr sz="1765" spc="-9" dirty="0"/>
              <a:t> </a:t>
            </a:r>
            <a:r>
              <a:rPr sz="1765" spc="-31" dirty="0"/>
              <a:t>FinTech</a:t>
            </a:r>
            <a:r>
              <a:rPr sz="1765" dirty="0"/>
              <a:t> </a:t>
            </a:r>
            <a:r>
              <a:rPr sz="1765" spc="-9" dirty="0"/>
              <a:t>Developers</a:t>
            </a:r>
            <a:endParaRPr sz="1765" dirty="0"/>
          </a:p>
          <a:p>
            <a:pPr marL="3328885" marR="38102">
              <a:lnSpc>
                <a:spcPct val="101400"/>
              </a:lnSpc>
              <a:spcBef>
                <a:spcPts val="904"/>
              </a:spcBef>
            </a:pPr>
            <a:r>
              <a:rPr sz="1059" spc="-9" dirty="0"/>
              <a:t>Sources:</a:t>
            </a:r>
            <a:r>
              <a:rPr sz="1059" spc="4" dirty="0"/>
              <a:t> </a:t>
            </a:r>
            <a:r>
              <a:rPr sz="1059" spc="-4" dirty="0"/>
              <a:t>‘Intuit</a:t>
            </a:r>
            <a:r>
              <a:rPr sz="1059" spc="13" dirty="0"/>
              <a:t> </a:t>
            </a:r>
            <a:r>
              <a:rPr sz="1059" spc="-4" dirty="0"/>
              <a:t>Acquisition</a:t>
            </a:r>
            <a:r>
              <a:rPr sz="1059" spc="9" dirty="0"/>
              <a:t> </a:t>
            </a:r>
            <a:r>
              <a:rPr sz="1059" spc="-4" dirty="0"/>
              <a:t>of</a:t>
            </a:r>
            <a:r>
              <a:rPr sz="1059" spc="4" dirty="0"/>
              <a:t> </a:t>
            </a:r>
            <a:r>
              <a:rPr sz="1059" spc="-4" dirty="0"/>
              <a:t>Credit</a:t>
            </a:r>
            <a:r>
              <a:rPr sz="1059" spc="9" dirty="0"/>
              <a:t> </a:t>
            </a:r>
            <a:r>
              <a:rPr sz="1059" spc="-9" dirty="0"/>
              <a:t>Karma’</a:t>
            </a:r>
            <a:r>
              <a:rPr sz="1059" spc="9" dirty="0"/>
              <a:t> </a:t>
            </a:r>
            <a:r>
              <a:rPr sz="1059" spc="-4" dirty="0"/>
              <a:t>Intuit</a:t>
            </a:r>
            <a:r>
              <a:rPr sz="1059" spc="13" dirty="0"/>
              <a:t> </a:t>
            </a:r>
            <a:r>
              <a:rPr sz="1059" spc="-4" dirty="0"/>
              <a:t>(2/24/20);</a:t>
            </a:r>
            <a:r>
              <a:rPr sz="1059" spc="9" dirty="0"/>
              <a:t> </a:t>
            </a:r>
            <a:r>
              <a:rPr sz="1059" spc="-9" dirty="0"/>
              <a:t>‘Visa’s</a:t>
            </a:r>
            <a:r>
              <a:rPr sz="1059" spc="4" dirty="0"/>
              <a:t> </a:t>
            </a:r>
            <a:r>
              <a:rPr sz="1059" spc="-4" dirty="0"/>
              <a:t>Acquisition</a:t>
            </a:r>
            <a:r>
              <a:rPr sz="1059" spc="9" dirty="0"/>
              <a:t> </a:t>
            </a:r>
            <a:r>
              <a:rPr sz="1059" spc="-4" dirty="0"/>
              <a:t>of</a:t>
            </a:r>
            <a:r>
              <a:rPr sz="1059" spc="4" dirty="0"/>
              <a:t> </a:t>
            </a:r>
            <a:r>
              <a:rPr sz="1059" spc="-18" dirty="0"/>
              <a:t>Plaid’,</a:t>
            </a:r>
            <a:r>
              <a:rPr sz="1059" spc="9" dirty="0"/>
              <a:t> </a:t>
            </a:r>
            <a:r>
              <a:rPr sz="1059" dirty="0"/>
              <a:t>Visa</a:t>
            </a:r>
            <a:r>
              <a:rPr sz="1059" spc="13" dirty="0"/>
              <a:t> </a:t>
            </a:r>
            <a:r>
              <a:rPr sz="1059" spc="-194" dirty="0"/>
              <a:t>(1</a:t>
            </a:r>
            <a:r>
              <a:rPr sz="971" spc="-291" baseline="13888" dirty="0"/>
              <a:t>9  </a:t>
            </a:r>
            <a:r>
              <a:rPr sz="971" spc="-284" baseline="13888" dirty="0"/>
              <a:t> </a:t>
            </a:r>
            <a:r>
              <a:rPr sz="1059" spc="-4" dirty="0"/>
              <a:t>/13/20);</a:t>
            </a:r>
            <a:r>
              <a:rPr sz="1059" spc="4" dirty="0"/>
              <a:t> </a:t>
            </a:r>
            <a:r>
              <a:rPr sz="1059" dirty="0"/>
              <a:t>&amp; </a:t>
            </a:r>
            <a:r>
              <a:rPr sz="1059" spc="-269" dirty="0"/>
              <a:t> </a:t>
            </a:r>
            <a:r>
              <a:rPr sz="1059" spc="-9" dirty="0"/>
              <a:t>‘What’s</a:t>
            </a:r>
            <a:r>
              <a:rPr sz="1059" spc="-4" dirty="0"/>
              <a:t> </a:t>
            </a:r>
            <a:r>
              <a:rPr sz="1059" dirty="0"/>
              <a:t>Visa </a:t>
            </a:r>
            <a:r>
              <a:rPr sz="1059" spc="-4" dirty="0"/>
              <a:t>Going </a:t>
            </a:r>
            <a:r>
              <a:rPr sz="1059" spc="-53" dirty="0"/>
              <a:t>To</a:t>
            </a:r>
            <a:r>
              <a:rPr sz="1059" spc="-4" dirty="0"/>
              <a:t> </a:t>
            </a:r>
            <a:r>
              <a:rPr sz="1059" dirty="0"/>
              <a:t>Do</a:t>
            </a:r>
            <a:r>
              <a:rPr sz="1059" spc="-4" dirty="0"/>
              <a:t> </a:t>
            </a:r>
            <a:r>
              <a:rPr sz="1059" dirty="0"/>
              <a:t>With</a:t>
            </a:r>
            <a:r>
              <a:rPr sz="1059" spc="-4" dirty="0"/>
              <a:t> </a:t>
            </a:r>
            <a:r>
              <a:rPr sz="1059" spc="-13" dirty="0"/>
              <a:t>Plaid?’,</a:t>
            </a:r>
            <a:r>
              <a:rPr sz="1059" spc="-4" dirty="0"/>
              <a:t> </a:t>
            </a:r>
            <a:r>
              <a:rPr sz="1059" spc="-9" dirty="0"/>
              <a:t>Forbes</a:t>
            </a:r>
            <a:r>
              <a:rPr sz="1059" dirty="0"/>
              <a:t> </a:t>
            </a:r>
            <a:r>
              <a:rPr sz="1059" spc="-4" dirty="0"/>
              <a:t>(1/20/20) </a:t>
            </a:r>
            <a:r>
              <a:rPr sz="1059" spc="-13" dirty="0"/>
              <a:t>for</a:t>
            </a:r>
            <a:r>
              <a:rPr sz="1059" spc="-9" dirty="0"/>
              <a:t> </a:t>
            </a:r>
            <a:r>
              <a:rPr sz="1059" dirty="0"/>
              <a:t>Plaid</a:t>
            </a:r>
            <a:r>
              <a:rPr sz="1059" spc="-4" dirty="0"/>
              <a:t> </a:t>
            </a:r>
            <a:r>
              <a:rPr sz="1059" spc="-31" dirty="0"/>
              <a:t>Rev.</a:t>
            </a:r>
            <a:r>
              <a:rPr sz="1059" spc="-9" dirty="0"/>
              <a:t> </a:t>
            </a:r>
            <a:r>
              <a:rPr sz="1059" spc="-4" dirty="0"/>
              <a:t>Est.</a:t>
            </a:r>
            <a:endParaRPr sz="1059" dirty="0"/>
          </a:p>
        </p:txBody>
      </p:sp>
      <p:sp>
        <p:nvSpPr>
          <p:cNvPr id="3" name="object 3"/>
          <p:cNvSpPr txBox="1"/>
          <p:nvPr/>
        </p:nvSpPr>
        <p:spPr>
          <a:xfrm>
            <a:off x="1524000" y="1130696"/>
            <a:ext cx="6447865" cy="1041707"/>
          </a:xfrm>
          <a:prstGeom prst="rect">
            <a:avLst/>
          </a:prstGeom>
        </p:spPr>
        <p:txBody>
          <a:bodyPr vert="horz" wrap="square" lIns="0" tIns="94689" rIns="0" bIns="0" rtlCol="0">
            <a:spAutoFit/>
          </a:bodyPr>
          <a:lstStyle/>
          <a:p>
            <a:pPr marL="263352" indent="-252706">
              <a:spcBef>
                <a:spcPts val="745"/>
              </a:spcBef>
              <a:buFont typeface="Arial MT"/>
              <a:buChar char="•"/>
              <a:tabLst>
                <a:tab pos="263352" algn="l"/>
                <a:tab pos="263913" algn="l"/>
              </a:tabLst>
            </a:pPr>
            <a:r>
              <a:rPr sz="2118" b="1" spc="-9" dirty="0">
                <a:latin typeface="Times New Roman" panose="02020603050405020304" pitchFamily="18" charset="0"/>
                <a:cs typeface="Times New Roman" panose="02020603050405020304" pitchFamily="18" charset="0"/>
              </a:rPr>
              <a:t>Credit Karma</a:t>
            </a:r>
            <a:r>
              <a:rPr sz="2118" b="1" spc="-4" dirty="0">
                <a:latin typeface="Times New Roman" panose="02020603050405020304" pitchFamily="18" charset="0"/>
                <a:cs typeface="Times New Roman" panose="02020603050405020304" pitchFamily="18" charset="0"/>
              </a:rPr>
              <a:t> </a:t>
            </a:r>
            <a:r>
              <a:rPr sz="2118" b="1" dirty="0">
                <a:latin typeface="Times New Roman" panose="02020603050405020304" pitchFamily="18" charset="0"/>
                <a:cs typeface="Times New Roman" panose="02020603050405020304" pitchFamily="18" charset="0"/>
              </a:rPr>
              <a:t>(2007)</a:t>
            </a:r>
            <a:endParaRPr sz="2118" dirty="0">
              <a:latin typeface="Times New Roman" panose="02020603050405020304" pitchFamily="18" charset="0"/>
              <a:cs typeface="Times New Roman" panose="02020603050405020304" pitchFamily="18" charset="0"/>
            </a:endParaRPr>
          </a:p>
          <a:p>
            <a:pPr marL="666225" lvl="1" indent="-252146">
              <a:spcBef>
                <a:spcPts val="565"/>
              </a:spcBef>
              <a:buFont typeface="Arial MT"/>
              <a:buChar char="•"/>
              <a:tabLst>
                <a:tab pos="666225" algn="l"/>
                <a:tab pos="666786" algn="l"/>
              </a:tabLst>
            </a:pPr>
            <a:r>
              <a:rPr sz="1765" spc="-9" dirty="0">
                <a:latin typeface="Times New Roman" panose="02020603050405020304" pitchFamily="18" charset="0"/>
                <a:cs typeface="Times New Roman" panose="02020603050405020304" pitchFamily="18" charset="0"/>
              </a:rPr>
              <a:t>Free Credit</a:t>
            </a:r>
            <a:r>
              <a:rPr sz="1765" spc="-22" dirty="0">
                <a:latin typeface="Times New Roman" panose="02020603050405020304" pitchFamily="18" charset="0"/>
                <a:cs typeface="Times New Roman" panose="02020603050405020304" pitchFamily="18" charset="0"/>
              </a:rPr>
              <a:t> </a:t>
            </a:r>
            <a:r>
              <a:rPr sz="1765" spc="-9" dirty="0">
                <a:latin typeface="Times New Roman" panose="02020603050405020304" pitchFamily="18" charset="0"/>
                <a:cs typeface="Times New Roman" panose="02020603050405020304" pitchFamily="18" charset="0"/>
              </a:rPr>
              <a:t>Report</a:t>
            </a:r>
            <a:r>
              <a:rPr sz="1765" spc="-13" dirty="0">
                <a:latin typeface="Times New Roman" panose="02020603050405020304" pitchFamily="18" charset="0"/>
                <a:cs typeface="Times New Roman" panose="02020603050405020304" pitchFamily="18" charset="0"/>
              </a:rPr>
              <a:t> Platform</a:t>
            </a:r>
            <a:endParaRPr sz="1765" dirty="0">
              <a:latin typeface="Times New Roman" panose="02020603050405020304" pitchFamily="18" charset="0"/>
              <a:cs typeface="Times New Roman" panose="02020603050405020304" pitchFamily="18" charset="0"/>
            </a:endParaRPr>
          </a:p>
          <a:p>
            <a:pPr marL="666225" lvl="1" indent="-252146">
              <a:buFont typeface="Arial MT"/>
              <a:buChar char="•"/>
              <a:tabLst>
                <a:tab pos="666225" algn="l"/>
                <a:tab pos="666786" algn="l"/>
              </a:tabLst>
            </a:pPr>
            <a:r>
              <a:rPr sz="1765" spc="-4" dirty="0">
                <a:latin typeface="Times New Roman" panose="02020603050405020304" pitchFamily="18" charset="0"/>
                <a:cs typeface="Times New Roman" panose="02020603050405020304" pitchFamily="18" charset="0"/>
              </a:rPr>
              <a:t>$7.1B</a:t>
            </a:r>
            <a:r>
              <a:rPr sz="1765" spc="-18" dirty="0">
                <a:latin typeface="Times New Roman" panose="02020603050405020304" pitchFamily="18" charset="0"/>
                <a:cs typeface="Times New Roman" panose="02020603050405020304" pitchFamily="18" charset="0"/>
              </a:rPr>
              <a:t> </a:t>
            </a:r>
            <a:r>
              <a:rPr sz="1765" spc="-9" dirty="0">
                <a:latin typeface="Times New Roman" panose="02020603050405020304" pitchFamily="18" charset="0"/>
                <a:cs typeface="Times New Roman" panose="02020603050405020304" pitchFamily="18" charset="0"/>
              </a:rPr>
              <a:t>Merger</a:t>
            </a:r>
            <a:r>
              <a:rPr sz="1765" spc="-4" dirty="0">
                <a:latin typeface="Times New Roman" panose="02020603050405020304" pitchFamily="18" charset="0"/>
                <a:cs typeface="Times New Roman" panose="02020603050405020304" pitchFamily="18" charset="0"/>
              </a:rPr>
              <a:t> announced</a:t>
            </a:r>
            <a:r>
              <a:rPr sz="1765" spc="-9" dirty="0">
                <a:latin typeface="Times New Roman" panose="02020603050405020304" pitchFamily="18" charset="0"/>
                <a:cs typeface="Times New Roman" panose="02020603050405020304" pitchFamily="18" charset="0"/>
              </a:rPr>
              <a:t> </a:t>
            </a:r>
            <a:r>
              <a:rPr sz="1765" spc="-4" dirty="0">
                <a:latin typeface="Times New Roman" panose="02020603050405020304" pitchFamily="18" charset="0"/>
                <a:cs typeface="Times New Roman" panose="02020603050405020304" pitchFamily="18" charset="0"/>
              </a:rPr>
              <a:t>with </a:t>
            </a:r>
            <a:r>
              <a:rPr sz="1765" spc="-9" dirty="0">
                <a:latin typeface="Times New Roman" panose="02020603050405020304" pitchFamily="18" charset="0"/>
                <a:cs typeface="Times New Roman" panose="02020603050405020304" pitchFamily="18" charset="0"/>
              </a:rPr>
              <a:t>Intuit</a:t>
            </a:r>
            <a:r>
              <a:rPr sz="1765" spc="-18" dirty="0">
                <a:latin typeface="Times New Roman" panose="02020603050405020304" pitchFamily="18" charset="0"/>
                <a:cs typeface="Times New Roman" panose="02020603050405020304" pitchFamily="18" charset="0"/>
              </a:rPr>
              <a:t> </a:t>
            </a:r>
            <a:r>
              <a:rPr sz="1765" spc="-4" dirty="0">
                <a:latin typeface="Times New Roman" panose="02020603050405020304" pitchFamily="18" charset="0"/>
                <a:cs typeface="Times New Roman" panose="02020603050405020304" pitchFamily="18" charset="0"/>
              </a:rPr>
              <a:t>(February 2020)</a:t>
            </a:r>
            <a:endParaRPr sz="1765" dirty="0">
              <a:latin typeface="Times New Roman" panose="02020603050405020304" pitchFamily="18" charset="0"/>
              <a:cs typeface="Times New Roman" panose="02020603050405020304" pitchFamily="18" charset="0"/>
            </a:endParaRPr>
          </a:p>
        </p:txBody>
      </p:sp>
      <p:sp>
        <p:nvSpPr>
          <p:cNvPr id="5" name="object 5"/>
          <p:cNvSpPr txBox="1"/>
          <p:nvPr/>
        </p:nvSpPr>
        <p:spPr>
          <a:xfrm>
            <a:off x="9529728" y="2364856"/>
            <a:ext cx="1646704" cy="119935"/>
          </a:xfrm>
          <a:prstGeom prst="rect">
            <a:avLst/>
          </a:prstGeom>
        </p:spPr>
        <p:txBody>
          <a:bodyPr vert="horz" wrap="square" lIns="0" tIns="11206" rIns="0" bIns="0" rtlCol="0">
            <a:spAutoFit/>
          </a:bodyPr>
          <a:lstStyle/>
          <a:p>
            <a:pPr marL="11206">
              <a:spcBef>
                <a:spcPts val="88"/>
              </a:spcBef>
            </a:pPr>
            <a:r>
              <a:rPr sz="706" dirty="0">
                <a:latin typeface="Times New Roman" panose="02020603050405020304" pitchFamily="18" charset="0"/>
                <a:cs typeface="Times New Roman" panose="02020603050405020304" pitchFamily="18" charset="0"/>
              </a:rPr>
              <a:t>Image</a:t>
            </a:r>
            <a:r>
              <a:rPr sz="706" spc="-13" dirty="0">
                <a:latin typeface="Times New Roman" panose="02020603050405020304" pitchFamily="18" charset="0"/>
                <a:cs typeface="Times New Roman" panose="02020603050405020304" pitchFamily="18" charset="0"/>
              </a:rPr>
              <a:t> </a:t>
            </a:r>
            <a:r>
              <a:rPr sz="706" spc="-4" dirty="0">
                <a:latin typeface="Times New Roman" panose="02020603050405020304" pitchFamily="18" charset="0"/>
                <a:cs typeface="Times New Roman" panose="02020603050405020304" pitchFamily="18" charset="0"/>
              </a:rPr>
              <a:t>by</a:t>
            </a:r>
            <a:r>
              <a:rPr sz="706" spc="-13" dirty="0">
                <a:latin typeface="Times New Roman" panose="02020603050405020304" pitchFamily="18" charset="0"/>
                <a:cs typeface="Times New Roman" panose="02020603050405020304" pitchFamily="18" charset="0"/>
              </a:rPr>
              <a:t> </a:t>
            </a:r>
            <a:r>
              <a:rPr sz="706" spc="-4" dirty="0">
                <a:latin typeface="Times New Roman" panose="02020603050405020304" pitchFamily="18" charset="0"/>
                <a:cs typeface="Times New Roman" panose="02020603050405020304" pitchFamily="18" charset="0"/>
              </a:rPr>
              <a:t>Lex</a:t>
            </a:r>
            <a:r>
              <a:rPr sz="706" spc="-18" dirty="0">
                <a:latin typeface="Times New Roman" panose="02020603050405020304" pitchFamily="18" charset="0"/>
                <a:cs typeface="Times New Roman" panose="02020603050405020304" pitchFamily="18" charset="0"/>
              </a:rPr>
              <a:t> </a:t>
            </a:r>
            <a:r>
              <a:rPr sz="706" spc="-4" dirty="0">
                <a:latin typeface="Times New Roman" panose="02020603050405020304" pitchFamily="18" charset="0"/>
                <a:cs typeface="Times New Roman" panose="02020603050405020304" pitchFamily="18" charset="0"/>
              </a:rPr>
              <a:t>Fridman.</a:t>
            </a:r>
            <a:r>
              <a:rPr sz="706" spc="-13" dirty="0">
                <a:latin typeface="Times New Roman" panose="02020603050405020304" pitchFamily="18" charset="0"/>
                <a:cs typeface="Times New Roman" panose="02020603050405020304" pitchFamily="18" charset="0"/>
              </a:rPr>
              <a:t> </a:t>
            </a:r>
            <a:r>
              <a:rPr sz="706" dirty="0">
                <a:latin typeface="Times New Roman" panose="02020603050405020304" pitchFamily="18" charset="0"/>
                <a:cs typeface="Times New Roman" panose="02020603050405020304" pitchFamily="18" charset="0"/>
              </a:rPr>
              <a:t>Used</a:t>
            </a:r>
            <a:r>
              <a:rPr sz="706" spc="-9" dirty="0">
                <a:latin typeface="Times New Roman" panose="02020603050405020304" pitchFamily="18" charset="0"/>
                <a:cs typeface="Times New Roman" panose="02020603050405020304" pitchFamily="18" charset="0"/>
              </a:rPr>
              <a:t> </a:t>
            </a:r>
            <a:r>
              <a:rPr sz="706" dirty="0">
                <a:latin typeface="Times New Roman" panose="02020603050405020304" pitchFamily="18" charset="0"/>
                <a:cs typeface="Times New Roman" panose="02020603050405020304" pitchFamily="18" charset="0"/>
              </a:rPr>
              <a:t>with</a:t>
            </a:r>
            <a:r>
              <a:rPr sz="706" spc="-13" dirty="0">
                <a:latin typeface="Times New Roman" panose="02020603050405020304" pitchFamily="18" charset="0"/>
                <a:cs typeface="Times New Roman" panose="02020603050405020304" pitchFamily="18" charset="0"/>
              </a:rPr>
              <a:t> </a:t>
            </a:r>
            <a:r>
              <a:rPr sz="706" spc="-4" dirty="0">
                <a:latin typeface="Times New Roman" panose="02020603050405020304" pitchFamily="18" charset="0"/>
                <a:cs typeface="Times New Roman" panose="02020603050405020304" pitchFamily="18" charset="0"/>
              </a:rPr>
              <a:t>permission</a:t>
            </a:r>
            <a:endParaRPr sz="706">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9942" y="537882"/>
            <a:ext cx="4973171" cy="500232"/>
          </a:xfrm>
          <a:prstGeom prst="rect">
            <a:avLst/>
          </a:prstGeom>
        </p:spPr>
        <p:txBody>
          <a:bodyPr vert="horz" wrap="square" lIns="0" tIns="11206" rIns="0" bIns="0" rtlCol="0">
            <a:spAutoFit/>
          </a:bodyPr>
          <a:lstStyle/>
          <a:p>
            <a:pPr marL="11206">
              <a:lnSpc>
                <a:spcPct val="100000"/>
              </a:lnSpc>
              <a:spcBef>
                <a:spcPts val="88"/>
              </a:spcBef>
            </a:pPr>
            <a:r>
              <a:rPr sz="3177" spc="-13" dirty="0"/>
              <a:t>Readings</a:t>
            </a:r>
            <a:endParaRPr sz="3177" dirty="0"/>
          </a:p>
        </p:txBody>
      </p:sp>
      <p:sp>
        <p:nvSpPr>
          <p:cNvPr id="3" name="object 3"/>
          <p:cNvSpPr txBox="1"/>
          <p:nvPr/>
        </p:nvSpPr>
        <p:spPr>
          <a:xfrm>
            <a:off x="1526240" y="2127774"/>
            <a:ext cx="8886265" cy="2287251"/>
          </a:xfrm>
          <a:prstGeom prst="rect">
            <a:avLst/>
          </a:prstGeom>
        </p:spPr>
        <p:txBody>
          <a:bodyPr vert="horz" wrap="square" lIns="0" tIns="56029" rIns="0" bIns="0" rtlCol="0">
            <a:spAutoFit/>
          </a:bodyPr>
          <a:lstStyle/>
          <a:p>
            <a:pPr marL="212923" marR="574892" indent="-202277">
              <a:lnSpc>
                <a:spcPts val="2647"/>
              </a:lnSpc>
              <a:spcBef>
                <a:spcPts val="441"/>
              </a:spcBef>
              <a:buFont typeface="Arial MT"/>
              <a:buChar char="•"/>
              <a:tabLst>
                <a:tab pos="213483" algn="l"/>
              </a:tabLst>
            </a:pPr>
            <a:r>
              <a:rPr sz="2471" spc="-4" dirty="0">
                <a:latin typeface="Times New Roman" panose="02020603050405020304" pitchFamily="18" charset="0"/>
                <a:cs typeface="Times New Roman" panose="02020603050405020304" pitchFamily="18" charset="0"/>
              </a:rPr>
              <a:t>‘</a:t>
            </a:r>
            <a:r>
              <a:rPr sz="2471" i="1" spc="-4" dirty="0">
                <a:latin typeface="Times New Roman" panose="02020603050405020304" pitchFamily="18" charset="0"/>
                <a:cs typeface="Times New Roman" panose="02020603050405020304" pitchFamily="18" charset="0"/>
              </a:rPr>
              <a:t>Artificial </a:t>
            </a:r>
            <a:r>
              <a:rPr sz="2471" i="1" spc="-13" dirty="0">
                <a:latin typeface="Times New Roman" panose="02020603050405020304" pitchFamily="18" charset="0"/>
                <a:cs typeface="Times New Roman" panose="02020603050405020304" pitchFamily="18" charset="0"/>
              </a:rPr>
              <a:t>intelligence</a:t>
            </a:r>
            <a:r>
              <a:rPr sz="2471" i="1" spc="4" dirty="0">
                <a:latin typeface="Times New Roman" panose="02020603050405020304" pitchFamily="18" charset="0"/>
                <a:cs typeface="Times New Roman" panose="02020603050405020304" pitchFamily="18" charset="0"/>
              </a:rPr>
              <a:t> </a:t>
            </a:r>
            <a:r>
              <a:rPr sz="2471" i="1" spc="-4" dirty="0">
                <a:latin typeface="Times New Roman" panose="02020603050405020304" pitchFamily="18" charset="0"/>
                <a:cs typeface="Times New Roman" panose="02020603050405020304" pitchFamily="18" charset="0"/>
              </a:rPr>
              <a:t>and</a:t>
            </a:r>
            <a:r>
              <a:rPr sz="2471" i="1" spc="4" dirty="0">
                <a:latin typeface="Times New Roman" panose="02020603050405020304" pitchFamily="18" charset="0"/>
                <a:cs typeface="Times New Roman" panose="02020603050405020304" pitchFamily="18" charset="0"/>
              </a:rPr>
              <a:t> </a:t>
            </a:r>
            <a:r>
              <a:rPr sz="2471" i="1" spc="-4" dirty="0">
                <a:latin typeface="Times New Roman" panose="02020603050405020304" pitchFamily="18" charset="0"/>
                <a:cs typeface="Times New Roman" panose="02020603050405020304" pitchFamily="18" charset="0"/>
              </a:rPr>
              <a:t>machine</a:t>
            </a:r>
            <a:r>
              <a:rPr sz="2471" i="1" dirty="0">
                <a:latin typeface="Times New Roman" panose="02020603050405020304" pitchFamily="18" charset="0"/>
                <a:cs typeface="Times New Roman" panose="02020603050405020304" pitchFamily="18" charset="0"/>
              </a:rPr>
              <a:t> </a:t>
            </a:r>
            <a:r>
              <a:rPr sz="2471" i="1" spc="-4" dirty="0">
                <a:latin typeface="Times New Roman" panose="02020603050405020304" pitchFamily="18" charset="0"/>
                <a:cs typeface="Times New Roman" panose="02020603050405020304" pitchFamily="18" charset="0"/>
              </a:rPr>
              <a:t>learning</a:t>
            </a:r>
            <a:r>
              <a:rPr sz="2471" i="1" spc="4" dirty="0">
                <a:latin typeface="Times New Roman" panose="02020603050405020304" pitchFamily="18" charset="0"/>
                <a:cs typeface="Times New Roman" panose="02020603050405020304" pitchFamily="18" charset="0"/>
              </a:rPr>
              <a:t> </a:t>
            </a:r>
            <a:r>
              <a:rPr sz="2471" i="1" spc="-4" dirty="0">
                <a:latin typeface="Times New Roman" panose="02020603050405020304" pitchFamily="18" charset="0"/>
                <a:cs typeface="Times New Roman" panose="02020603050405020304" pitchFamily="18" charset="0"/>
              </a:rPr>
              <a:t>in</a:t>
            </a:r>
            <a:r>
              <a:rPr sz="2471" i="1" spc="4" dirty="0">
                <a:latin typeface="Times New Roman" panose="02020603050405020304" pitchFamily="18" charset="0"/>
                <a:cs typeface="Times New Roman" panose="02020603050405020304" pitchFamily="18" charset="0"/>
              </a:rPr>
              <a:t> </a:t>
            </a:r>
            <a:r>
              <a:rPr sz="2471" i="1" spc="-9" dirty="0">
                <a:latin typeface="Times New Roman" panose="02020603050405020304" pitchFamily="18" charset="0"/>
                <a:cs typeface="Times New Roman" panose="02020603050405020304" pitchFamily="18" charset="0"/>
              </a:rPr>
              <a:t>financial</a:t>
            </a:r>
            <a:r>
              <a:rPr sz="2471" i="1" spc="-4" dirty="0">
                <a:latin typeface="Times New Roman" panose="02020603050405020304" pitchFamily="18" charset="0"/>
                <a:cs typeface="Times New Roman" panose="02020603050405020304" pitchFamily="18" charset="0"/>
              </a:rPr>
              <a:t> services</a:t>
            </a:r>
            <a:r>
              <a:rPr sz="2471" spc="-4" dirty="0">
                <a:latin typeface="Times New Roman" panose="02020603050405020304" pitchFamily="18" charset="0"/>
                <a:cs typeface="Times New Roman" panose="02020603050405020304" pitchFamily="18" charset="0"/>
              </a:rPr>
              <a:t>’ </a:t>
            </a:r>
            <a:r>
              <a:rPr sz="2471" spc="-543"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Financial</a:t>
            </a:r>
            <a:r>
              <a:rPr sz="2471"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Stability</a:t>
            </a:r>
            <a:r>
              <a:rPr sz="2471" spc="-4"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Board</a:t>
            </a:r>
            <a:r>
              <a:rPr sz="2471" spc="4"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(Executive</a:t>
            </a:r>
            <a:r>
              <a:rPr sz="2471"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Summary </a:t>
            </a:r>
            <a:r>
              <a:rPr sz="2471" dirty="0">
                <a:latin typeface="Times New Roman" panose="02020603050405020304" pitchFamily="18" charset="0"/>
                <a:cs typeface="Times New Roman" panose="02020603050405020304" pitchFamily="18" charset="0"/>
              </a:rPr>
              <a:t>&amp;</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Sections</a:t>
            </a:r>
            <a:r>
              <a:rPr sz="2471" spc="9" dirty="0">
                <a:latin typeface="Times New Roman" panose="02020603050405020304" pitchFamily="18" charset="0"/>
                <a:cs typeface="Times New Roman" panose="02020603050405020304" pitchFamily="18" charset="0"/>
              </a:rPr>
              <a:t> </a:t>
            </a:r>
            <a:r>
              <a:rPr sz="2471" dirty="0">
                <a:latin typeface="Times New Roman" panose="02020603050405020304" pitchFamily="18" charset="0"/>
                <a:cs typeface="Times New Roman" panose="02020603050405020304" pitchFamily="18" charset="0"/>
              </a:rPr>
              <a:t>1</a:t>
            </a:r>
            <a:r>
              <a:rPr sz="2471" spc="4" dirty="0">
                <a:latin typeface="Times New Roman" panose="02020603050405020304" pitchFamily="18" charset="0"/>
                <a:cs typeface="Times New Roman" panose="02020603050405020304" pitchFamily="18" charset="0"/>
              </a:rPr>
              <a:t> </a:t>
            </a:r>
            <a:r>
              <a:rPr sz="2471" dirty="0">
                <a:latin typeface="Times New Roman" panose="02020603050405020304" pitchFamily="18" charset="0"/>
                <a:cs typeface="Times New Roman" panose="02020603050405020304" pitchFamily="18" charset="0"/>
              </a:rPr>
              <a:t>-</a:t>
            </a:r>
            <a:r>
              <a:rPr sz="2471" spc="4" dirty="0">
                <a:latin typeface="Times New Roman" panose="02020603050405020304" pitchFamily="18" charset="0"/>
                <a:cs typeface="Times New Roman" panose="02020603050405020304" pitchFamily="18" charset="0"/>
              </a:rPr>
              <a:t> 3)</a:t>
            </a:r>
            <a:endParaRPr sz="2471" dirty="0">
              <a:latin typeface="Times New Roman" panose="02020603050405020304" pitchFamily="18" charset="0"/>
              <a:cs typeface="Times New Roman" panose="02020603050405020304" pitchFamily="18" charset="0"/>
            </a:endParaRPr>
          </a:p>
          <a:p>
            <a:pPr>
              <a:spcBef>
                <a:spcPts val="18"/>
              </a:spcBef>
              <a:buFont typeface="Arial MT"/>
              <a:buChar char="•"/>
            </a:pPr>
            <a:endParaRPr sz="3662" dirty="0">
              <a:latin typeface="Times New Roman" panose="02020603050405020304" pitchFamily="18" charset="0"/>
              <a:cs typeface="Times New Roman" panose="02020603050405020304" pitchFamily="18" charset="0"/>
            </a:endParaRPr>
          </a:p>
          <a:p>
            <a:pPr marL="212923" marR="4483" indent="-202277">
              <a:lnSpc>
                <a:spcPts val="2647"/>
              </a:lnSpc>
              <a:buFont typeface="Arial MT"/>
              <a:buChar char="•"/>
              <a:tabLst>
                <a:tab pos="213483" algn="l"/>
              </a:tabLst>
            </a:pPr>
            <a:r>
              <a:rPr sz="2471" spc="-4" dirty="0">
                <a:latin typeface="Times New Roman" panose="02020603050405020304" pitchFamily="18" charset="0"/>
                <a:cs typeface="Times New Roman" panose="02020603050405020304" pitchFamily="18" charset="0"/>
              </a:rPr>
              <a:t>‘</a:t>
            </a:r>
            <a:r>
              <a:rPr sz="2471" i="1" spc="-4" dirty="0">
                <a:latin typeface="Times New Roman" panose="02020603050405020304" pitchFamily="18" charset="0"/>
                <a:cs typeface="Times New Roman" panose="02020603050405020304" pitchFamily="18" charset="0"/>
              </a:rPr>
              <a:t>The</a:t>
            </a:r>
            <a:r>
              <a:rPr sz="2471" i="1" spc="4" dirty="0">
                <a:latin typeface="Times New Roman" panose="02020603050405020304" pitchFamily="18" charset="0"/>
                <a:cs typeface="Times New Roman" panose="02020603050405020304" pitchFamily="18" charset="0"/>
              </a:rPr>
              <a:t> </a:t>
            </a:r>
            <a:r>
              <a:rPr sz="2471" i="1" spc="-4" dirty="0">
                <a:latin typeface="Times New Roman" panose="02020603050405020304" pitchFamily="18" charset="0"/>
                <a:cs typeface="Times New Roman" panose="02020603050405020304" pitchFamily="18" charset="0"/>
              </a:rPr>
              <a:t>Growing</a:t>
            </a:r>
            <a:r>
              <a:rPr sz="2471" i="1" dirty="0">
                <a:latin typeface="Times New Roman" panose="02020603050405020304" pitchFamily="18" charset="0"/>
                <a:cs typeface="Times New Roman" panose="02020603050405020304" pitchFamily="18" charset="0"/>
              </a:rPr>
              <a:t> </a:t>
            </a:r>
            <a:r>
              <a:rPr sz="2471" i="1" spc="-4" dirty="0">
                <a:latin typeface="Times New Roman" panose="02020603050405020304" pitchFamily="18" charset="0"/>
                <a:cs typeface="Times New Roman" panose="02020603050405020304" pitchFamily="18" charset="0"/>
              </a:rPr>
              <a:t>Impact</a:t>
            </a:r>
            <a:r>
              <a:rPr sz="2471" i="1" spc="4" dirty="0">
                <a:latin typeface="Times New Roman" panose="02020603050405020304" pitchFamily="18" charset="0"/>
                <a:cs typeface="Times New Roman" panose="02020603050405020304" pitchFamily="18" charset="0"/>
              </a:rPr>
              <a:t> </a:t>
            </a:r>
            <a:r>
              <a:rPr sz="2471" i="1" spc="-4" dirty="0">
                <a:latin typeface="Times New Roman" panose="02020603050405020304" pitchFamily="18" charset="0"/>
                <a:cs typeface="Times New Roman" panose="02020603050405020304" pitchFamily="18" charset="0"/>
              </a:rPr>
              <a:t>of</a:t>
            </a:r>
            <a:r>
              <a:rPr sz="2471" i="1" dirty="0">
                <a:latin typeface="Times New Roman" panose="02020603050405020304" pitchFamily="18" charset="0"/>
                <a:cs typeface="Times New Roman" panose="02020603050405020304" pitchFamily="18" charset="0"/>
              </a:rPr>
              <a:t> AI </a:t>
            </a:r>
            <a:r>
              <a:rPr sz="2471" i="1" spc="-4" dirty="0">
                <a:latin typeface="Times New Roman" panose="02020603050405020304" pitchFamily="18" charset="0"/>
                <a:cs typeface="Times New Roman" panose="02020603050405020304" pitchFamily="18" charset="0"/>
              </a:rPr>
              <a:t>in</a:t>
            </a:r>
            <a:r>
              <a:rPr sz="2471" i="1" dirty="0">
                <a:latin typeface="Times New Roman" panose="02020603050405020304" pitchFamily="18" charset="0"/>
                <a:cs typeface="Times New Roman" panose="02020603050405020304" pitchFamily="18" charset="0"/>
              </a:rPr>
              <a:t> </a:t>
            </a:r>
            <a:r>
              <a:rPr sz="2471" i="1" spc="-4" dirty="0">
                <a:latin typeface="Times New Roman" panose="02020603050405020304" pitchFamily="18" charset="0"/>
                <a:cs typeface="Times New Roman" panose="02020603050405020304" pitchFamily="18" charset="0"/>
              </a:rPr>
              <a:t>Financial</a:t>
            </a:r>
            <a:r>
              <a:rPr sz="2471" i="1" dirty="0">
                <a:latin typeface="Times New Roman" panose="02020603050405020304" pitchFamily="18" charset="0"/>
                <a:cs typeface="Times New Roman" panose="02020603050405020304" pitchFamily="18" charset="0"/>
              </a:rPr>
              <a:t> </a:t>
            </a:r>
            <a:r>
              <a:rPr sz="2471" i="1" spc="-4" dirty="0">
                <a:latin typeface="Times New Roman" panose="02020603050405020304" pitchFamily="18" charset="0"/>
                <a:cs typeface="Times New Roman" panose="02020603050405020304" pitchFamily="18" charset="0"/>
              </a:rPr>
              <a:t>Services:</a:t>
            </a:r>
            <a:r>
              <a:rPr sz="2471" i="1" spc="4" dirty="0">
                <a:latin typeface="Times New Roman" panose="02020603050405020304" pitchFamily="18" charset="0"/>
                <a:cs typeface="Times New Roman" panose="02020603050405020304" pitchFamily="18" charset="0"/>
              </a:rPr>
              <a:t> </a:t>
            </a:r>
            <a:r>
              <a:rPr sz="2471" i="1" spc="-4" dirty="0">
                <a:latin typeface="Times New Roman" panose="02020603050405020304" pitchFamily="18" charset="0"/>
                <a:cs typeface="Times New Roman" panose="02020603050405020304" pitchFamily="18" charset="0"/>
              </a:rPr>
              <a:t>Six</a:t>
            </a:r>
            <a:r>
              <a:rPr sz="2471" i="1" spc="4" dirty="0">
                <a:latin typeface="Times New Roman" panose="02020603050405020304" pitchFamily="18" charset="0"/>
                <a:cs typeface="Times New Roman" panose="02020603050405020304" pitchFamily="18" charset="0"/>
              </a:rPr>
              <a:t> </a:t>
            </a:r>
            <a:r>
              <a:rPr sz="2471" i="1" spc="-13" dirty="0">
                <a:latin typeface="Times New Roman" panose="02020603050405020304" pitchFamily="18" charset="0"/>
                <a:cs typeface="Times New Roman" panose="02020603050405020304" pitchFamily="18" charset="0"/>
              </a:rPr>
              <a:t>Examples</a:t>
            </a:r>
            <a:r>
              <a:rPr sz="2471" spc="-13" dirty="0">
                <a:latin typeface="Times New Roman" panose="02020603050405020304" pitchFamily="18" charset="0"/>
                <a:cs typeface="Times New Roman" panose="02020603050405020304" pitchFamily="18" charset="0"/>
              </a:rPr>
              <a:t>’</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Arthur </a:t>
            </a:r>
            <a:r>
              <a:rPr sz="2471" spc="-543" dirty="0">
                <a:latin typeface="Times New Roman" panose="02020603050405020304" pitchFamily="18" charset="0"/>
                <a:cs typeface="Times New Roman" panose="02020603050405020304" pitchFamily="18" charset="0"/>
              </a:rPr>
              <a:t> </a:t>
            </a:r>
            <a:r>
              <a:rPr sz="2471" spc="-18" dirty="0">
                <a:latin typeface="Times New Roman" panose="02020603050405020304" pitchFamily="18" charset="0"/>
                <a:cs typeface="Times New Roman" panose="02020603050405020304" pitchFamily="18" charset="0"/>
              </a:rPr>
              <a:t>Bachinskiy,</a:t>
            </a:r>
            <a:r>
              <a:rPr sz="2471"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Medium</a:t>
            </a:r>
            <a:endParaRPr sz="2471" dirty="0">
              <a:latin typeface="Times New Roman" panose="02020603050405020304" pitchFamily="18" charset="0"/>
              <a:cs typeface="Times New Roman" panose="02020603050405020304" pitchFamily="18" charset="0"/>
            </a:endParaRPr>
          </a:p>
        </p:txBody>
      </p:sp>
      <p:sp>
        <p:nvSpPr>
          <p:cNvPr id="4" name="object 4"/>
          <p:cNvSpPr txBox="1"/>
          <p:nvPr/>
        </p:nvSpPr>
        <p:spPr>
          <a:xfrm>
            <a:off x="10606951" y="5626654"/>
            <a:ext cx="72278" cy="119935"/>
          </a:xfrm>
          <a:prstGeom prst="rect">
            <a:avLst/>
          </a:prstGeom>
        </p:spPr>
        <p:txBody>
          <a:bodyPr vert="horz" wrap="square" lIns="0" tIns="11206" rIns="0" bIns="0" rtlCol="0">
            <a:spAutoFit/>
          </a:bodyPr>
          <a:lstStyle/>
          <a:p>
            <a:pPr marL="11206">
              <a:spcBef>
                <a:spcPts val="88"/>
              </a:spcBef>
            </a:pPr>
            <a:r>
              <a:rPr sz="706" spc="-4" dirty="0">
                <a:latin typeface="Arial MT"/>
                <a:cs typeface="Arial MT"/>
              </a:rPr>
              <a:t>2</a:t>
            </a:r>
            <a:endParaRPr sz="706">
              <a:latin typeface="Arial MT"/>
              <a:cs typeface="Arial M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530" y="316268"/>
            <a:ext cx="7299512" cy="554541"/>
          </a:xfrm>
          <a:prstGeom prst="rect">
            <a:avLst/>
          </a:prstGeom>
        </p:spPr>
        <p:txBody>
          <a:bodyPr vert="horz" wrap="square" lIns="0" tIns="11206" rIns="0" bIns="0" rtlCol="0">
            <a:spAutoFit/>
          </a:bodyPr>
          <a:lstStyle/>
          <a:p>
            <a:pPr marL="11206">
              <a:lnSpc>
                <a:spcPct val="100000"/>
              </a:lnSpc>
              <a:spcBef>
                <a:spcPts val="88"/>
              </a:spcBef>
            </a:pPr>
            <a:r>
              <a:rPr sz="3530" spc="-4" dirty="0"/>
              <a:t>Finance</a:t>
            </a:r>
            <a:r>
              <a:rPr sz="3530" spc="-13" dirty="0"/>
              <a:t> </a:t>
            </a:r>
            <a:r>
              <a:rPr sz="3530" spc="-4" dirty="0"/>
              <a:t>Public</a:t>
            </a:r>
            <a:r>
              <a:rPr sz="3530" dirty="0"/>
              <a:t> </a:t>
            </a:r>
            <a:r>
              <a:rPr sz="3530" spc="-18" dirty="0"/>
              <a:t>Policy</a:t>
            </a:r>
            <a:r>
              <a:rPr sz="3530" dirty="0"/>
              <a:t> </a:t>
            </a:r>
            <a:r>
              <a:rPr sz="3530" spc="-22" dirty="0"/>
              <a:t>Framework</a:t>
            </a:r>
            <a:endParaRPr sz="3530" dirty="0"/>
          </a:p>
        </p:txBody>
      </p:sp>
      <p:pic>
        <p:nvPicPr>
          <p:cNvPr id="3" name="object 3"/>
          <p:cNvPicPr/>
          <p:nvPr/>
        </p:nvPicPr>
        <p:blipFill>
          <a:blip r:embed="rId2" cstate="print"/>
          <a:stretch>
            <a:fillRect/>
          </a:stretch>
        </p:blipFill>
        <p:spPr>
          <a:xfrm>
            <a:off x="4880604" y="1131312"/>
            <a:ext cx="1538743" cy="804116"/>
          </a:xfrm>
          <a:prstGeom prst="rect">
            <a:avLst/>
          </a:prstGeom>
        </p:spPr>
      </p:pic>
      <p:pic>
        <p:nvPicPr>
          <p:cNvPr id="4" name="object 4"/>
          <p:cNvPicPr/>
          <p:nvPr/>
        </p:nvPicPr>
        <p:blipFill>
          <a:blip r:embed="rId3" cstate="print"/>
          <a:stretch>
            <a:fillRect/>
          </a:stretch>
        </p:blipFill>
        <p:spPr>
          <a:xfrm>
            <a:off x="7499414" y="1139819"/>
            <a:ext cx="1983439" cy="795611"/>
          </a:xfrm>
          <a:prstGeom prst="rect">
            <a:avLst/>
          </a:prstGeom>
        </p:spPr>
      </p:pic>
      <p:pic>
        <p:nvPicPr>
          <p:cNvPr id="6" name="object 6"/>
          <p:cNvPicPr/>
          <p:nvPr/>
        </p:nvPicPr>
        <p:blipFill>
          <a:blip r:embed="rId4" cstate="print"/>
          <a:stretch>
            <a:fillRect/>
          </a:stretch>
        </p:blipFill>
        <p:spPr>
          <a:xfrm>
            <a:off x="7781960" y="2274935"/>
            <a:ext cx="1291967" cy="919448"/>
          </a:xfrm>
          <a:prstGeom prst="rect">
            <a:avLst/>
          </a:prstGeom>
        </p:spPr>
      </p:pic>
      <p:pic>
        <p:nvPicPr>
          <p:cNvPr id="7" name="object 7"/>
          <p:cNvPicPr/>
          <p:nvPr/>
        </p:nvPicPr>
        <p:blipFill>
          <a:blip r:embed="rId5" cstate="print"/>
          <a:stretch>
            <a:fillRect/>
          </a:stretch>
        </p:blipFill>
        <p:spPr>
          <a:xfrm>
            <a:off x="4898801" y="3571087"/>
            <a:ext cx="1197199" cy="771953"/>
          </a:xfrm>
          <a:prstGeom prst="rect">
            <a:avLst/>
          </a:prstGeom>
        </p:spPr>
      </p:pic>
      <p:pic>
        <p:nvPicPr>
          <p:cNvPr id="8" name="object 8"/>
          <p:cNvPicPr/>
          <p:nvPr/>
        </p:nvPicPr>
        <p:blipFill>
          <a:blip r:embed="rId6" cstate="print"/>
          <a:stretch>
            <a:fillRect/>
          </a:stretch>
        </p:blipFill>
        <p:spPr>
          <a:xfrm>
            <a:off x="2777350" y="3827929"/>
            <a:ext cx="1222936" cy="802068"/>
          </a:xfrm>
          <a:prstGeom prst="rect">
            <a:avLst/>
          </a:prstGeom>
        </p:spPr>
      </p:pic>
      <p:pic>
        <p:nvPicPr>
          <p:cNvPr id="9" name="object 9"/>
          <p:cNvPicPr/>
          <p:nvPr/>
        </p:nvPicPr>
        <p:blipFill>
          <a:blip r:embed="rId7" cstate="print"/>
          <a:stretch>
            <a:fillRect/>
          </a:stretch>
        </p:blipFill>
        <p:spPr>
          <a:xfrm>
            <a:off x="9198931" y="5263407"/>
            <a:ext cx="1611358" cy="787768"/>
          </a:xfrm>
          <a:prstGeom prst="rect">
            <a:avLst/>
          </a:prstGeom>
        </p:spPr>
      </p:pic>
      <p:pic>
        <p:nvPicPr>
          <p:cNvPr id="10" name="object 10"/>
          <p:cNvPicPr/>
          <p:nvPr/>
        </p:nvPicPr>
        <p:blipFill>
          <a:blip r:embed="rId8" cstate="print"/>
          <a:stretch>
            <a:fillRect/>
          </a:stretch>
        </p:blipFill>
        <p:spPr>
          <a:xfrm>
            <a:off x="7447536" y="3860861"/>
            <a:ext cx="477709" cy="736204"/>
          </a:xfrm>
          <a:prstGeom prst="rect">
            <a:avLst/>
          </a:prstGeom>
        </p:spPr>
      </p:pic>
      <p:sp>
        <p:nvSpPr>
          <p:cNvPr id="11" name="object 11"/>
          <p:cNvSpPr txBox="1"/>
          <p:nvPr/>
        </p:nvSpPr>
        <p:spPr>
          <a:xfrm>
            <a:off x="684926" y="1481349"/>
            <a:ext cx="7450231" cy="1532245"/>
          </a:xfrm>
          <a:prstGeom prst="rect">
            <a:avLst/>
          </a:prstGeom>
        </p:spPr>
        <p:txBody>
          <a:bodyPr vert="horz" wrap="square" lIns="0" tIns="11206" rIns="0" bIns="0" rtlCol="0">
            <a:spAutoFit/>
          </a:bodyPr>
          <a:lstStyle/>
          <a:p>
            <a:pPr marL="212363" indent="-201717">
              <a:spcBef>
                <a:spcPts val="88"/>
              </a:spcBef>
              <a:buFont typeface="Arial MT"/>
              <a:buChar char="•"/>
              <a:tabLst>
                <a:tab pos="212923" algn="l"/>
              </a:tabLst>
            </a:pPr>
            <a:r>
              <a:rPr sz="2471" u="heavy" spc="-22" dirty="0">
                <a:uFill>
                  <a:solidFill>
                    <a:srgbClr val="000000"/>
                  </a:solidFill>
                </a:uFill>
                <a:latin typeface="Times New Roman" panose="02020603050405020304" pitchFamily="18" charset="0"/>
                <a:cs typeface="Times New Roman" panose="02020603050405020304" pitchFamily="18" charset="0"/>
              </a:rPr>
              <a:t>Money</a:t>
            </a:r>
            <a:r>
              <a:rPr sz="2471" u="heavy" spc="-40" dirty="0">
                <a:uFill>
                  <a:solidFill>
                    <a:srgbClr val="000000"/>
                  </a:solidFill>
                </a:uFill>
                <a:latin typeface="Times New Roman" panose="02020603050405020304" pitchFamily="18" charset="0"/>
                <a:cs typeface="Times New Roman" panose="02020603050405020304" pitchFamily="18" charset="0"/>
              </a:rPr>
              <a:t> </a:t>
            </a:r>
            <a:r>
              <a:rPr sz="2471" u="heavy" dirty="0">
                <a:uFill>
                  <a:solidFill>
                    <a:srgbClr val="000000"/>
                  </a:solidFill>
                </a:uFill>
                <a:latin typeface="Times New Roman" panose="02020603050405020304" pitchFamily="18" charset="0"/>
                <a:cs typeface="Times New Roman" panose="02020603050405020304" pitchFamily="18" charset="0"/>
              </a:rPr>
              <a:t>&amp;</a:t>
            </a:r>
            <a:r>
              <a:rPr sz="2471" u="heavy" spc="-44" dirty="0">
                <a:uFill>
                  <a:solidFill>
                    <a:srgbClr val="000000"/>
                  </a:solidFill>
                </a:uFill>
                <a:latin typeface="Times New Roman" panose="02020603050405020304" pitchFamily="18" charset="0"/>
                <a:cs typeface="Times New Roman" panose="02020603050405020304" pitchFamily="18" charset="0"/>
              </a:rPr>
              <a:t> </a:t>
            </a:r>
            <a:r>
              <a:rPr sz="2471" u="heavy" spc="-18" dirty="0">
                <a:uFill>
                  <a:solidFill>
                    <a:srgbClr val="000000"/>
                  </a:solidFill>
                </a:uFill>
                <a:latin typeface="Times New Roman" panose="02020603050405020304" pitchFamily="18" charset="0"/>
                <a:cs typeface="Times New Roman" panose="02020603050405020304" pitchFamily="18" charset="0"/>
              </a:rPr>
              <a:t>Lending</a:t>
            </a:r>
            <a:endParaRPr sz="2471" dirty="0">
              <a:latin typeface="Times New Roman" panose="02020603050405020304" pitchFamily="18" charset="0"/>
              <a:cs typeface="Times New Roman" panose="02020603050405020304" pitchFamily="18" charset="0"/>
            </a:endParaRPr>
          </a:p>
          <a:p>
            <a:pPr marL="212363" indent="-201717">
              <a:buFont typeface="Arial MT"/>
              <a:buChar char="•"/>
              <a:tabLst>
                <a:tab pos="212923" algn="l"/>
              </a:tabLst>
            </a:pPr>
            <a:r>
              <a:rPr sz="2471" u="heavy" spc="-13" dirty="0">
                <a:uFill>
                  <a:solidFill>
                    <a:srgbClr val="000000"/>
                  </a:solidFill>
                </a:uFill>
                <a:latin typeface="Times New Roman" panose="02020603050405020304" pitchFamily="18" charset="0"/>
                <a:cs typeface="Times New Roman" panose="02020603050405020304" pitchFamily="18" charset="0"/>
              </a:rPr>
              <a:t>Financial</a:t>
            </a:r>
            <a:r>
              <a:rPr sz="2471" u="heavy" spc="-62" dirty="0">
                <a:uFill>
                  <a:solidFill>
                    <a:srgbClr val="000000"/>
                  </a:solidFill>
                </a:uFill>
                <a:latin typeface="Times New Roman" panose="02020603050405020304" pitchFamily="18" charset="0"/>
                <a:cs typeface="Times New Roman" panose="02020603050405020304" pitchFamily="18" charset="0"/>
              </a:rPr>
              <a:t> </a:t>
            </a:r>
            <a:r>
              <a:rPr sz="2471" u="heavy" spc="-18" dirty="0">
                <a:uFill>
                  <a:solidFill>
                    <a:srgbClr val="000000"/>
                  </a:solidFill>
                </a:uFill>
                <a:latin typeface="Times New Roman" panose="02020603050405020304" pitchFamily="18" charset="0"/>
                <a:cs typeface="Times New Roman" panose="02020603050405020304" pitchFamily="18" charset="0"/>
              </a:rPr>
              <a:t>Stability</a:t>
            </a:r>
            <a:endParaRPr sz="2471" dirty="0">
              <a:latin typeface="Times New Roman" panose="02020603050405020304" pitchFamily="18" charset="0"/>
              <a:cs typeface="Times New Roman" panose="02020603050405020304" pitchFamily="18" charset="0"/>
            </a:endParaRPr>
          </a:p>
          <a:p>
            <a:pPr marL="212363" indent="-201717">
              <a:buFont typeface="Arial MT"/>
              <a:buChar char="•"/>
              <a:tabLst>
                <a:tab pos="212923" algn="l"/>
              </a:tabLst>
            </a:pPr>
            <a:r>
              <a:rPr sz="2471" u="heavy" spc="-22" dirty="0">
                <a:uFill>
                  <a:solidFill>
                    <a:srgbClr val="000000"/>
                  </a:solidFill>
                </a:uFill>
                <a:latin typeface="Times New Roman" panose="02020603050405020304" pitchFamily="18" charset="0"/>
                <a:cs typeface="Times New Roman" panose="02020603050405020304" pitchFamily="18" charset="0"/>
              </a:rPr>
              <a:t>Protecting</a:t>
            </a:r>
            <a:r>
              <a:rPr sz="2471" u="heavy" spc="-40" dirty="0">
                <a:uFill>
                  <a:solidFill>
                    <a:srgbClr val="000000"/>
                  </a:solidFill>
                </a:uFill>
                <a:latin typeface="Times New Roman" panose="02020603050405020304" pitchFamily="18" charset="0"/>
                <a:cs typeface="Times New Roman" panose="02020603050405020304" pitchFamily="18" charset="0"/>
              </a:rPr>
              <a:t> </a:t>
            </a:r>
            <a:r>
              <a:rPr sz="2471" u="heavy" spc="-13" dirty="0">
                <a:uFill>
                  <a:solidFill>
                    <a:srgbClr val="000000"/>
                  </a:solidFill>
                </a:uFill>
                <a:latin typeface="Times New Roman" panose="02020603050405020304" pitchFamily="18" charset="0"/>
                <a:cs typeface="Times New Roman" panose="02020603050405020304" pitchFamily="18" charset="0"/>
              </a:rPr>
              <a:t>the</a:t>
            </a:r>
            <a:r>
              <a:rPr sz="2471" u="heavy" spc="-31" dirty="0">
                <a:uFill>
                  <a:solidFill>
                    <a:srgbClr val="000000"/>
                  </a:solidFill>
                </a:uFill>
                <a:latin typeface="Times New Roman" panose="02020603050405020304" pitchFamily="18" charset="0"/>
                <a:cs typeface="Times New Roman" panose="02020603050405020304" pitchFamily="18" charset="0"/>
              </a:rPr>
              <a:t> </a:t>
            </a:r>
            <a:r>
              <a:rPr sz="2471" u="heavy" spc="-18" dirty="0">
                <a:uFill>
                  <a:solidFill>
                    <a:srgbClr val="000000"/>
                  </a:solidFill>
                </a:uFill>
                <a:latin typeface="Times New Roman" panose="02020603050405020304" pitchFamily="18" charset="0"/>
                <a:cs typeface="Times New Roman" panose="02020603050405020304" pitchFamily="18" charset="0"/>
              </a:rPr>
              <a:t>Consumer</a:t>
            </a:r>
            <a:r>
              <a:rPr sz="2471" u="heavy" spc="-31" dirty="0">
                <a:uFill>
                  <a:solidFill>
                    <a:srgbClr val="000000"/>
                  </a:solidFill>
                </a:uFill>
                <a:latin typeface="Times New Roman" panose="02020603050405020304" pitchFamily="18" charset="0"/>
                <a:cs typeface="Times New Roman" panose="02020603050405020304" pitchFamily="18" charset="0"/>
              </a:rPr>
              <a:t> </a:t>
            </a:r>
            <a:r>
              <a:rPr sz="2471" u="heavy" dirty="0">
                <a:uFill>
                  <a:solidFill>
                    <a:srgbClr val="000000"/>
                  </a:solidFill>
                </a:uFill>
                <a:latin typeface="Times New Roman" panose="02020603050405020304" pitchFamily="18" charset="0"/>
                <a:cs typeface="Times New Roman" panose="02020603050405020304" pitchFamily="18" charset="0"/>
              </a:rPr>
              <a:t>&amp;</a:t>
            </a:r>
            <a:r>
              <a:rPr sz="2471" u="heavy" spc="-40" dirty="0">
                <a:uFill>
                  <a:solidFill>
                    <a:srgbClr val="000000"/>
                  </a:solidFill>
                </a:uFill>
                <a:latin typeface="Times New Roman" panose="02020603050405020304" pitchFamily="18" charset="0"/>
                <a:cs typeface="Times New Roman" panose="02020603050405020304" pitchFamily="18" charset="0"/>
              </a:rPr>
              <a:t> </a:t>
            </a:r>
            <a:r>
              <a:rPr sz="2471" u="heavy" spc="-26" dirty="0">
                <a:uFill>
                  <a:solidFill>
                    <a:srgbClr val="000000"/>
                  </a:solidFill>
                </a:uFill>
                <a:latin typeface="Times New Roman" panose="02020603050405020304" pitchFamily="18" charset="0"/>
                <a:cs typeface="Times New Roman" panose="02020603050405020304" pitchFamily="18" charset="0"/>
              </a:rPr>
              <a:t>Investing</a:t>
            </a:r>
            <a:r>
              <a:rPr sz="2471" u="heavy" spc="-35" dirty="0">
                <a:uFill>
                  <a:solidFill>
                    <a:srgbClr val="000000"/>
                  </a:solidFill>
                </a:uFill>
                <a:latin typeface="Times New Roman" panose="02020603050405020304" pitchFamily="18" charset="0"/>
                <a:cs typeface="Times New Roman" panose="02020603050405020304" pitchFamily="18" charset="0"/>
              </a:rPr>
              <a:t> </a:t>
            </a:r>
            <a:r>
              <a:rPr sz="2471" u="heavy" spc="-13" dirty="0">
                <a:uFill>
                  <a:solidFill>
                    <a:srgbClr val="000000"/>
                  </a:solidFill>
                </a:uFill>
                <a:latin typeface="Times New Roman" panose="02020603050405020304" pitchFamily="18" charset="0"/>
                <a:cs typeface="Times New Roman" panose="02020603050405020304" pitchFamily="18" charset="0"/>
              </a:rPr>
              <a:t>Public</a:t>
            </a:r>
            <a:endParaRPr lang="en-US" sz="2471" dirty="0">
              <a:latin typeface="Times New Roman" panose="02020603050405020304" pitchFamily="18" charset="0"/>
              <a:cs typeface="Times New Roman" panose="02020603050405020304" pitchFamily="18" charset="0"/>
            </a:endParaRPr>
          </a:p>
          <a:p>
            <a:pPr marL="212363" indent="-201717">
              <a:buFont typeface="Arial MT"/>
              <a:buChar char="•"/>
              <a:tabLst>
                <a:tab pos="212923" algn="l"/>
              </a:tabLst>
            </a:pPr>
            <a:r>
              <a:rPr sz="2471" u="heavy" spc="-22" dirty="0">
                <a:uFill>
                  <a:solidFill>
                    <a:srgbClr val="000000"/>
                  </a:solidFill>
                </a:uFill>
                <a:latin typeface="Times New Roman" panose="02020603050405020304" pitchFamily="18" charset="0"/>
                <a:cs typeface="Times New Roman" panose="02020603050405020304" pitchFamily="18" charset="0"/>
              </a:rPr>
              <a:t>Guarding</a:t>
            </a:r>
            <a:r>
              <a:rPr sz="2471" u="heavy" spc="-40" dirty="0">
                <a:uFill>
                  <a:solidFill>
                    <a:srgbClr val="000000"/>
                  </a:solidFill>
                </a:uFill>
                <a:latin typeface="Times New Roman" panose="02020603050405020304" pitchFamily="18" charset="0"/>
                <a:cs typeface="Times New Roman" panose="02020603050405020304" pitchFamily="18" charset="0"/>
              </a:rPr>
              <a:t> </a:t>
            </a:r>
            <a:r>
              <a:rPr sz="2471" u="heavy" spc="-26" dirty="0">
                <a:uFill>
                  <a:solidFill>
                    <a:srgbClr val="000000"/>
                  </a:solidFill>
                </a:uFill>
                <a:latin typeface="Times New Roman" panose="02020603050405020304" pitchFamily="18" charset="0"/>
                <a:cs typeface="Times New Roman" panose="02020603050405020304" pitchFamily="18" charset="0"/>
              </a:rPr>
              <a:t>Against</a:t>
            </a:r>
            <a:r>
              <a:rPr sz="2471" u="heavy" spc="-40" dirty="0">
                <a:uFill>
                  <a:solidFill>
                    <a:srgbClr val="000000"/>
                  </a:solidFill>
                </a:uFill>
                <a:latin typeface="Times New Roman" panose="02020603050405020304" pitchFamily="18" charset="0"/>
                <a:cs typeface="Times New Roman" panose="02020603050405020304" pitchFamily="18" charset="0"/>
              </a:rPr>
              <a:t> </a:t>
            </a:r>
            <a:r>
              <a:rPr sz="2471" u="heavy" spc="-13" dirty="0">
                <a:uFill>
                  <a:solidFill>
                    <a:srgbClr val="000000"/>
                  </a:solidFill>
                </a:uFill>
                <a:latin typeface="Times New Roman" panose="02020603050405020304" pitchFamily="18" charset="0"/>
                <a:cs typeface="Times New Roman" panose="02020603050405020304" pitchFamily="18" charset="0"/>
              </a:rPr>
              <a:t>Illicit</a:t>
            </a:r>
            <a:r>
              <a:rPr sz="2471" u="heavy" spc="-35" dirty="0">
                <a:uFill>
                  <a:solidFill>
                    <a:srgbClr val="000000"/>
                  </a:solidFill>
                </a:uFill>
                <a:latin typeface="Times New Roman" panose="02020603050405020304" pitchFamily="18" charset="0"/>
                <a:cs typeface="Times New Roman" panose="02020603050405020304" pitchFamily="18" charset="0"/>
              </a:rPr>
              <a:t> </a:t>
            </a:r>
            <a:r>
              <a:rPr sz="2471" u="heavy" spc="-13" dirty="0">
                <a:uFill>
                  <a:solidFill>
                    <a:srgbClr val="000000"/>
                  </a:solidFill>
                </a:uFill>
                <a:latin typeface="Times New Roman" panose="02020603050405020304" pitchFamily="18" charset="0"/>
                <a:cs typeface="Times New Roman" panose="02020603050405020304" pitchFamily="18" charset="0"/>
              </a:rPr>
              <a:t>Activity</a:t>
            </a:r>
            <a:endParaRPr sz="2471" dirty="0">
              <a:latin typeface="Times New Roman" panose="02020603050405020304" pitchFamily="18" charset="0"/>
              <a:cs typeface="Times New Roman" panose="02020603050405020304" pitchFamily="18" charset="0"/>
            </a:endParaRPr>
          </a:p>
        </p:txBody>
      </p:sp>
      <p:pic>
        <p:nvPicPr>
          <p:cNvPr id="12" name="object 12"/>
          <p:cNvPicPr/>
          <p:nvPr/>
        </p:nvPicPr>
        <p:blipFill>
          <a:blip r:embed="rId9" cstate="print"/>
          <a:stretch>
            <a:fillRect/>
          </a:stretch>
        </p:blipFill>
        <p:spPr>
          <a:xfrm>
            <a:off x="9754489" y="3872775"/>
            <a:ext cx="1191304" cy="805479"/>
          </a:xfrm>
          <a:prstGeom prst="rect">
            <a:avLst/>
          </a:prstGeom>
        </p:spPr>
      </p:pic>
      <p:pic>
        <p:nvPicPr>
          <p:cNvPr id="13" name="object 13"/>
          <p:cNvPicPr/>
          <p:nvPr/>
        </p:nvPicPr>
        <p:blipFill>
          <a:blip r:embed="rId10" cstate="print"/>
          <a:stretch>
            <a:fillRect/>
          </a:stretch>
        </p:blipFill>
        <p:spPr>
          <a:xfrm>
            <a:off x="2564570" y="5281187"/>
            <a:ext cx="950485" cy="689888"/>
          </a:xfrm>
          <a:prstGeom prst="rect">
            <a:avLst/>
          </a:prstGeom>
        </p:spPr>
      </p:pic>
      <p:sp>
        <p:nvSpPr>
          <p:cNvPr id="14" name="object 14"/>
          <p:cNvSpPr txBox="1"/>
          <p:nvPr/>
        </p:nvSpPr>
        <p:spPr>
          <a:xfrm>
            <a:off x="803799" y="5894497"/>
            <a:ext cx="5751419" cy="92748"/>
          </a:xfrm>
          <a:prstGeom prst="rect">
            <a:avLst/>
          </a:prstGeom>
        </p:spPr>
        <p:txBody>
          <a:bodyPr vert="horz" wrap="square" lIns="0" tIns="11206" rIns="0" bIns="0" rtlCol="0">
            <a:spAutoFit/>
          </a:bodyPr>
          <a:lstStyle/>
          <a:p>
            <a:pPr marL="11206">
              <a:spcBef>
                <a:spcPts val="88"/>
              </a:spcBef>
            </a:pPr>
            <a:r>
              <a:rPr sz="529" dirty="0">
                <a:latin typeface="Times New Roman" panose="02020603050405020304" pitchFamily="18" charset="0"/>
                <a:cs typeface="Times New Roman" panose="02020603050405020304" pitchFamily="18" charset="0"/>
              </a:rPr>
              <a:t>©</a:t>
            </a:r>
            <a:r>
              <a:rPr sz="529" spc="-35" dirty="0">
                <a:latin typeface="Times New Roman" panose="02020603050405020304" pitchFamily="18" charset="0"/>
                <a:cs typeface="Times New Roman" panose="02020603050405020304" pitchFamily="18" charset="0"/>
              </a:rPr>
              <a:t> </a:t>
            </a:r>
            <a:r>
              <a:rPr sz="529" spc="-22" dirty="0">
                <a:latin typeface="Times New Roman" panose="02020603050405020304" pitchFamily="18" charset="0"/>
                <a:cs typeface="Times New Roman" panose="02020603050405020304" pitchFamily="18" charset="0"/>
              </a:rPr>
              <a:t>Sources</a:t>
            </a:r>
            <a:r>
              <a:rPr sz="529" spc="-31" dirty="0">
                <a:latin typeface="Times New Roman" panose="02020603050405020304" pitchFamily="18" charset="0"/>
                <a:cs typeface="Times New Roman" panose="02020603050405020304" pitchFamily="18" charset="0"/>
              </a:rPr>
              <a:t> </a:t>
            </a:r>
            <a:r>
              <a:rPr sz="529" spc="-22" dirty="0">
                <a:latin typeface="Times New Roman" panose="02020603050405020304" pitchFamily="18" charset="0"/>
                <a:cs typeface="Times New Roman" panose="02020603050405020304" pitchFamily="18" charset="0"/>
              </a:rPr>
              <a:t>Unknown.</a:t>
            </a:r>
            <a:r>
              <a:rPr sz="529" spc="-35" dirty="0">
                <a:latin typeface="Times New Roman" panose="02020603050405020304" pitchFamily="18" charset="0"/>
                <a:cs typeface="Times New Roman" panose="02020603050405020304" pitchFamily="18" charset="0"/>
              </a:rPr>
              <a:t> </a:t>
            </a:r>
            <a:r>
              <a:rPr sz="529" spc="-18" dirty="0">
                <a:latin typeface="Times New Roman" panose="02020603050405020304" pitchFamily="18" charset="0"/>
                <a:cs typeface="Times New Roman" panose="02020603050405020304" pitchFamily="18" charset="0"/>
              </a:rPr>
              <a:t>All</a:t>
            </a:r>
            <a:r>
              <a:rPr sz="529" spc="-31" dirty="0">
                <a:latin typeface="Times New Roman" panose="02020603050405020304" pitchFamily="18" charset="0"/>
                <a:cs typeface="Times New Roman" panose="02020603050405020304" pitchFamily="18" charset="0"/>
              </a:rPr>
              <a:t> </a:t>
            </a:r>
            <a:r>
              <a:rPr sz="529" spc="-22" dirty="0">
                <a:latin typeface="Times New Roman" panose="02020603050405020304" pitchFamily="18" charset="0"/>
                <a:cs typeface="Times New Roman" panose="02020603050405020304" pitchFamily="18" charset="0"/>
              </a:rPr>
              <a:t>rights</a:t>
            </a:r>
            <a:r>
              <a:rPr sz="529" spc="-31" dirty="0">
                <a:latin typeface="Times New Roman" panose="02020603050405020304" pitchFamily="18" charset="0"/>
                <a:cs typeface="Times New Roman" panose="02020603050405020304" pitchFamily="18" charset="0"/>
              </a:rPr>
              <a:t> </a:t>
            </a:r>
            <a:r>
              <a:rPr sz="529" spc="-22" dirty="0">
                <a:latin typeface="Times New Roman" panose="02020603050405020304" pitchFamily="18" charset="0"/>
                <a:cs typeface="Times New Roman" panose="02020603050405020304" pitchFamily="18" charset="0"/>
              </a:rPr>
              <a:t>reserved.</a:t>
            </a:r>
            <a:r>
              <a:rPr sz="529" spc="-31" dirty="0">
                <a:latin typeface="Times New Roman" panose="02020603050405020304" pitchFamily="18" charset="0"/>
                <a:cs typeface="Times New Roman" panose="02020603050405020304" pitchFamily="18" charset="0"/>
              </a:rPr>
              <a:t> </a:t>
            </a:r>
            <a:r>
              <a:rPr sz="529" spc="-18" dirty="0">
                <a:latin typeface="Times New Roman" panose="02020603050405020304" pitchFamily="18" charset="0"/>
                <a:cs typeface="Times New Roman" panose="02020603050405020304" pitchFamily="18" charset="0"/>
              </a:rPr>
              <a:t>This</a:t>
            </a:r>
            <a:r>
              <a:rPr sz="529" spc="-31" dirty="0">
                <a:latin typeface="Times New Roman" panose="02020603050405020304" pitchFamily="18" charset="0"/>
                <a:cs typeface="Times New Roman" panose="02020603050405020304" pitchFamily="18" charset="0"/>
              </a:rPr>
              <a:t> </a:t>
            </a:r>
            <a:r>
              <a:rPr sz="529" spc="-22" dirty="0">
                <a:latin typeface="Times New Roman" panose="02020603050405020304" pitchFamily="18" charset="0"/>
                <a:cs typeface="Times New Roman" panose="02020603050405020304" pitchFamily="18" charset="0"/>
              </a:rPr>
              <a:t>content</a:t>
            </a:r>
            <a:r>
              <a:rPr sz="529" spc="-31" dirty="0">
                <a:latin typeface="Times New Roman" panose="02020603050405020304" pitchFamily="18" charset="0"/>
                <a:cs typeface="Times New Roman" panose="02020603050405020304" pitchFamily="18" charset="0"/>
              </a:rPr>
              <a:t> </a:t>
            </a:r>
            <a:r>
              <a:rPr sz="529" spc="-13" dirty="0">
                <a:latin typeface="Times New Roman" panose="02020603050405020304" pitchFamily="18" charset="0"/>
                <a:cs typeface="Times New Roman" panose="02020603050405020304" pitchFamily="18" charset="0"/>
              </a:rPr>
              <a:t>is</a:t>
            </a:r>
            <a:r>
              <a:rPr sz="529" spc="-35" dirty="0">
                <a:latin typeface="Times New Roman" panose="02020603050405020304" pitchFamily="18" charset="0"/>
                <a:cs typeface="Times New Roman" panose="02020603050405020304" pitchFamily="18" charset="0"/>
              </a:rPr>
              <a:t> </a:t>
            </a:r>
            <a:r>
              <a:rPr sz="529" spc="-22" dirty="0">
                <a:latin typeface="Times New Roman" panose="02020603050405020304" pitchFamily="18" charset="0"/>
                <a:cs typeface="Times New Roman" panose="02020603050405020304" pitchFamily="18" charset="0"/>
              </a:rPr>
              <a:t>excluded</a:t>
            </a:r>
            <a:r>
              <a:rPr sz="529" spc="-26" dirty="0">
                <a:latin typeface="Times New Roman" panose="02020603050405020304" pitchFamily="18" charset="0"/>
                <a:cs typeface="Times New Roman" panose="02020603050405020304" pitchFamily="18" charset="0"/>
              </a:rPr>
              <a:t> </a:t>
            </a:r>
            <a:r>
              <a:rPr sz="529" spc="-18" dirty="0">
                <a:latin typeface="Times New Roman" panose="02020603050405020304" pitchFamily="18" charset="0"/>
                <a:cs typeface="Times New Roman" panose="02020603050405020304" pitchFamily="18" charset="0"/>
              </a:rPr>
              <a:t>from</a:t>
            </a:r>
            <a:r>
              <a:rPr sz="529" spc="-31" dirty="0">
                <a:latin typeface="Times New Roman" panose="02020603050405020304" pitchFamily="18" charset="0"/>
                <a:cs typeface="Times New Roman" panose="02020603050405020304" pitchFamily="18" charset="0"/>
              </a:rPr>
              <a:t> </a:t>
            </a:r>
            <a:r>
              <a:rPr sz="529" spc="-18" dirty="0">
                <a:latin typeface="Times New Roman" panose="02020603050405020304" pitchFamily="18" charset="0"/>
                <a:cs typeface="Times New Roman" panose="02020603050405020304" pitchFamily="18" charset="0"/>
              </a:rPr>
              <a:t>our</a:t>
            </a:r>
            <a:r>
              <a:rPr sz="529" spc="-31" dirty="0">
                <a:latin typeface="Times New Roman" panose="02020603050405020304" pitchFamily="18" charset="0"/>
                <a:cs typeface="Times New Roman" panose="02020603050405020304" pitchFamily="18" charset="0"/>
              </a:rPr>
              <a:t> </a:t>
            </a:r>
            <a:r>
              <a:rPr sz="529" spc="-22" dirty="0">
                <a:latin typeface="Times New Roman" panose="02020603050405020304" pitchFamily="18" charset="0"/>
                <a:cs typeface="Times New Roman" panose="02020603050405020304" pitchFamily="18" charset="0"/>
              </a:rPr>
              <a:t>Creative</a:t>
            </a:r>
            <a:r>
              <a:rPr sz="529" spc="-31" dirty="0">
                <a:latin typeface="Times New Roman" panose="02020603050405020304" pitchFamily="18" charset="0"/>
                <a:cs typeface="Times New Roman" panose="02020603050405020304" pitchFamily="18" charset="0"/>
              </a:rPr>
              <a:t> </a:t>
            </a:r>
            <a:r>
              <a:rPr sz="529" spc="-22" dirty="0">
                <a:latin typeface="Times New Roman" panose="02020603050405020304" pitchFamily="18" charset="0"/>
                <a:cs typeface="Times New Roman" panose="02020603050405020304" pitchFamily="18" charset="0"/>
              </a:rPr>
              <a:t>Commons</a:t>
            </a:r>
            <a:r>
              <a:rPr sz="529" spc="-26" dirty="0">
                <a:latin typeface="Times New Roman" panose="02020603050405020304" pitchFamily="18" charset="0"/>
                <a:cs typeface="Times New Roman" panose="02020603050405020304" pitchFamily="18" charset="0"/>
              </a:rPr>
              <a:t> </a:t>
            </a:r>
            <a:r>
              <a:rPr sz="529" spc="-22" dirty="0">
                <a:latin typeface="Times New Roman" panose="02020603050405020304" pitchFamily="18" charset="0"/>
                <a:cs typeface="Times New Roman" panose="02020603050405020304" pitchFamily="18" charset="0"/>
              </a:rPr>
              <a:t>license.</a:t>
            </a:r>
            <a:r>
              <a:rPr sz="529" spc="-26" dirty="0">
                <a:latin typeface="Times New Roman" panose="02020603050405020304" pitchFamily="18" charset="0"/>
                <a:cs typeface="Times New Roman" panose="02020603050405020304" pitchFamily="18" charset="0"/>
              </a:rPr>
              <a:t> </a:t>
            </a:r>
            <a:r>
              <a:rPr sz="529" spc="-18" dirty="0">
                <a:latin typeface="Times New Roman" panose="02020603050405020304" pitchFamily="18" charset="0"/>
                <a:cs typeface="Times New Roman" panose="02020603050405020304" pitchFamily="18" charset="0"/>
              </a:rPr>
              <a:t>For</a:t>
            </a:r>
            <a:r>
              <a:rPr sz="529" spc="-31" dirty="0">
                <a:latin typeface="Times New Roman" panose="02020603050405020304" pitchFamily="18" charset="0"/>
                <a:cs typeface="Times New Roman" panose="02020603050405020304" pitchFamily="18" charset="0"/>
              </a:rPr>
              <a:t> </a:t>
            </a:r>
            <a:r>
              <a:rPr sz="529" spc="-18" dirty="0">
                <a:latin typeface="Times New Roman" panose="02020603050405020304" pitchFamily="18" charset="0"/>
                <a:cs typeface="Times New Roman" panose="02020603050405020304" pitchFamily="18" charset="0"/>
              </a:rPr>
              <a:t>more</a:t>
            </a:r>
            <a:r>
              <a:rPr sz="529" spc="-26" dirty="0">
                <a:latin typeface="Times New Roman" panose="02020603050405020304" pitchFamily="18" charset="0"/>
                <a:cs typeface="Times New Roman" panose="02020603050405020304" pitchFamily="18" charset="0"/>
              </a:rPr>
              <a:t> </a:t>
            </a:r>
            <a:r>
              <a:rPr sz="529" spc="-22" dirty="0">
                <a:latin typeface="Times New Roman" panose="02020603050405020304" pitchFamily="18" charset="0"/>
                <a:cs typeface="Times New Roman" panose="02020603050405020304" pitchFamily="18" charset="0"/>
              </a:rPr>
              <a:t>information,</a:t>
            </a:r>
            <a:r>
              <a:rPr sz="529" spc="-31" dirty="0">
                <a:latin typeface="Times New Roman" panose="02020603050405020304" pitchFamily="18" charset="0"/>
                <a:cs typeface="Times New Roman" panose="02020603050405020304" pitchFamily="18" charset="0"/>
              </a:rPr>
              <a:t> </a:t>
            </a:r>
            <a:r>
              <a:rPr sz="529" spc="-18" dirty="0">
                <a:latin typeface="Times New Roman" panose="02020603050405020304" pitchFamily="18" charset="0"/>
                <a:cs typeface="Times New Roman" panose="02020603050405020304" pitchFamily="18" charset="0"/>
              </a:rPr>
              <a:t>see</a:t>
            </a:r>
            <a:r>
              <a:rPr sz="529" spc="-31" dirty="0">
                <a:latin typeface="Times New Roman" panose="02020603050405020304" pitchFamily="18" charset="0"/>
                <a:cs typeface="Times New Roman" panose="02020603050405020304" pitchFamily="18" charset="0"/>
              </a:rPr>
              <a:t> </a:t>
            </a:r>
            <a:r>
              <a:rPr sz="529" spc="-22" dirty="0">
                <a:solidFill>
                  <a:srgbClr val="3F54FF"/>
                </a:solidFill>
                <a:latin typeface="Times New Roman" panose="02020603050405020304" pitchFamily="18" charset="0"/>
                <a:cs typeface="Times New Roman" panose="02020603050405020304" pitchFamily="18" charset="0"/>
                <a:hlinkClick r:id="rId11"/>
              </a:rPr>
              <a:t>https://ocw.mit.edu/help/faq-fair-use/</a:t>
            </a:r>
            <a:endParaRPr sz="529">
              <a:latin typeface="Times New Roman" panose="02020603050405020304" pitchFamily="18" charset="0"/>
              <a:cs typeface="Times New Roman" panose="02020603050405020304" pitchFamily="18" charset="0"/>
            </a:endParaRPr>
          </a:p>
        </p:txBody>
      </p:sp>
      <p:pic>
        <p:nvPicPr>
          <p:cNvPr id="15" name="object 15"/>
          <p:cNvPicPr/>
          <p:nvPr/>
        </p:nvPicPr>
        <p:blipFill>
          <a:blip r:embed="rId12" cstate="print"/>
          <a:stretch>
            <a:fillRect/>
          </a:stretch>
        </p:blipFill>
        <p:spPr>
          <a:xfrm>
            <a:off x="4312348" y="5286174"/>
            <a:ext cx="1343416" cy="580785"/>
          </a:xfrm>
          <a:prstGeom prst="rect">
            <a:avLst/>
          </a:prstGeom>
        </p:spPr>
      </p:pic>
      <p:pic>
        <p:nvPicPr>
          <p:cNvPr id="16" name="object 16"/>
          <p:cNvPicPr/>
          <p:nvPr/>
        </p:nvPicPr>
        <p:blipFill>
          <a:blip r:embed="rId13" cstate="print"/>
          <a:stretch>
            <a:fillRect/>
          </a:stretch>
        </p:blipFill>
        <p:spPr>
          <a:xfrm>
            <a:off x="6620425" y="5328162"/>
            <a:ext cx="1427565" cy="538796"/>
          </a:xfrm>
          <a:prstGeom prst="rect">
            <a:avLst/>
          </a:prstGeom>
        </p:spPr>
      </p:pic>
      <p:sp>
        <p:nvSpPr>
          <p:cNvPr id="17" name="object 17"/>
          <p:cNvSpPr txBox="1"/>
          <p:nvPr/>
        </p:nvSpPr>
        <p:spPr>
          <a:xfrm>
            <a:off x="10557094" y="5626654"/>
            <a:ext cx="122144" cy="92748"/>
          </a:xfrm>
          <a:prstGeom prst="rect">
            <a:avLst/>
          </a:prstGeom>
        </p:spPr>
        <p:txBody>
          <a:bodyPr vert="horz" wrap="square" lIns="0" tIns="11206" rIns="0" bIns="0" rtlCol="0">
            <a:spAutoFit/>
          </a:bodyPr>
          <a:lstStyle/>
          <a:p>
            <a:pPr marL="11206">
              <a:spcBef>
                <a:spcPts val="88"/>
              </a:spcBef>
            </a:pPr>
            <a:r>
              <a:rPr sz="529" spc="-4" dirty="0">
                <a:latin typeface="Times New Roman" panose="02020603050405020304" pitchFamily="18" charset="0"/>
                <a:cs typeface="Times New Roman" panose="02020603050405020304" pitchFamily="18" charset="0"/>
              </a:rPr>
              <a:t>10</a:t>
            </a:r>
            <a:endParaRPr sz="529">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9942" y="336176"/>
            <a:ext cx="4728322" cy="500232"/>
          </a:xfrm>
          <a:prstGeom prst="rect">
            <a:avLst/>
          </a:prstGeom>
        </p:spPr>
        <p:txBody>
          <a:bodyPr vert="horz" wrap="square" lIns="0" tIns="11206" rIns="0" bIns="0" rtlCol="0">
            <a:spAutoFit/>
          </a:bodyPr>
          <a:lstStyle/>
          <a:p>
            <a:pPr marL="11206">
              <a:lnSpc>
                <a:spcPct val="100000"/>
              </a:lnSpc>
              <a:spcBef>
                <a:spcPts val="88"/>
              </a:spcBef>
            </a:pPr>
            <a:r>
              <a:rPr sz="3177" dirty="0"/>
              <a:t>AI</a:t>
            </a:r>
            <a:r>
              <a:rPr sz="3177" spc="-26" dirty="0"/>
              <a:t> </a:t>
            </a:r>
            <a:r>
              <a:rPr sz="3177" spc="-18" dirty="0"/>
              <a:t>Policy</a:t>
            </a:r>
            <a:r>
              <a:rPr sz="3177" spc="-13" dirty="0"/>
              <a:t> </a:t>
            </a:r>
            <a:r>
              <a:rPr sz="3177" dirty="0"/>
              <a:t>and</a:t>
            </a:r>
            <a:r>
              <a:rPr sz="3177" spc="-18" dirty="0"/>
              <a:t> </a:t>
            </a:r>
            <a:r>
              <a:rPr sz="3177" spc="-4" dirty="0"/>
              <a:t>Finance</a:t>
            </a:r>
            <a:endParaRPr sz="3177" dirty="0"/>
          </a:p>
        </p:txBody>
      </p:sp>
      <p:sp>
        <p:nvSpPr>
          <p:cNvPr id="3" name="object 3"/>
          <p:cNvSpPr txBox="1"/>
          <p:nvPr/>
        </p:nvSpPr>
        <p:spPr>
          <a:xfrm>
            <a:off x="1322294" y="1586867"/>
            <a:ext cx="9175376" cy="3728102"/>
          </a:xfrm>
          <a:prstGeom prst="rect">
            <a:avLst/>
          </a:prstGeom>
        </p:spPr>
        <p:txBody>
          <a:bodyPr vert="horz" wrap="square" lIns="0" tIns="11206" rIns="0" bIns="0" rtlCol="0">
            <a:spAutoFit/>
          </a:bodyPr>
          <a:lstStyle/>
          <a:p>
            <a:pPr marL="223569" indent="-201717">
              <a:spcBef>
                <a:spcPts val="88"/>
              </a:spcBef>
              <a:buFont typeface="Arial MT"/>
              <a:buChar char="•"/>
              <a:tabLst>
                <a:tab pos="224130" algn="l"/>
              </a:tabLst>
            </a:pPr>
            <a:r>
              <a:rPr sz="2118" spc="-4" dirty="0">
                <a:latin typeface="Times New Roman" panose="02020603050405020304" pitchFamily="18" charset="0"/>
                <a:cs typeface="Times New Roman" panose="02020603050405020304" pitchFamily="18" charset="0"/>
              </a:rPr>
              <a:t>Biases, </a:t>
            </a:r>
            <a:r>
              <a:rPr sz="2118" spc="-13" dirty="0">
                <a:latin typeface="Times New Roman" panose="02020603050405020304" pitchFamily="18" charset="0"/>
                <a:cs typeface="Times New Roman" panose="02020603050405020304" pitchFamily="18" charset="0"/>
              </a:rPr>
              <a:t>Fairness,</a:t>
            </a:r>
            <a:r>
              <a:rPr sz="2118" dirty="0">
                <a:latin typeface="Times New Roman" panose="02020603050405020304" pitchFamily="18" charset="0"/>
                <a:cs typeface="Times New Roman" panose="02020603050405020304" pitchFamily="18" charset="0"/>
              </a:rPr>
              <a:t> and </a:t>
            </a:r>
            <a:r>
              <a:rPr sz="2118" spc="-4" dirty="0">
                <a:latin typeface="Times New Roman" panose="02020603050405020304" pitchFamily="18" charset="0"/>
                <a:cs typeface="Times New Roman" panose="02020603050405020304" pitchFamily="18" charset="0"/>
              </a:rPr>
              <a:t>Inclusion</a:t>
            </a:r>
            <a:endParaRPr sz="2118" dirty="0">
              <a:latin typeface="Times New Roman" panose="02020603050405020304" pitchFamily="18" charset="0"/>
              <a:cs typeface="Times New Roman" panose="02020603050405020304" pitchFamily="18" charset="0"/>
            </a:endParaRPr>
          </a:p>
          <a:p>
            <a:pPr marL="223569" indent="-201717">
              <a:lnSpc>
                <a:spcPts val="3375"/>
              </a:lnSpc>
              <a:spcBef>
                <a:spcPts val="40"/>
              </a:spcBef>
              <a:buFont typeface="Arial MT"/>
              <a:buChar char="•"/>
              <a:tabLst>
                <a:tab pos="224130" algn="l"/>
              </a:tabLst>
            </a:pPr>
            <a:r>
              <a:rPr sz="2118" spc="-13" dirty="0">
                <a:latin typeface="Times New Roman" panose="02020603050405020304" pitchFamily="18" charset="0"/>
                <a:cs typeface="Times New Roman" panose="02020603050405020304" pitchFamily="18" charset="0"/>
              </a:rPr>
              <a:t>Explainability,</a:t>
            </a:r>
            <a:r>
              <a:rPr sz="2118" spc="-9" dirty="0">
                <a:latin typeface="Times New Roman" panose="02020603050405020304" pitchFamily="18" charset="0"/>
                <a:cs typeface="Times New Roman" panose="02020603050405020304" pitchFamily="18" charset="0"/>
              </a:rPr>
              <a:t> </a:t>
            </a:r>
            <a:r>
              <a:rPr sz="2118" spc="-40" dirty="0">
                <a:latin typeface="Times New Roman" panose="02020603050405020304" pitchFamily="18" charset="0"/>
                <a:cs typeface="Times New Roman" panose="02020603050405020304" pitchFamily="18" charset="0"/>
              </a:rPr>
              <a:t>Transparency,</a:t>
            </a:r>
            <a:r>
              <a:rPr sz="2118" spc="-4"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and </a:t>
            </a:r>
            <a:r>
              <a:rPr sz="2118" spc="-4" dirty="0">
                <a:latin typeface="Times New Roman" panose="02020603050405020304" pitchFamily="18" charset="0"/>
                <a:cs typeface="Times New Roman" panose="02020603050405020304" pitchFamily="18" charset="0"/>
              </a:rPr>
              <a:t>Auditability</a:t>
            </a:r>
            <a:endParaRPr sz="2118" dirty="0">
              <a:latin typeface="Times New Roman" panose="02020603050405020304" pitchFamily="18" charset="0"/>
              <a:cs typeface="Times New Roman" panose="02020603050405020304" pitchFamily="18" charset="0"/>
            </a:endParaRPr>
          </a:p>
          <a:p>
            <a:pPr marL="223569" indent="-201717">
              <a:lnSpc>
                <a:spcPts val="3375"/>
              </a:lnSpc>
              <a:buFont typeface="Arial MT"/>
              <a:buChar char="•"/>
              <a:tabLst>
                <a:tab pos="224130" algn="l"/>
              </a:tabLst>
            </a:pPr>
            <a:r>
              <a:rPr sz="2118" spc="-9" dirty="0">
                <a:latin typeface="Times New Roman" panose="02020603050405020304" pitchFamily="18" charset="0"/>
                <a:cs typeface="Times New Roman" panose="02020603050405020304" pitchFamily="18" charset="0"/>
              </a:rPr>
              <a:t>Privacy </a:t>
            </a:r>
            <a:r>
              <a:rPr sz="2118" dirty="0">
                <a:latin typeface="Times New Roman" panose="02020603050405020304" pitchFamily="18" charset="0"/>
                <a:cs typeface="Times New Roman" panose="02020603050405020304" pitchFamily="18" charset="0"/>
              </a:rPr>
              <a:t>and</a:t>
            </a:r>
            <a:r>
              <a:rPr sz="2118" spc="-9" dirty="0">
                <a:latin typeface="Times New Roman" panose="02020603050405020304" pitchFamily="18" charset="0"/>
                <a:cs typeface="Times New Roman" panose="02020603050405020304" pitchFamily="18" charset="0"/>
              </a:rPr>
              <a:t> </a:t>
            </a:r>
            <a:r>
              <a:rPr sz="2118" spc="-13" dirty="0">
                <a:latin typeface="Times New Roman" panose="02020603050405020304" pitchFamily="18" charset="0"/>
                <a:cs typeface="Times New Roman" panose="02020603050405020304" pitchFamily="18" charset="0"/>
              </a:rPr>
              <a:t>Data</a:t>
            </a:r>
            <a:r>
              <a:rPr sz="2118" spc="-4" dirty="0">
                <a:latin typeface="Times New Roman" panose="02020603050405020304" pitchFamily="18" charset="0"/>
                <a:cs typeface="Times New Roman" panose="02020603050405020304" pitchFamily="18" charset="0"/>
              </a:rPr>
              <a:t> </a:t>
            </a:r>
            <a:r>
              <a:rPr sz="2118" spc="-9" dirty="0">
                <a:latin typeface="Times New Roman" panose="02020603050405020304" pitchFamily="18" charset="0"/>
                <a:cs typeface="Times New Roman" panose="02020603050405020304" pitchFamily="18" charset="0"/>
              </a:rPr>
              <a:t>Ownership</a:t>
            </a:r>
            <a:endParaRPr lang="en-US" sz="2118" dirty="0">
              <a:latin typeface="Times New Roman" panose="02020603050405020304" pitchFamily="18" charset="0"/>
              <a:cs typeface="Times New Roman" panose="02020603050405020304" pitchFamily="18" charset="0"/>
            </a:endParaRPr>
          </a:p>
          <a:p>
            <a:pPr marL="223569" indent="-201717">
              <a:lnSpc>
                <a:spcPts val="3375"/>
              </a:lnSpc>
              <a:buFont typeface="Arial MT"/>
              <a:buChar char="•"/>
              <a:tabLst>
                <a:tab pos="224130" algn="l"/>
              </a:tabLst>
            </a:pPr>
            <a:r>
              <a:rPr sz="2118" spc="-4" dirty="0">
                <a:latin typeface="Times New Roman" panose="02020603050405020304" pitchFamily="18" charset="0"/>
                <a:cs typeface="Times New Roman" panose="02020603050405020304" pitchFamily="18" charset="0"/>
              </a:rPr>
              <a:t>Use</a:t>
            </a:r>
            <a:r>
              <a:rPr sz="2118" spc="-22"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of</a:t>
            </a:r>
            <a:r>
              <a:rPr sz="2118" spc="-18" dirty="0">
                <a:latin typeface="Times New Roman" panose="02020603050405020304" pitchFamily="18" charset="0"/>
                <a:cs typeface="Times New Roman" panose="02020603050405020304" pitchFamily="18" charset="0"/>
              </a:rPr>
              <a:t> </a:t>
            </a:r>
            <a:r>
              <a:rPr sz="2118" spc="-9" dirty="0">
                <a:latin typeface="Times New Roman" panose="02020603050405020304" pitchFamily="18" charset="0"/>
                <a:cs typeface="Times New Roman" panose="02020603050405020304" pitchFamily="18" charset="0"/>
              </a:rPr>
              <a:t>Alternative</a:t>
            </a:r>
            <a:r>
              <a:rPr sz="2118" spc="-22" dirty="0">
                <a:latin typeface="Times New Roman" panose="02020603050405020304" pitchFamily="18" charset="0"/>
                <a:cs typeface="Times New Roman" panose="02020603050405020304" pitchFamily="18" charset="0"/>
              </a:rPr>
              <a:t> </a:t>
            </a:r>
            <a:r>
              <a:rPr sz="2118" spc="-13" dirty="0">
                <a:latin typeface="Times New Roman" panose="02020603050405020304" pitchFamily="18" charset="0"/>
                <a:cs typeface="Times New Roman" panose="02020603050405020304" pitchFamily="18" charset="0"/>
              </a:rPr>
              <a:t>Data</a:t>
            </a:r>
            <a:endParaRPr sz="2118" dirty="0">
              <a:latin typeface="Times New Roman" panose="02020603050405020304" pitchFamily="18" charset="0"/>
              <a:cs typeface="Times New Roman" panose="02020603050405020304" pitchFamily="18" charset="0"/>
            </a:endParaRPr>
          </a:p>
          <a:p>
            <a:pPr marL="223569" indent="-201717">
              <a:lnSpc>
                <a:spcPts val="3366"/>
              </a:lnSpc>
              <a:buFont typeface="Arial MT"/>
              <a:buChar char="•"/>
              <a:tabLst>
                <a:tab pos="224130" algn="l"/>
              </a:tabLst>
            </a:pPr>
            <a:r>
              <a:rPr sz="2118" spc="-4" dirty="0">
                <a:latin typeface="Times New Roman" panose="02020603050405020304" pitchFamily="18" charset="0"/>
                <a:cs typeface="Times New Roman" panose="02020603050405020304" pitchFamily="18" charset="0"/>
              </a:rPr>
              <a:t>Algorithmic</a:t>
            </a:r>
            <a:r>
              <a:rPr sz="2118" spc="4" dirty="0">
                <a:latin typeface="Times New Roman" panose="02020603050405020304" pitchFamily="18" charset="0"/>
                <a:cs typeface="Times New Roman" panose="02020603050405020304" pitchFamily="18" charset="0"/>
              </a:rPr>
              <a:t> </a:t>
            </a:r>
            <a:r>
              <a:rPr sz="2118" spc="-9" dirty="0">
                <a:latin typeface="Times New Roman" panose="02020603050405020304" pitchFamily="18" charset="0"/>
                <a:cs typeface="Times New Roman" panose="02020603050405020304" pitchFamily="18" charset="0"/>
              </a:rPr>
              <a:t>Correlation</a:t>
            </a:r>
            <a:r>
              <a:rPr sz="2118" spc="13"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or</a:t>
            </a:r>
            <a:r>
              <a:rPr sz="2118" spc="4"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Collusion</a:t>
            </a:r>
            <a:r>
              <a:rPr sz="2118" spc="13"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?=&gt;</a:t>
            </a:r>
            <a:r>
              <a:rPr sz="2118" spc="9" dirty="0">
                <a:latin typeface="Times New Roman" panose="02020603050405020304" pitchFamily="18" charset="0"/>
                <a:cs typeface="Times New Roman" panose="02020603050405020304" pitchFamily="18" charset="0"/>
              </a:rPr>
              <a:t> </a:t>
            </a:r>
            <a:r>
              <a:rPr sz="2118" spc="-13" dirty="0">
                <a:latin typeface="Times New Roman" panose="02020603050405020304" pitchFamily="18" charset="0"/>
                <a:cs typeface="Times New Roman" panose="02020603050405020304" pitchFamily="18" charset="0"/>
              </a:rPr>
              <a:t>Interconnectedness</a:t>
            </a:r>
            <a:endParaRPr sz="2118" dirty="0">
              <a:latin typeface="Times New Roman" panose="02020603050405020304" pitchFamily="18" charset="0"/>
              <a:cs typeface="Times New Roman" panose="02020603050405020304" pitchFamily="18" charset="0"/>
            </a:endParaRPr>
          </a:p>
          <a:p>
            <a:pPr marL="223569" indent="-201717">
              <a:lnSpc>
                <a:spcPts val="3366"/>
              </a:lnSpc>
              <a:spcBef>
                <a:spcPts val="62"/>
              </a:spcBef>
              <a:buFont typeface="Arial MT"/>
              <a:buChar char="•"/>
              <a:tabLst>
                <a:tab pos="224130" algn="l"/>
              </a:tabLst>
            </a:pPr>
            <a:r>
              <a:rPr sz="2118" spc="-9" dirty="0">
                <a:latin typeface="Times New Roman" panose="02020603050405020304" pitchFamily="18" charset="0"/>
                <a:cs typeface="Times New Roman" panose="02020603050405020304" pitchFamily="18" charset="0"/>
              </a:rPr>
              <a:t>Resiliency</a:t>
            </a:r>
            <a:r>
              <a:rPr sz="2118" spc="-13" dirty="0">
                <a:latin typeface="Times New Roman" panose="02020603050405020304" pitchFamily="18" charset="0"/>
                <a:cs typeface="Times New Roman" panose="02020603050405020304" pitchFamily="18" charset="0"/>
              </a:rPr>
              <a:t> </a:t>
            </a:r>
            <a:r>
              <a:rPr sz="2118" spc="-9" dirty="0">
                <a:latin typeface="Times New Roman" panose="02020603050405020304" pitchFamily="18" charset="0"/>
                <a:cs typeface="Times New Roman" panose="02020603050405020304" pitchFamily="18" charset="0"/>
              </a:rPr>
              <a:t>vs.</a:t>
            </a:r>
            <a:r>
              <a:rPr sz="2118" spc="-4" dirty="0">
                <a:latin typeface="Times New Roman" panose="02020603050405020304" pitchFamily="18" charset="0"/>
                <a:cs typeface="Times New Roman" panose="02020603050405020304" pitchFamily="18" charset="0"/>
              </a:rPr>
              <a:t> </a:t>
            </a:r>
            <a:r>
              <a:rPr sz="2118" spc="-9" dirty="0">
                <a:latin typeface="Times New Roman" panose="02020603050405020304" pitchFamily="18" charset="0"/>
                <a:cs typeface="Times New Roman" panose="02020603050405020304" pitchFamily="18" charset="0"/>
              </a:rPr>
              <a:t>Fragility</a:t>
            </a:r>
            <a:endParaRPr sz="2118" dirty="0">
              <a:latin typeface="Times New Roman" panose="02020603050405020304" pitchFamily="18" charset="0"/>
              <a:cs typeface="Times New Roman" panose="02020603050405020304" pitchFamily="18" charset="0"/>
            </a:endParaRPr>
          </a:p>
          <a:p>
            <a:pPr marL="223569" indent="-201717">
              <a:lnSpc>
                <a:spcPts val="3366"/>
              </a:lnSpc>
              <a:buFont typeface="Arial MT"/>
              <a:buChar char="•"/>
              <a:tabLst>
                <a:tab pos="224130" algn="l"/>
              </a:tabLst>
            </a:pPr>
            <a:r>
              <a:rPr sz="2118" spc="-4" dirty="0">
                <a:latin typeface="Times New Roman" panose="02020603050405020304" pitchFamily="18" charset="0"/>
                <a:cs typeface="Times New Roman" panose="02020603050405020304" pitchFamily="18" charset="0"/>
              </a:rPr>
              <a:t>Risk</a:t>
            </a:r>
            <a:r>
              <a:rPr sz="2118" spc="-22"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Management</a:t>
            </a:r>
            <a:r>
              <a:rPr sz="2118" spc="-13"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and</a:t>
            </a:r>
            <a:r>
              <a:rPr sz="2118" spc="-9" dirty="0">
                <a:latin typeface="Times New Roman" panose="02020603050405020304" pitchFamily="18" charset="0"/>
                <a:cs typeface="Times New Roman" panose="02020603050405020304" pitchFamily="18" charset="0"/>
              </a:rPr>
              <a:t> </a:t>
            </a:r>
            <a:r>
              <a:rPr sz="2118" spc="-13" dirty="0">
                <a:latin typeface="Times New Roman" panose="02020603050405020304" pitchFamily="18" charset="0"/>
                <a:cs typeface="Times New Roman" panose="02020603050405020304" pitchFamily="18" charset="0"/>
              </a:rPr>
              <a:t>Oversight</a:t>
            </a:r>
            <a:endParaRPr lang="en-US" sz="2118" dirty="0">
              <a:latin typeface="Times New Roman" panose="02020603050405020304" pitchFamily="18" charset="0"/>
              <a:cs typeface="Times New Roman" panose="02020603050405020304" pitchFamily="18" charset="0"/>
            </a:endParaRPr>
          </a:p>
          <a:p>
            <a:pPr marL="223569" indent="-201717">
              <a:lnSpc>
                <a:spcPts val="3366"/>
              </a:lnSpc>
              <a:buFont typeface="Arial MT"/>
              <a:buChar char="•"/>
              <a:tabLst>
                <a:tab pos="224130" algn="l"/>
              </a:tabLst>
            </a:pPr>
            <a:r>
              <a:rPr sz="2118" spc="-4" dirty="0">
                <a:latin typeface="Times New Roman" panose="02020603050405020304" pitchFamily="18" charset="0"/>
                <a:cs typeface="Times New Roman" panose="02020603050405020304" pitchFamily="18" charset="0"/>
              </a:rPr>
              <a:t>How</a:t>
            </a:r>
            <a:r>
              <a:rPr sz="2118"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AI</a:t>
            </a:r>
            <a:r>
              <a:rPr sz="2118" spc="4"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&amp;</a:t>
            </a:r>
            <a:r>
              <a:rPr sz="2118" spc="4"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ML</a:t>
            </a:r>
            <a:r>
              <a:rPr sz="2118" spc="9"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Fits within</a:t>
            </a:r>
            <a:r>
              <a:rPr sz="2118" spc="4" dirty="0">
                <a:latin typeface="Times New Roman" panose="02020603050405020304" pitchFamily="18" charset="0"/>
                <a:cs typeface="Times New Roman" panose="02020603050405020304" pitchFamily="18" charset="0"/>
              </a:rPr>
              <a:t> </a:t>
            </a:r>
            <a:r>
              <a:rPr sz="2118" spc="-13" dirty="0">
                <a:latin typeface="Times New Roman" panose="02020603050405020304" pitchFamily="18" charset="0"/>
                <a:cs typeface="Times New Roman" panose="02020603050405020304" pitchFamily="18" charset="0"/>
              </a:rPr>
              <a:t>Current</a:t>
            </a:r>
            <a:r>
              <a:rPr sz="2118" spc="9" dirty="0">
                <a:latin typeface="Times New Roman" panose="02020603050405020304" pitchFamily="18" charset="0"/>
                <a:cs typeface="Times New Roman" panose="02020603050405020304" pitchFamily="18" charset="0"/>
              </a:rPr>
              <a:t> </a:t>
            </a:r>
            <a:r>
              <a:rPr sz="2118" spc="-13" dirty="0">
                <a:latin typeface="Times New Roman" panose="02020603050405020304" pitchFamily="18" charset="0"/>
                <a:cs typeface="Times New Roman" panose="02020603050405020304" pitchFamily="18" charset="0"/>
              </a:rPr>
              <a:t>Regulatory</a:t>
            </a:r>
            <a:r>
              <a:rPr sz="2118" dirty="0">
                <a:latin typeface="Times New Roman" panose="02020603050405020304" pitchFamily="18" charset="0"/>
                <a:cs typeface="Times New Roman" panose="02020603050405020304" pitchFamily="18" charset="0"/>
              </a:rPr>
              <a:t> </a:t>
            </a:r>
            <a:r>
              <a:rPr sz="2118" spc="-18" dirty="0">
                <a:latin typeface="Times New Roman" panose="02020603050405020304" pitchFamily="18" charset="0"/>
                <a:cs typeface="Times New Roman" panose="02020603050405020304" pitchFamily="18" charset="0"/>
              </a:rPr>
              <a:t>Frameworks</a:t>
            </a:r>
            <a:endParaRPr sz="2118" dirty="0">
              <a:latin typeface="Times New Roman" panose="02020603050405020304" pitchFamily="18" charset="0"/>
              <a:cs typeface="Times New Roman" panose="02020603050405020304" pitchFamily="18" charset="0"/>
            </a:endParaRPr>
          </a:p>
          <a:p>
            <a:pPr marL="223569" indent="-201717">
              <a:spcBef>
                <a:spcPts val="40"/>
              </a:spcBef>
              <a:buFont typeface="Arial MT"/>
              <a:buChar char="•"/>
              <a:tabLst>
                <a:tab pos="224130" algn="l"/>
              </a:tabLst>
            </a:pPr>
            <a:r>
              <a:rPr sz="2118" spc="-4" dirty="0">
                <a:latin typeface="Times New Roman" panose="02020603050405020304" pitchFamily="18" charset="0"/>
                <a:cs typeface="Times New Roman" panose="02020603050405020304" pitchFamily="18" charset="0"/>
              </a:rPr>
              <a:t>Pr</a:t>
            </a:r>
            <a:r>
              <a:rPr sz="2118" spc="4" dirty="0">
                <a:latin typeface="Times New Roman" panose="02020603050405020304" pitchFamily="18" charset="0"/>
                <a:cs typeface="Times New Roman" panose="02020603050405020304" pitchFamily="18" charset="0"/>
              </a:rPr>
              <a:t>in</a:t>
            </a:r>
            <a:r>
              <a:rPr sz="2118" spc="-4" dirty="0">
                <a:latin typeface="Times New Roman" panose="02020603050405020304" pitchFamily="18" charset="0"/>
                <a:cs typeface="Times New Roman" panose="02020603050405020304" pitchFamily="18" charset="0"/>
              </a:rPr>
              <a:t>c</a:t>
            </a:r>
            <a:r>
              <a:rPr sz="2118" spc="4" dirty="0">
                <a:latin typeface="Times New Roman" panose="02020603050405020304" pitchFamily="18" charset="0"/>
                <a:cs typeface="Times New Roman" panose="02020603050405020304" pitchFamily="18" charset="0"/>
              </a:rPr>
              <a:t>ip</a:t>
            </a:r>
            <a:r>
              <a:rPr sz="2118" dirty="0">
                <a:latin typeface="Times New Roman" panose="02020603050405020304" pitchFamily="18" charset="0"/>
                <a:cs typeface="Times New Roman" panose="02020603050405020304" pitchFamily="18" charset="0"/>
              </a:rPr>
              <a:t>l</a:t>
            </a:r>
            <a:r>
              <a:rPr sz="2118" spc="-9" dirty="0">
                <a:latin typeface="Times New Roman" panose="02020603050405020304" pitchFamily="18" charset="0"/>
                <a:cs typeface="Times New Roman" panose="02020603050405020304" pitchFamily="18" charset="0"/>
              </a:rPr>
              <a:t>e</a:t>
            </a:r>
            <a:r>
              <a:rPr sz="2118" dirty="0">
                <a:latin typeface="Times New Roman" panose="02020603050405020304" pitchFamily="18" charset="0"/>
                <a:cs typeface="Times New Roman" panose="02020603050405020304" pitchFamily="18" charset="0"/>
              </a:rPr>
              <a:t>s &amp;</a:t>
            </a:r>
            <a:r>
              <a:rPr sz="2118" spc="4" dirty="0">
                <a:latin typeface="Times New Roman" panose="02020603050405020304" pitchFamily="18" charset="0"/>
                <a:cs typeface="Times New Roman" panose="02020603050405020304" pitchFamily="18" charset="0"/>
              </a:rPr>
              <a:t> Gu</a:t>
            </a:r>
            <a:r>
              <a:rPr sz="2118" dirty="0">
                <a:latin typeface="Times New Roman" panose="02020603050405020304" pitchFamily="18" charset="0"/>
                <a:cs typeface="Times New Roman" panose="02020603050405020304" pitchFamily="18" charset="0"/>
              </a:rPr>
              <a:t>i</a:t>
            </a:r>
            <a:r>
              <a:rPr sz="2118" spc="4" dirty="0">
                <a:latin typeface="Times New Roman" panose="02020603050405020304" pitchFamily="18" charset="0"/>
                <a:cs typeface="Times New Roman" panose="02020603050405020304" pitchFamily="18" charset="0"/>
              </a:rPr>
              <a:t>d</a:t>
            </a:r>
            <a:r>
              <a:rPr sz="2118" spc="-9" dirty="0">
                <a:latin typeface="Times New Roman" panose="02020603050405020304" pitchFamily="18" charset="0"/>
                <a:cs typeface="Times New Roman" panose="02020603050405020304" pitchFamily="18" charset="0"/>
              </a:rPr>
              <a:t>e</a:t>
            </a:r>
            <a:r>
              <a:rPr sz="2118" dirty="0">
                <a:latin typeface="Times New Roman" panose="02020603050405020304" pitchFamily="18" charset="0"/>
                <a:cs typeface="Times New Roman" panose="02020603050405020304" pitchFamily="18" charset="0"/>
              </a:rPr>
              <a:t>li</a:t>
            </a:r>
            <a:r>
              <a:rPr sz="2118" spc="4" dirty="0">
                <a:latin typeface="Times New Roman" panose="02020603050405020304" pitchFamily="18" charset="0"/>
                <a:cs typeface="Times New Roman" panose="02020603050405020304" pitchFamily="18" charset="0"/>
              </a:rPr>
              <a:t>n</a:t>
            </a:r>
            <a:r>
              <a:rPr sz="2118" spc="-9" dirty="0">
                <a:latin typeface="Times New Roman" panose="02020603050405020304" pitchFamily="18" charset="0"/>
                <a:cs typeface="Times New Roman" panose="02020603050405020304" pitchFamily="18" charset="0"/>
              </a:rPr>
              <a:t>e</a:t>
            </a:r>
            <a:r>
              <a:rPr sz="2118" dirty="0">
                <a:latin typeface="Times New Roman" panose="02020603050405020304" pitchFamily="18" charset="0"/>
                <a:cs typeface="Times New Roman" panose="02020603050405020304" pitchFamily="18" charset="0"/>
              </a:rPr>
              <a:t>s </a:t>
            </a:r>
            <a:r>
              <a:rPr sz="2118" spc="-18" dirty="0">
                <a:latin typeface="Times New Roman" panose="02020603050405020304" pitchFamily="18" charset="0"/>
                <a:cs typeface="Times New Roman" panose="02020603050405020304" pitchFamily="18" charset="0"/>
              </a:rPr>
              <a:t>g</a:t>
            </a:r>
            <a:r>
              <a:rPr sz="2118" spc="-9" dirty="0">
                <a:latin typeface="Times New Roman" panose="02020603050405020304" pitchFamily="18" charset="0"/>
                <a:cs typeface="Times New Roman" panose="02020603050405020304" pitchFamily="18" charset="0"/>
              </a:rPr>
              <a:t>e</a:t>
            </a:r>
            <a:r>
              <a:rPr sz="2118" spc="4" dirty="0">
                <a:latin typeface="Times New Roman" panose="02020603050405020304" pitchFamily="18" charset="0"/>
                <a:cs typeface="Times New Roman" panose="02020603050405020304" pitchFamily="18" charset="0"/>
              </a:rPr>
              <a:t>n</a:t>
            </a:r>
            <a:r>
              <a:rPr sz="2118" spc="-9" dirty="0">
                <a:latin typeface="Times New Roman" panose="02020603050405020304" pitchFamily="18" charset="0"/>
                <a:cs typeface="Times New Roman" panose="02020603050405020304" pitchFamily="18" charset="0"/>
              </a:rPr>
              <a:t>e</a:t>
            </a:r>
            <a:r>
              <a:rPr sz="2118" spc="-62" dirty="0">
                <a:latin typeface="Times New Roman" panose="02020603050405020304" pitchFamily="18" charset="0"/>
                <a:cs typeface="Times New Roman" panose="02020603050405020304" pitchFamily="18" charset="0"/>
              </a:rPr>
              <a:t>r</a:t>
            </a:r>
            <a:r>
              <a:rPr sz="2118" spc="4" dirty="0">
                <a:latin typeface="Times New Roman" panose="02020603050405020304" pitchFamily="18" charset="0"/>
                <a:cs typeface="Times New Roman" panose="02020603050405020304" pitchFamily="18" charset="0"/>
              </a:rPr>
              <a:t>a</a:t>
            </a:r>
            <a:r>
              <a:rPr sz="2118" dirty="0">
                <a:latin typeface="Times New Roman" panose="02020603050405020304" pitchFamily="18" charset="0"/>
                <a:cs typeface="Times New Roman" panose="02020603050405020304" pitchFamily="18" charset="0"/>
              </a:rPr>
              <a:t>lly </a:t>
            </a:r>
            <a:r>
              <a:rPr sz="2118" spc="-22" dirty="0">
                <a:latin typeface="Times New Roman" panose="02020603050405020304" pitchFamily="18" charset="0"/>
                <a:cs typeface="Times New Roman" panose="02020603050405020304" pitchFamily="18" charset="0"/>
              </a:rPr>
              <a:t>a</a:t>
            </a:r>
            <a:r>
              <a:rPr sz="2118" dirty="0">
                <a:latin typeface="Times New Roman" panose="02020603050405020304" pitchFamily="18" charset="0"/>
                <a:cs typeface="Times New Roman" panose="02020603050405020304" pitchFamily="18" charset="0"/>
              </a:rPr>
              <a:t>t </a:t>
            </a:r>
            <a:r>
              <a:rPr sz="2118" spc="4" dirty="0">
                <a:latin typeface="Times New Roman" panose="02020603050405020304" pitchFamily="18" charset="0"/>
                <a:cs typeface="Times New Roman" panose="02020603050405020304" pitchFamily="18" charset="0"/>
              </a:rPr>
              <a:t>H</a:t>
            </a:r>
            <a:r>
              <a:rPr sz="2118" dirty="0">
                <a:latin typeface="Times New Roman" panose="02020603050405020304" pitchFamily="18" charset="0"/>
                <a:cs typeface="Times New Roman" panose="02020603050405020304" pitchFamily="18" charset="0"/>
              </a:rPr>
              <a:t>i</a:t>
            </a:r>
            <a:r>
              <a:rPr sz="2118" spc="4" dirty="0">
                <a:latin typeface="Times New Roman" panose="02020603050405020304" pitchFamily="18" charset="0"/>
                <a:cs typeface="Times New Roman" panose="02020603050405020304" pitchFamily="18" charset="0"/>
              </a:rPr>
              <a:t>g</a:t>
            </a:r>
            <a:r>
              <a:rPr sz="2118" dirty="0">
                <a:latin typeface="Times New Roman" panose="02020603050405020304" pitchFamily="18" charset="0"/>
                <a:cs typeface="Times New Roman" panose="02020603050405020304" pitchFamily="18" charset="0"/>
              </a:rPr>
              <a:t>h</a:t>
            </a:r>
            <a:r>
              <a:rPr sz="2118" spc="4"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l</a:t>
            </a:r>
            <a:r>
              <a:rPr sz="2118" spc="-18" dirty="0">
                <a:latin typeface="Times New Roman" panose="02020603050405020304" pitchFamily="18" charset="0"/>
                <a:cs typeface="Times New Roman" panose="02020603050405020304" pitchFamily="18" charset="0"/>
              </a:rPr>
              <a:t>e</a:t>
            </a:r>
            <a:r>
              <a:rPr sz="2118" spc="-26" dirty="0">
                <a:latin typeface="Times New Roman" panose="02020603050405020304" pitchFamily="18" charset="0"/>
                <a:cs typeface="Times New Roman" panose="02020603050405020304" pitchFamily="18" charset="0"/>
              </a:rPr>
              <a:t>v</a:t>
            </a:r>
            <a:r>
              <a:rPr sz="2118" spc="-9" dirty="0">
                <a:latin typeface="Times New Roman" panose="02020603050405020304" pitchFamily="18" charset="0"/>
                <a:cs typeface="Times New Roman" panose="02020603050405020304" pitchFamily="18" charset="0"/>
              </a:rPr>
              <a:t>e</a:t>
            </a:r>
            <a:r>
              <a:rPr sz="2118" dirty="0">
                <a:latin typeface="Times New Roman" panose="02020603050405020304" pitchFamily="18" charset="0"/>
                <a:cs typeface="Times New Roman" panose="02020603050405020304" pitchFamily="18" charset="0"/>
              </a:rPr>
              <a:t>l</a:t>
            </a:r>
            <a:r>
              <a:rPr sz="2118" spc="4"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&amp;</a:t>
            </a:r>
            <a:r>
              <a:rPr sz="2118" spc="4"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N</a:t>
            </a:r>
            <a:r>
              <a:rPr sz="2118" dirty="0">
                <a:latin typeface="Times New Roman" panose="02020603050405020304" pitchFamily="18" charset="0"/>
                <a:cs typeface="Times New Roman" panose="02020603050405020304" pitchFamily="18" charset="0"/>
              </a:rPr>
              <a:t>o</a:t>
            </a:r>
            <a:r>
              <a:rPr sz="2118" spc="-9" dirty="0">
                <a:latin typeface="Times New Roman" panose="02020603050405020304" pitchFamily="18" charset="0"/>
                <a:cs typeface="Times New Roman" panose="02020603050405020304" pitchFamily="18" charset="0"/>
              </a:rPr>
              <a:t>n</a:t>
            </a:r>
            <a:r>
              <a:rPr sz="2118" spc="-4" dirty="0">
                <a:latin typeface="Times New Roman" panose="02020603050405020304" pitchFamily="18" charset="0"/>
                <a:cs typeface="Times New Roman" panose="02020603050405020304" pitchFamily="18" charset="0"/>
              </a:rPr>
              <a:t>-B</a:t>
            </a:r>
            <a:r>
              <a:rPr sz="2118" spc="4" dirty="0">
                <a:latin typeface="Times New Roman" panose="02020603050405020304" pitchFamily="18" charset="0"/>
                <a:cs typeface="Times New Roman" panose="02020603050405020304" pitchFamily="18" charset="0"/>
              </a:rPr>
              <a:t>ind</a:t>
            </a:r>
            <a:r>
              <a:rPr sz="2118" dirty="0">
                <a:latin typeface="Times New Roman" panose="02020603050405020304" pitchFamily="18" charset="0"/>
                <a:cs typeface="Times New Roman" panose="02020603050405020304" pitchFamily="18" charset="0"/>
              </a:rPr>
              <a:t>i</a:t>
            </a:r>
            <a:r>
              <a:rPr sz="2118" spc="4" dirty="0">
                <a:latin typeface="Times New Roman" panose="02020603050405020304" pitchFamily="18" charset="0"/>
                <a:cs typeface="Times New Roman" panose="02020603050405020304" pitchFamily="18" charset="0"/>
              </a:rPr>
              <a:t>n</a:t>
            </a:r>
            <a:r>
              <a:rPr sz="2118" spc="-243" dirty="0">
                <a:latin typeface="Times New Roman" panose="02020603050405020304" pitchFamily="18" charset="0"/>
                <a:cs typeface="Times New Roman" panose="02020603050405020304" pitchFamily="18" charset="0"/>
              </a:rPr>
              <a:t>g</a:t>
            </a:r>
            <a:r>
              <a:rPr sz="2118" spc="-6" baseline="-13888" dirty="0">
                <a:latin typeface="Times New Roman" panose="02020603050405020304" pitchFamily="18" charset="0"/>
                <a:cs typeface="Times New Roman" panose="02020603050405020304" pitchFamily="18" charset="0"/>
              </a:rPr>
              <a:t>11</a:t>
            </a:r>
            <a:endParaRPr sz="2118" baseline="-13888"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2706" y="402800"/>
            <a:ext cx="6236633" cy="500232"/>
          </a:xfrm>
          <a:prstGeom prst="rect">
            <a:avLst/>
          </a:prstGeom>
        </p:spPr>
        <p:txBody>
          <a:bodyPr vert="horz" wrap="square" lIns="0" tIns="11206" rIns="0" bIns="0" rtlCol="0">
            <a:spAutoFit/>
          </a:bodyPr>
          <a:lstStyle/>
          <a:p>
            <a:pPr marL="11206">
              <a:lnSpc>
                <a:spcPct val="100000"/>
              </a:lnSpc>
              <a:spcBef>
                <a:spcPts val="88"/>
              </a:spcBef>
            </a:pPr>
            <a:r>
              <a:rPr sz="3177" spc="-57" dirty="0"/>
              <a:t>FinTech</a:t>
            </a:r>
            <a:r>
              <a:rPr sz="3177" spc="-18" dirty="0"/>
              <a:t> </a:t>
            </a:r>
            <a:r>
              <a:rPr sz="3177" dirty="0"/>
              <a:t>-</a:t>
            </a:r>
            <a:r>
              <a:rPr sz="3177" spc="-13" dirty="0"/>
              <a:t> </a:t>
            </a:r>
            <a:r>
              <a:rPr sz="3177" spc="-18" dirty="0"/>
              <a:t>Policy </a:t>
            </a:r>
            <a:r>
              <a:rPr sz="3177" spc="-13" dirty="0"/>
              <a:t>Alternatives</a:t>
            </a:r>
            <a:endParaRPr sz="3177" dirty="0"/>
          </a:p>
        </p:txBody>
      </p:sp>
      <p:sp>
        <p:nvSpPr>
          <p:cNvPr id="9" name="object 9"/>
          <p:cNvSpPr txBox="1">
            <a:spLocks noGrp="1"/>
          </p:cNvSpPr>
          <p:nvPr>
            <p:ph type="sldNum" sz="quarter" idx="4294967295"/>
          </p:nvPr>
        </p:nvSpPr>
        <p:spPr>
          <a:xfrm>
            <a:off x="9001126" y="5628155"/>
            <a:ext cx="2473699" cy="192880"/>
          </a:xfrm>
          <a:prstGeom prst="rect">
            <a:avLst/>
          </a:prstGeom>
        </p:spPr>
        <p:txBody>
          <a:bodyPr vert="horz" wrap="square" lIns="0" tIns="2801" rIns="0" bIns="0" rtlCol="0">
            <a:spAutoFit/>
          </a:bodyPr>
          <a:lstStyle/>
          <a:p>
            <a:pPr marL="33619">
              <a:spcBef>
                <a:spcPts val="22"/>
              </a:spcBef>
            </a:pPr>
            <a:fld id="{81D60167-4931-47E6-BA6A-407CBD079E47}" type="slidenum">
              <a:rPr sz="1235" spc="-4" dirty="0">
                <a:latin typeface="Times New Roman" panose="02020603050405020304" pitchFamily="18" charset="0"/>
                <a:cs typeface="Times New Roman" panose="02020603050405020304" pitchFamily="18" charset="0"/>
              </a:rPr>
              <a:pPr marL="33619">
                <a:spcBef>
                  <a:spcPts val="22"/>
                </a:spcBef>
              </a:pPr>
              <a:t>22</a:t>
            </a:fld>
            <a:endParaRPr sz="1235" spc="-4" dirty="0">
              <a:latin typeface="Times New Roman" panose="02020603050405020304" pitchFamily="18" charset="0"/>
              <a:cs typeface="Times New Roman" panose="02020603050405020304" pitchFamily="18" charset="0"/>
            </a:endParaRPr>
          </a:p>
        </p:txBody>
      </p:sp>
      <p:sp>
        <p:nvSpPr>
          <p:cNvPr id="7" name="object 7"/>
          <p:cNvSpPr txBox="1"/>
          <p:nvPr/>
        </p:nvSpPr>
        <p:spPr>
          <a:xfrm>
            <a:off x="754437" y="1340986"/>
            <a:ext cx="9483538" cy="3752276"/>
          </a:xfrm>
          <a:prstGeom prst="rect">
            <a:avLst/>
          </a:prstGeom>
        </p:spPr>
        <p:txBody>
          <a:bodyPr vert="horz" wrap="square" lIns="0" tIns="11206" rIns="0" bIns="0" rtlCol="0">
            <a:spAutoFit/>
          </a:bodyPr>
          <a:lstStyle/>
          <a:p>
            <a:pPr marL="212923" indent="-202277">
              <a:lnSpc>
                <a:spcPts val="3327"/>
              </a:lnSpc>
              <a:spcBef>
                <a:spcPts val="88"/>
              </a:spcBef>
              <a:buFont typeface="Arial MT"/>
              <a:buChar char="•"/>
              <a:tabLst>
                <a:tab pos="213483" algn="l"/>
              </a:tabLst>
            </a:pPr>
            <a:r>
              <a:rPr sz="2118" spc="-26" dirty="0">
                <a:latin typeface="Times New Roman" panose="02020603050405020304" pitchFamily="18" charset="0"/>
                <a:cs typeface="Times New Roman" panose="02020603050405020304" pitchFamily="18" charset="0"/>
              </a:rPr>
              <a:t>Technology</a:t>
            </a:r>
            <a:r>
              <a:rPr sz="2118" spc="-22" dirty="0">
                <a:latin typeface="Times New Roman" panose="02020603050405020304" pitchFamily="18" charset="0"/>
                <a:cs typeface="Times New Roman" panose="02020603050405020304" pitchFamily="18" charset="0"/>
              </a:rPr>
              <a:t> </a:t>
            </a:r>
            <a:r>
              <a:rPr sz="2118" spc="-9" dirty="0">
                <a:latin typeface="Times New Roman" panose="02020603050405020304" pitchFamily="18" charset="0"/>
                <a:cs typeface="Times New Roman" panose="02020603050405020304" pitchFamily="18" charset="0"/>
              </a:rPr>
              <a:t>Neutrality</a:t>
            </a:r>
            <a:endParaRPr sz="2118" dirty="0">
              <a:latin typeface="Times New Roman" panose="02020603050405020304" pitchFamily="18" charset="0"/>
              <a:cs typeface="Times New Roman" panose="02020603050405020304" pitchFamily="18" charset="0"/>
            </a:endParaRPr>
          </a:p>
          <a:p>
            <a:pPr marL="212923" indent="-202277">
              <a:lnSpc>
                <a:spcPts val="3221"/>
              </a:lnSpc>
              <a:buFont typeface="Arial MT"/>
              <a:buChar char="•"/>
              <a:tabLst>
                <a:tab pos="213483" algn="l"/>
              </a:tabLst>
            </a:pPr>
            <a:r>
              <a:rPr sz="2118" spc="-9" dirty="0">
                <a:latin typeface="Times New Roman" panose="02020603050405020304" pitchFamily="18" charset="0"/>
                <a:cs typeface="Times New Roman" panose="02020603050405020304" pitchFamily="18" charset="0"/>
              </a:rPr>
              <a:t>New</a:t>
            </a:r>
            <a:r>
              <a:rPr sz="2118"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Activities</a:t>
            </a:r>
            <a:r>
              <a:rPr sz="2118" dirty="0">
                <a:latin typeface="Times New Roman" panose="02020603050405020304" pitchFamily="18" charset="0"/>
                <a:cs typeface="Times New Roman" panose="02020603050405020304" pitchFamily="18" charset="0"/>
              </a:rPr>
              <a:t> Come</a:t>
            </a:r>
            <a:r>
              <a:rPr sz="2118" spc="-4"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within</a:t>
            </a:r>
            <a:r>
              <a:rPr sz="2118" spc="4"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Existing</a:t>
            </a:r>
            <a:r>
              <a:rPr sz="2118" spc="9" dirty="0">
                <a:latin typeface="Times New Roman" panose="02020603050405020304" pitchFamily="18" charset="0"/>
                <a:cs typeface="Times New Roman" panose="02020603050405020304" pitchFamily="18" charset="0"/>
              </a:rPr>
              <a:t> </a:t>
            </a:r>
            <a:r>
              <a:rPr sz="2118" spc="-18" dirty="0">
                <a:latin typeface="Times New Roman" panose="02020603050405020304" pitchFamily="18" charset="0"/>
                <a:cs typeface="Times New Roman" panose="02020603050405020304" pitchFamily="18" charset="0"/>
              </a:rPr>
              <a:t>Frameworks</a:t>
            </a:r>
            <a:r>
              <a:rPr sz="2118" spc="-4"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&amp;</a:t>
            </a:r>
            <a:r>
              <a:rPr sz="2118" spc="4" dirty="0">
                <a:latin typeface="Times New Roman" panose="02020603050405020304" pitchFamily="18" charset="0"/>
                <a:cs typeface="Times New Roman" panose="02020603050405020304" pitchFamily="18" charset="0"/>
              </a:rPr>
              <a:t> </a:t>
            </a:r>
            <a:r>
              <a:rPr sz="2118" spc="-13" dirty="0">
                <a:latin typeface="Times New Roman" panose="02020603050405020304" pitchFamily="18" charset="0"/>
                <a:cs typeface="Times New Roman" panose="02020603050405020304" pitchFamily="18" charset="0"/>
              </a:rPr>
              <a:t>Laws</a:t>
            </a:r>
            <a:endParaRPr sz="2118" dirty="0">
              <a:latin typeface="Times New Roman" panose="02020603050405020304" pitchFamily="18" charset="0"/>
              <a:cs typeface="Times New Roman" panose="02020603050405020304" pitchFamily="18" charset="0"/>
            </a:endParaRPr>
          </a:p>
          <a:p>
            <a:pPr marL="212923" indent="-202277">
              <a:lnSpc>
                <a:spcPts val="3283"/>
              </a:lnSpc>
              <a:buFont typeface="Arial MT"/>
              <a:buChar char="•"/>
              <a:tabLst>
                <a:tab pos="213483" algn="l"/>
              </a:tabLst>
            </a:pPr>
            <a:r>
              <a:rPr sz="2118" spc="-4" dirty="0">
                <a:latin typeface="Times New Roman" panose="02020603050405020304" pitchFamily="18" charset="0"/>
                <a:cs typeface="Times New Roman" panose="02020603050405020304" pitchFamily="18" charset="0"/>
              </a:rPr>
              <a:t>Clarification </a:t>
            </a:r>
            <a:r>
              <a:rPr sz="2118" spc="-9" dirty="0">
                <a:latin typeface="Times New Roman" panose="02020603050405020304" pitchFamily="18" charset="0"/>
                <a:cs typeface="Times New Roman" panose="02020603050405020304" pitchFamily="18" charset="0"/>
              </a:rPr>
              <a:t>where</a:t>
            </a:r>
            <a:r>
              <a:rPr sz="2118" spc="-13"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Application of</a:t>
            </a:r>
            <a:r>
              <a:rPr sz="2118" spc="-13"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Rules</a:t>
            </a:r>
            <a:r>
              <a:rPr sz="2118" spc="-9" dirty="0">
                <a:latin typeface="Times New Roman" panose="02020603050405020304" pitchFamily="18" charset="0"/>
                <a:cs typeface="Times New Roman" panose="02020603050405020304" pitchFamily="18" charset="0"/>
              </a:rPr>
              <a:t> </a:t>
            </a:r>
            <a:r>
              <a:rPr sz="2118" spc="-18" dirty="0">
                <a:latin typeface="Times New Roman" panose="02020603050405020304" pitchFamily="18" charset="0"/>
                <a:cs typeface="Times New Roman" panose="02020603050405020304" pitchFamily="18" charset="0"/>
              </a:rPr>
              <a:t>are</a:t>
            </a:r>
            <a:r>
              <a:rPr sz="2118" spc="-13"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Ambiguous</a:t>
            </a:r>
            <a:endParaRPr lang="en-US" sz="2118" dirty="0">
              <a:latin typeface="Times New Roman" panose="02020603050405020304" pitchFamily="18" charset="0"/>
              <a:cs typeface="Times New Roman" panose="02020603050405020304" pitchFamily="18" charset="0"/>
            </a:endParaRPr>
          </a:p>
          <a:p>
            <a:pPr marL="212923" indent="-202277">
              <a:lnSpc>
                <a:spcPts val="3283"/>
              </a:lnSpc>
              <a:buFont typeface="Arial MT"/>
              <a:buChar char="•"/>
              <a:tabLst>
                <a:tab pos="213483" algn="l"/>
              </a:tabLst>
            </a:pPr>
            <a:r>
              <a:rPr sz="2118" spc="-13" dirty="0">
                <a:latin typeface="Times New Roman" panose="02020603050405020304" pitchFamily="18" charset="0"/>
                <a:cs typeface="Times New Roman" panose="02020603050405020304" pitchFamily="18" charset="0"/>
              </a:rPr>
              <a:t>Legal</a:t>
            </a:r>
            <a:r>
              <a:rPr sz="2118" spc="9"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and</a:t>
            </a:r>
            <a:r>
              <a:rPr sz="2118" spc="9" dirty="0">
                <a:latin typeface="Times New Roman" panose="02020603050405020304" pitchFamily="18" charset="0"/>
                <a:cs typeface="Times New Roman" panose="02020603050405020304" pitchFamily="18" charset="0"/>
              </a:rPr>
              <a:t> </a:t>
            </a:r>
            <a:r>
              <a:rPr sz="2118" spc="-13" dirty="0">
                <a:latin typeface="Times New Roman" panose="02020603050405020304" pitchFamily="18" charset="0"/>
                <a:cs typeface="Times New Roman" panose="02020603050405020304" pitchFamily="18" charset="0"/>
              </a:rPr>
              <a:t>Regulatory</a:t>
            </a:r>
            <a:r>
              <a:rPr sz="2118" spc="4" dirty="0">
                <a:latin typeface="Times New Roman" panose="02020603050405020304" pitchFamily="18" charset="0"/>
                <a:cs typeface="Times New Roman" panose="02020603050405020304" pitchFamily="18" charset="0"/>
              </a:rPr>
              <a:t> </a:t>
            </a:r>
            <a:r>
              <a:rPr sz="2118" spc="-13" dirty="0">
                <a:latin typeface="Times New Roman" panose="02020603050405020304" pitchFamily="18" charset="0"/>
                <a:cs typeface="Times New Roman" panose="02020603050405020304" pitchFamily="18" charset="0"/>
              </a:rPr>
              <a:t>Requirements</a:t>
            </a:r>
            <a:r>
              <a:rPr sz="2118" spc="4" dirty="0">
                <a:latin typeface="Times New Roman" panose="02020603050405020304" pitchFamily="18" charset="0"/>
                <a:cs typeface="Times New Roman" panose="02020603050405020304" pitchFamily="18" charset="0"/>
              </a:rPr>
              <a:t> </a:t>
            </a:r>
            <a:r>
              <a:rPr sz="2118" spc="-13" dirty="0">
                <a:latin typeface="Times New Roman" panose="02020603050405020304" pitchFamily="18" charset="0"/>
                <a:cs typeface="Times New Roman" panose="02020603050405020304" pitchFamily="18" charset="0"/>
              </a:rPr>
              <a:t>Adjusted:</a:t>
            </a:r>
            <a:endParaRPr sz="2118" dirty="0">
              <a:latin typeface="Times New Roman" panose="02020603050405020304" pitchFamily="18" charset="0"/>
              <a:cs typeface="Times New Roman" panose="02020603050405020304" pitchFamily="18" charset="0"/>
            </a:endParaRPr>
          </a:p>
          <a:p>
            <a:pPr marL="615796" lvl="1" indent="-201717">
              <a:lnSpc>
                <a:spcPts val="3260"/>
              </a:lnSpc>
              <a:buFont typeface="Arial MT"/>
              <a:buChar char="•"/>
              <a:tabLst>
                <a:tab pos="616356" algn="l"/>
              </a:tabLst>
            </a:pPr>
            <a:r>
              <a:rPr sz="2118" spc="-13" dirty="0">
                <a:latin typeface="Times New Roman" panose="02020603050405020304" pitchFamily="18" charset="0"/>
                <a:cs typeface="Times New Roman" panose="02020603050405020304" pitchFamily="18" charset="0"/>
              </a:rPr>
              <a:t>For </a:t>
            </a:r>
            <a:r>
              <a:rPr sz="2118" spc="-9" dirty="0">
                <a:latin typeface="Times New Roman" panose="02020603050405020304" pitchFamily="18" charset="0"/>
                <a:cs typeface="Times New Roman" panose="02020603050405020304" pitchFamily="18" charset="0"/>
              </a:rPr>
              <a:t>New </a:t>
            </a:r>
            <a:r>
              <a:rPr sz="2118" spc="-4" dirty="0">
                <a:latin typeface="Times New Roman" panose="02020603050405020304" pitchFamily="18" charset="0"/>
                <a:cs typeface="Times New Roman" panose="02020603050405020304" pitchFamily="18" charset="0"/>
              </a:rPr>
              <a:t>Activities</a:t>
            </a:r>
            <a:r>
              <a:rPr sz="2118" spc="-13"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a:t>
            </a:r>
            <a:r>
              <a:rPr sz="2118" spc="-4" dirty="0">
                <a:latin typeface="Times New Roman" panose="02020603050405020304" pitchFamily="18" charset="0"/>
                <a:cs typeface="Times New Roman" panose="02020603050405020304" pitchFamily="18" charset="0"/>
              </a:rPr>
              <a:t> or</a:t>
            </a:r>
            <a:r>
              <a:rPr sz="2118" spc="-13" dirty="0">
                <a:latin typeface="Times New Roman" panose="02020603050405020304" pitchFamily="18" charset="0"/>
                <a:cs typeface="Times New Roman" panose="02020603050405020304" pitchFamily="18" charset="0"/>
              </a:rPr>
              <a:t> </a:t>
            </a:r>
            <a:r>
              <a:rPr sz="2118" spc="-22" dirty="0">
                <a:latin typeface="Times New Roman" panose="02020603050405020304" pitchFamily="18" charset="0"/>
                <a:cs typeface="Times New Roman" panose="02020603050405020304" pitchFamily="18" charset="0"/>
              </a:rPr>
              <a:t>Technologies</a:t>
            </a:r>
            <a:endParaRPr sz="2118" dirty="0">
              <a:latin typeface="Times New Roman" panose="02020603050405020304" pitchFamily="18" charset="0"/>
              <a:cs typeface="Times New Roman" panose="02020603050405020304" pitchFamily="18" charset="0"/>
            </a:endParaRPr>
          </a:p>
          <a:p>
            <a:pPr marL="615796" lvl="1" indent="-201717">
              <a:lnSpc>
                <a:spcPts val="3221"/>
              </a:lnSpc>
              <a:buFont typeface="Arial MT"/>
              <a:buChar char="•"/>
              <a:tabLst>
                <a:tab pos="616356" algn="l"/>
              </a:tabLst>
            </a:pPr>
            <a:r>
              <a:rPr sz="2118" spc="-13" dirty="0">
                <a:latin typeface="Times New Roman" panose="02020603050405020304" pitchFamily="18" charset="0"/>
                <a:cs typeface="Times New Roman" panose="02020603050405020304" pitchFamily="18" charset="0"/>
              </a:rPr>
              <a:t>For</a:t>
            </a:r>
            <a:r>
              <a:rPr sz="2118" spc="-22"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Existing</a:t>
            </a:r>
            <a:r>
              <a:rPr sz="2118" spc="-13"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Activities</a:t>
            </a:r>
            <a:endParaRPr sz="2118" dirty="0">
              <a:latin typeface="Times New Roman" panose="02020603050405020304" pitchFamily="18" charset="0"/>
              <a:cs typeface="Times New Roman" panose="02020603050405020304" pitchFamily="18" charset="0"/>
            </a:endParaRPr>
          </a:p>
          <a:p>
            <a:pPr marL="212363" indent="-201717">
              <a:lnSpc>
                <a:spcPts val="3283"/>
              </a:lnSpc>
              <a:buFont typeface="Arial MT"/>
              <a:buChar char="•"/>
              <a:tabLst>
                <a:tab pos="212923" algn="l"/>
              </a:tabLst>
            </a:pPr>
            <a:r>
              <a:rPr sz="2118" spc="-13" dirty="0">
                <a:latin typeface="Times New Roman" panose="02020603050405020304" pitchFamily="18" charset="0"/>
                <a:cs typeface="Times New Roman" panose="02020603050405020304" pitchFamily="18" charset="0"/>
              </a:rPr>
              <a:t>Regulatory</a:t>
            </a:r>
            <a:r>
              <a:rPr sz="2118" spc="-18" dirty="0">
                <a:latin typeface="Times New Roman" panose="02020603050405020304" pitchFamily="18" charset="0"/>
                <a:cs typeface="Times New Roman" panose="02020603050405020304" pitchFamily="18" charset="0"/>
              </a:rPr>
              <a:t> Perimeters </a:t>
            </a:r>
            <a:r>
              <a:rPr sz="2118" spc="-9" dirty="0">
                <a:latin typeface="Times New Roman" panose="02020603050405020304" pitchFamily="18" charset="0"/>
                <a:cs typeface="Times New Roman" panose="02020603050405020304" pitchFamily="18" charset="0"/>
              </a:rPr>
              <a:t>Moved</a:t>
            </a:r>
            <a:endParaRPr lang="en-US" sz="2118" dirty="0">
              <a:latin typeface="Times New Roman" panose="02020603050405020304" pitchFamily="18" charset="0"/>
              <a:cs typeface="Times New Roman" panose="02020603050405020304" pitchFamily="18" charset="0"/>
            </a:endParaRPr>
          </a:p>
          <a:p>
            <a:pPr marL="212363" indent="-201717">
              <a:lnSpc>
                <a:spcPts val="3283"/>
              </a:lnSpc>
              <a:buFont typeface="Arial MT"/>
              <a:buChar char="•"/>
              <a:tabLst>
                <a:tab pos="212923" algn="l"/>
              </a:tabLst>
            </a:pPr>
            <a:r>
              <a:rPr sz="2118" spc="-13" dirty="0">
                <a:latin typeface="Times New Roman" panose="02020603050405020304" pitchFamily="18" charset="0"/>
                <a:cs typeface="Times New Roman" panose="02020603050405020304" pitchFamily="18" charset="0"/>
              </a:rPr>
              <a:t>Promote</a:t>
            </a:r>
            <a:r>
              <a:rPr sz="2118" spc="-9" dirty="0">
                <a:latin typeface="Times New Roman" panose="02020603050405020304" pitchFamily="18" charset="0"/>
                <a:cs typeface="Times New Roman" panose="02020603050405020304" pitchFamily="18" charset="0"/>
              </a:rPr>
              <a:t> Early</a:t>
            </a:r>
            <a:r>
              <a:rPr sz="2118" dirty="0">
                <a:latin typeface="Times New Roman" panose="02020603050405020304" pitchFamily="18" charset="0"/>
                <a:cs typeface="Times New Roman" panose="02020603050405020304" pitchFamily="18" charset="0"/>
              </a:rPr>
              <a:t> </a:t>
            </a:r>
            <a:r>
              <a:rPr sz="2118" spc="-13" dirty="0">
                <a:latin typeface="Times New Roman" panose="02020603050405020304" pitchFamily="18" charset="0"/>
                <a:cs typeface="Times New Roman" panose="02020603050405020304" pitchFamily="18" charset="0"/>
              </a:rPr>
              <a:t>Stage</a:t>
            </a:r>
            <a:r>
              <a:rPr sz="2118" spc="-4" dirty="0">
                <a:latin typeface="Times New Roman" panose="02020603050405020304" pitchFamily="18" charset="0"/>
                <a:cs typeface="Times New Roman" panose="02020603050405020304" pitchFamily="18" charset="0"/>
              </a:rPr>
              <a:t> Activity</a:t>
            </a:r>
            <a:r>
              <a:rPr sz="2118" spc="4"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 or</a:t>
            </a:r>
            <a:r>
              <a:rPr sz="2118" spc="-4" dirty="0">
                <a:latin typeface="Times New Roman" panose="02020603050405020304" pitchFamily="18" charset="0"/>
                <a:cs typeface="Times New Roman" panose="02020603050405020304" pitchFamily="18" charset="0"/>
              </a:rPr>
              <a:t> </a:t>
            </a:r>
            <a:r>
              <a:rPr sz="2118" spc="-22" dirty="0">
                <a:latin typeface="Times New Roman" panose="02020603050405020304" pitchFamily="18" charset="0"/>
                <a:cs typeface="Times New Roman" panose="02020603050405020304" pitchFamily="18" charset="0"/>
              </a:rPr>
              <a:t>Technologies</a:t>
            </a:r>
            <a:r>
              <a:rPr sz="2118"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(e.g. </a:t>
            </a:r>
            <a:r>
              <a:rPr sz="2118" spc="-13" dirty="0">
                <a:latin typeface="Times New Roman" panose="02020603050405020304" pitchFamily="18" charset="0"/>
                <a:cs typeface="Times New Roman" panose="02020603050405020304" pitchFamily="18" charset="0"/>
              </a:rPr>
              <a:t>Sandboxes)</a:t>
            </a:r>
            <a:endParaRPr sz="2118" dirty="0">
              <a:latin typeface="Times New Roman" panose="02020603050405020304" pitchFamily="18" charset="0"/>
              <a:cs typeface="Times New Roman" panose="02020603050405020304" pitchFamily="18" charset="0"/>
            </a:endParaRPr>
          </a:p>
          <a:p>
            <a:pPr marL="212363" indent="-201717">
              <a:lnSpc>
                <a:spcPts val="3327"/>
              </a:lnSpc>
              <a:buFont typeface="Arial MT"/>
              <a:buChar char="•"/>
              <a:tabLst>
                <a:tab pos="212923" algn="l"/>
              </a:tabLst>
            </a:pPr>
            <a:r>
              <a:rPr sz="2118" spc="-13" dirty="0">
                <a:latin typeface="Times New Roman" panose="02020603050405020304" pitchFamily="18" charset="0"/>
                <a:cs typeface="Times New Roman" panose="02020603050405020304" pitchFamily="18" charset="0"/>
              </a:rPr>
              <a:t>Promote</a:t>
            </a:r>
            <a:r>
              <a:rPr sz="2118" spc="-9"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via Open</a:t>
            </a:r>
            <a:r>
              <a:rPr sz="2118" spc="4"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Banking &amp;</a:t>
            </a:r>
            <a:r>
              <a:rPr sz="2118" spc="4"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Competition</a:t>
            </a:r>
            <a:r>
              <a:rPr sz="2118" dirty="0">
                <a:latin typeface="Times New Roman" panose="02020603050405020304" pitchFamily="18" charset="0"/>
                <a:cs typeface="Times New Roman" panose="02020603050405020304" pitchFamily="18" charset="0"/>
              </a:rPr>
              <a:t> </a:t>
            </a:r>
            <a:r>
              <a:rPr sz="2118" spc="-13" dirty="0">
                <a:latin typeface="Times New Roman" panose="02020603050405020304" pitchFamily="18" charset="0"/>
                <a:cs typeface="Times New Roman" panose="02020603050405020304" pitchFamily="18" charset="0"/>
              </a:rPr>
              <a:t>Policy</a:t>
            </a:r>
            <a:endParaRPr sz="2118"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7176" y="403412"/>
            <a:ext cx="7082118" cy="500232"/>
          </a:xfrm>
          <a:prstGeom prst="rect">
            <a:avLst/>
          </a:prstGeom>
        </p:spPr>
        <p:txBody>
          <a:bodyPr vert="horz" wrap="square" lIns="0" tIns="11206" rIns="0" bIns="0" rtlCol="0">
            <a:spAutoFit/>
          </a:bodyPr>
          <a:lstStyle/>
          <a:p>
            <a:pPr marL="11206">
              <a:lnSpc>
                <a:spcPct val="100000"/>
              </a:lnSpc>
              <a:spcBef>
                <a:spcPts val="88"/>
              </a:spcBef>
            </a:pPr>
            <a:r>
              <a:rPr sz="3177" dirty="0"/>
              <a:t>AI</a:t>
            </a:r>
            <a:r>
              <a:rPr sz="3177" spc="-18" dirty="0"/>
              <a:t> </a:t>
            </a:r>
            <a:r>
              <a:rPr sz="3177" dirty="0"/>
              <a:t>&amp; </a:t>
            </a:r>
            <a:r>
              <a:rPr sz="3177" spc="-13" dirty="0"/>
              <a:t>U.S.</a:t>
            </a:r>
            <a:r>
              <a:rPr sz="3177" spc="-4" dirty="0"/>
              <a:t> Consumer </a:t>
            </a:r>
            <a:r>
              <a:rPr sz="3177" spc="-13" dirty="0"/>
              <a:t>Credit</a:t>
            </a:r>
            <a:r>
              <a:rPr sz="3177" spc="-9" dirty="0"/>
              <a:t> </a:t>
            </a:r>
            <a:r>
              <a:rPr sz="3177" spc="-18" dirty="0"/>
              <a:t>Laws</a:t>
            </a:r>
            <a:endParaRPr sz="3177" dirty="0"/>
          </a:p>
        </p:txBody>
      </p:sp>
      <p:sp>
        <p:nvSpPr>
          <p:cNvPr id="4" name="object 4"/>
          <p:cNvSpPr txBox="1">
            <a:spLocks noGrp="1"/>
          </p:cNvSpPr>
          <p:nvPr>
            <p:ph type="sldNum" sz="quarter" idx="4294967295"/>
          </p:nvPr>
        </p:nvSpPr>
        <p:spPr>
          <a:xfrm>
            <a:off x="8326534" y="5451104"/>
            <a:ext cx="2473699" cy="165822"/>
          </a:xfrm>
          <a:prstGeom prst="rect">
            <a:avLst/>
          </a:prstGeom>
        </p:spPr>
        <p:txBody>
          <a:bodyPr vert="horz" wrap="square" lIns="0" tIns="2801" rIns="0" bIns="0" rtlCol="0">
            <a:spAutoFit/>
          </a:bodyPr>
          <a:lstStyle/>
          <a:p>
            <a:pPr marL="33619">
              <a:spcBef>
                <a:spcPts val="22"/>
              </a:spcBef>
            </a:pPr>
            <a:fld id="{81D60167-4931-47E6-BA6A-407CBD079E47}" type="slidenum">
              <a:rPr sz="1059" spc="-4" dirty="0">
                <a:latin typeface="Times New Roman" panose="02020603050405020304" pitchFamily="18" charset="0"/>
                <a:cs typeface="Times New Roman" panose="02020603050405020304" pitchFamily="18" charset="0"/>
              </a:rPr>
              <a:pPr marL="33619">
                <a:spcBef>
                  <a:spcPts val="22"/>
                </a:spcBef>
              </a:pPr>
              <a:t>23</a:t>
            </a:fld>
            <a:endParaRPr sz="1059" spc="-4" dirty="0">
              <a:latin typeface="Times New Roman" panose="02020603050405020304" pitchFamily="18" charset="0"/>
              <a:cs typeface="Times New Roman" panose="02020603050405020304" pitchFamily="18" charset="0"/>
            </a:endParaRPr>
          </a:p>
        </p:txBody>
      </p:sp>
      <p:sp>
        <p:nvSpPr>
          <p:cNvPr id="3" name="object 3"/>
          <p:cNvSpPr txBox="1"/>
          <p:nvPr/>
        </p:nvSpPr>
        <p:spPr>
          <a:xfrm>
            <a:off x="1187824" y="1759482"/>
            <a:ext cx="9246534" cy="3722135"/>
          </a:xfrm>
          <a:prstGeom prst="rect">
            <a:avLst/>
          </a:prstGeom>
        </p:spPr>
        <p:txBody>
          <a:bodyPr vert="horz" wrap="square" lIns="0" tIns="43143" rIns="0" bIns="0" rtlCol="0">
            <a:spAutoFit/>
          </a:bodyPr>
          <a:lstStyle/>
          <a:p>
            <a:pPr marL="212923" indent="-201717">
              <a:spcBef>
                <a:spcPts val="340"/>
              </a:spcBef>
              <a:buFont typeface="Arial MT"/>
              <a:buChar char="•"/>
              <a:tabLst>
                <a:tab pos="212923" algn="l"/>
              </a:tabLst>
            </a:pPr>
            <a:r>
              <a:rPr sz="2471" spc="-13" dirty="0">
                <a:latin typeface="Times New Roman" panose="02020603050405020304" pitchFamily="18" charset="0"/>
                <a:cs typeface="Times New Roman" panose="02020603050405020304" pitchFamily="18" charset="0"/>
              </a:rPr>
              <a:t>Equal</a:t>
            </a:r>
            <a:r>
              <a:rPr sz="2471" spc="-18"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Credit</a:t>
            </a:r>
            <a:r>
              <a:rPr sz="2471" spc="-18"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Opportunity Act</a:t>
            </a:r>
            <a:r>
              <a:rPr sz="2471" spc="-13" dirty="0">
                <a:latin typeface="Times New Roman" panose="02020603050405020304" pitchFamily="18" charset="0"/>
                <a:cs typeface="Times New Roman" panose="02020603050405020304" pitchFamily="18" charset="0"/>
              </a:rPr>
              <a:t> </a:t>
            </a:r>
            <a:r>
              <a:rPr sz="2471" spc="-18" dirty="0">
                <a:latin typeface="Times New Roman" panose="02020603050405020304" pitchFamily="18" charset="0"/>
                <a:cs typeface="Times New Roman" panose="02020603050405020304" pitchFamily="18" charset="0"/>
              </a:rPr>
              <a:t>(ECOA)</a:t>
            </a:r>
            <a:endParaRPr sz="2471" dirty="0">
              <a:latin typeface="Times New Roman" panose="02020603050405020304" pitchFamily="18" charset="0"/>
              <a:cs typeface="Times New Roman" panose="02020603050405020304" pitchFamily="18" charset="0"/>
            </a:endParaRPr>
          </a:p>
          <a:p>
            <a:pPr marL="616356" lvl="1" indent="-201717">
              <a:spcBef>
                <a:spcPts val="256"/>
              </a:spcBef>
              <a:buFont typeface="Arial MT"/>
              <a:buChar char="•"/>
              <a:tabLst>
                <a:tab pos="616356" algn="l"/>
              </a:tabLst>
            </a:pPr>
            <a:r>
              <a:rPr sz="2471" spc="-18" dirty="0">
                <a:latin typeface="Times New Roman" panose="02020603050405020304" pitchFamily="18" charset="0"/>
                <a:cs typeface="Times New Roman" panose="02020603050405020304" pitchFamily="18" charset="0"/>
              </a:rPr>
              <a:t>Disparate</a:t>
            </a:r>
            <a:r>
              <a:rPr sz="2471" spc="-13" dirty="0">
                <a:latin typeface="Times New Roman" panose="02020603050405020304" pitchFamily="18" charset="0"/>
                <a:cs typeface="Times New Roman" panose="02020603050405020304" pitchFamily="18" charset="0"/>
              </a:rPr>
              <a:t> </a:t>
            </a:r>
            <a:r>
              <a:rPr sz="2471" spc="-31" dirty="0">
                <a:latin typeface="Times New Roman" panose="02020603050405020304" pitchFamily="18" charset="0"/>
                <a:cs typeface="Times New Roman" panose="02020603050405020304" pitchFamily="18" charset="0"/>
              </a:rPr>
              <a:t>Treatment</a:t>
            </a:r>
            <a:r>
              <a:rPr sz="2471" spc="-13" dirty="0">
                <a:latin typeface="Times New Roman" panose="02020603050405020304" pitchFamily="18" charset="0"/>
                <a:cs typeface="Times New Roman" panose="02020603050405020304" pitchFamily="18" charset="0"/>
              </a:rPr>
              <a:t> </a:t>
            </a:r>
            <a:r>
              <a:rPr sz="2471" dirty="0">
                <a:latin typeface="Times New Roman" panose="02020603050405020304" pitchFamily="18" charset="0"/>
                <a:cs typeface="Times New Roman" panose="02020603050405020304" pitchFamily="18" charset="0"/>
              </a:rPr>
              <a:t>or</a:t>
            </a:r>
            <a:r>
              <a:rPr sz="2471" spc="-4" dirty="0">
                <a:latin typeface="Times New Roman" panose="02020603050405020304" pitchFamily="18" charset="0"/>
                <a:cs typeface="Times New Roman" panose="02020603050405020304" pitchFamily="18" charset="0"/>
              </a:rPr>
              <a:t> </a:t>
            </a:r>
            <a:r>
              <a:rPr sz="2471" spc="-18" dirty="0">
                <a:latin typeface="Times New Roman" panose="02020603050405020304" pitchFamily="18" charset="0"/>
                <a:cs typeface="Times New Roman" panose="02020603050405020304" pitchFamily="18" charset="0"/>
              </a:rPr>
              <a:t>Disparate</a:t>
            </a:r>
            <a:r>
              <a:rPr sz="2471" spc="-13"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Impact</a:t>
            </a:r>
            <a:endParaRPr sz="2471" dirty="0">
              <a:latin typeface="Times New Roman" panose="02020603050405020304" pitchFamily="18" charset="0"/>
              <a:cs typeface="Times New Roman" panose="02020603050405020304" pitchFamily="18" charset="0"/>
            </a:endParaRPr>
          </a:p>
          <a:p>
            <a:pPr marL="616356" lvl="1" indent="-201717">
              <a:spcBef>
                <a:spcPts val="190"/>
              </a:spcBef>
              <a:buFont typeface="Arial MT"/>
              <a:buChar char="•"/>
              <a:tabLst>
                <a:tab pos="616356" algn="l"/>
              </a:tabLst>
            </a:pPr>
            <a:r>
              <a:rPr sz="2471" spc="-13" dirty="0">
                <a:latin typeface="Times New Roman" panose="02020603050405020304" pitchFamily="18" charset="0"/>
                <a:cs typeface="Times New Roman" panose="02020603050405020304" pitchFamily="18" charset="0"/>
              </a:rPr>
              <a:t>Regulation </a:t>
            </a:r>
            <a:r>
              <a:rPr sz="2471" dirty="0">
                <a:latin typeface="Times New Roman" panose="02020603050405020304" pitchFamily="18" charset="0"/>
                <a:cs typeface="Times New Roman" panose="02020603050405020304" pitchFamily="18" charset="0"/>
              </a:rPr>
              <a:t>B</a:t>
            </a:r>
            <a:r>
              <a:rPr sz="2471" spc="-4" dirty="0">
                <a:latin typeface="Times New Roman" panose="02020603050405020304" pitchFamily="18" charset="0"/>
                <a:cs typeface="Times New Roman" panose="02020603050405020304" pitchFamily="18" charset="0"/>
              </a:rPr>
              <a:t> </a:t>
            </a:r>
            <a:r>
              <a:rPr sz="2471" dirty="0">
                <a:latin typeface="Times New Roman" panose="02020603050405020304" pitchFamily="18" charset="0"/>
                <a:cs typeface="Times New Roman" panose="02020603050405020304" pitchFamily="18" charset="0"/>
              </a:rPr>
              <a:t>on</a:t>
            </a:r>
            <a:r>
              <a:rPr sz="2471" spc="-13"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Notices</a:t>
            </a:r>
            <a:r>
              <a:rPr sz="2471" spc="-9" dirty="0">
                <a:latin typeface="Times New Roman" panose="02020603050405020304" pitchFamily="18" charset="0"/>
                <a:cs typeface="Times New Roman" panose="02020603050405020304" pitchFamily="18" charset="0"/>
              </a:rPr>
              <a:t> </a:t>
            </a:r>
            <a:r>
              <a:rPr sz="2471" dirty="0">
                <a:latin typeface="Times New Roman" panose="02020603050405020304" pitchFamily="18" charset="0"/>
                <a:cs typeface="Times New Roman" panose="02020603050405020304" pitchFamily="18" charset="0"/>
              </a:rPr>
              <a:t>on</a:t>
            </a:r>
            <a:r>
              <a:rPr sz="2471" spc="-9"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Actions</a:t>
            </a:r>
            <a:endParaRPr sz="2471" dirty="0">
              <a:latin typeface="Times New Roman" panose="02020603050405020304" pitchFamily="18" charset="0"/>
              <a:cs typeface="Times New Roman" panose="02020603050405020304" pitchFamily="18" charset="0"/>
            </a:endParaRPr>
          </a:p>
          <a:p>
            <a:pPr marL="212923" indent="-201717">
              <a:spcBef>
                <a:spcPts val="256"/>
              </a:spcBef>
              <a:buFont typeface="Arial MT"/>
              <a:buChar char="•"/>
              <a:tabLst>
                <a:tab pos="212923" algn="l"/>
              </a:tabLst>
            </a:pPr>
            <a:r>
              <a:rPr sz="2471" spc="-22" dirty="0">
                <a:latin typeface="Times New Roman" panose="02020603050405020304" pitchFamily="18" charset="0"/>
                <a:cs typeface="Times New Roman" panose="02020603050405020304" pitchFamily="18" charset="0"/>
              </a:rPr>
              <a:t>Fair</a:t>
            </a:r>
            <a:r>
              <a:rPr sz="2471" spc="-18"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Housing</a:t>
            </a:r>
            <a:r>
              <a:rPr sz="2471" spc="-22"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Act</a:t>
            </a:r>
            <a:endParaRPr sz="2471" dirty="0">
              <a:latin typeface="Times New Roman" panose="02020603050405020304" pitchFamily="18" charset="0"/>
              <a:cs typeface="Times New Roman" panose="02020603050405020304" pitchFamily="18" charset="0"/>
            </a:endParaRPr>
          </a:p>
          <a:p>
            <a:pPr marL="212923" indent="-201717">
              <a:spcBef>
                <a:spcPts val="190"/>
              </a:spcBef>
              <a:buFont typeface="Arial MT"/>
              <a:buChar char="•"/>
              <a:tabLst>
                <a:tab pos="212923" algn="l"/>
              </a:tabLst>
            </a:pPr>
            <a:r>
              <a:rPr sz="2471" spc="-22" dirty="0">
                <a:latin typeface="Times New Roman" panose="02020603050405020304" pitchFamily="18" charset="0"/>
                <a:cs typeface="Times New Roman" panose="02020603050405020304" pitchFamily="18" charset="0"/>
              </a:rPr>
              <a:t>Fair</a:t>
            </a:r>
            <a:r>
              <a:rPr sz="2471" spc="-13" dirty="0">
                <a:latin typeface="Times New Roman" panose="02020603050405020304" pitchFamily="18" charset="0"/>
                <a:cs typeface="Times New Roman" panose="02020603050405020304" pitchFamily="18" charset="0"/>
              </a:rPr>
              <a:t> Credit </a:t>
            </a:r>
            <a:r>
              <a:rPr sz="2471" spc="-9" dirty="0">
                <a:latin typeface="Times New Roman" panose="02020603050405020304" pitchFamily="18" charset="0"/>
                <a:cs typeface="Times New Roman" panose="02020603050405020304" pitchFamily="18" charset="0"/>
              </a:rPr>
              <a:t>Reporting</a:t>
            </a:r>
            <a:r>
              <a:rPr sz="2471" spc="-13"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Act</a:t>
            </a:r>
            <a:r>
              <a:rPr sz="2471" spc="-13"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(FCRA)</a:t>
            </a:r>
            <a:endParaRPr sz="2471" dirty="0">
              <a:latin typeface="Times New Roman" panose="02020603050405020304" pitchFamily="18" charset="0"/>
              <a:cs typeface="Times New Roman" panose="02020603050405020304" pitchFamily="18" charset="0"/>
            </a:endParaRPr>
          </a:p>
          <a:p>
            <a:pPr marL="616356" lvl="1" indent="-201717">
              <a:spcBef>
                <a:spcPts val="168"/>
              </a:spcBef>
              <a:buFont typeface="Arial MT"/>
              <a:buChar char="•"/>
              <a:tabLst>
                <a:tab pos="616356" algn="l"/>
              </a:tabLst>
            </a:pPr>
            <a:r>
              <a:rPr sz="2471" spc="-4" dirty="0">
                <a:latin typeface="Times New Roman" panose="02020603050405020304" pitchFamily="18" charset="0"/>
                <a:cs typeface="Times New Roman" panose="02020603050405020304" pitchFamily="18" charset="0"/>
              </a:rPr>
              <a:t>Consumer </a:t>
            </a:r>
            <a:r>
              <a:rPr sz="2471" spc="-9" dirty="0">
                <a:latin typeface="Times New Roman" panose="02020603050405020304" pitchFamily="18" charset="0"/>
                <a:cs typeface="Times New Roman" panose="02020603050405020304" pitchFamily="18" charset="0"/>
              </a:rPr>
              <a:t>Reporting Agencies</a:t>
            </a:r>
            <a:r>
              <a:rPr sz="2471" spc="-4" dirty="0">
                <a:latin typeface="Times New Roman" panose="02020603050405020304" pitchFamily="18" charset="0"/>
                <a:cs typeface="Times New Roman" panose="02020603050405020304" pitchFamily="18" charset="0"/>
              </a:rPr>
              <a:t> </a:t>
            </a:r>
            <a:r>
              <a:rPr sz="2471" dirty="0">
                <a:latin typeface="Times New Roman" panose="02020603050405020304" pitchFamily="18" charset="0"/>
                <a:cs typeface="Times New Roman" panose="02020603050405020304" pitchFamily="18" charset="0"/>
              </a:rPr>
              <a:t>and</a:t>
            </a:r>
            <a:r>
              <a:rPr sz="2471" spc="-9"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Consumer</a:t>
            </a:r>
            <a:r>
              <a:rPr sz="2471"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Reports</a:t>
            </a:r>
            <a:endParaRPr sz="2471" dirty="0">
              <a:latin typeface="Times New Roman" panose="02020603050405020304" pitchFamily="18" charset="0"/>
              <a:cs typeface="Times New Roman" panose="02020603050405020304" pitchFamily="18" charset="0"/>
            </a:endParaRPr>
          </a:p>
          <a:p>
            <a:pPr marL="616356" lvl="1" indent="-201717">
              <a:spcBef>
                <a:spcPts val="256"/>
              </a:spcBef>
              <a:buFont typeface="Arial MT"/>
              <a:buChar char="•"/>
              <a:tabLst>
                <a:tab pos="616356" algn="l"/>
              </a:tabLst>
            </a:pPr>
            <a:r>
              <a:rPr sz="2471" spc="-4" dirty="0">
                <a:latin typeface="Times New Roman" panose="02020603050405020304" pitchFamily="18" charset="0"/>
                <a:cs typeface="Times New Roman" panose="02020603050405020304" pitchFamily="18" charset="0"/>
              </a:rPr>
              <a:t>Notice</a:t>
            </a:r>
            <a:r>
              <a:rPr sz="2471" spc="-22"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Requirements </a:t>
            </a:r>
            <a:r>
              <a:rPr sz="2471" dirty="0">
                <a:latin typeface="Times New Roman" panose="02020603050405020304" pitchFamily="18" charset="0"/>
                <a:cs typeface="Times New Roman" panose="02020603050405020304" pitchFamily="18" charset="0"/>
              </a:rPr>
              <a:t>on</a:t>
            </a:r>
            <a:r>
              <a:rPr sz="2471" spc="-18"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Adverse</a:t>
            </a:r>
            <a:r>
              <a:rPr sz="2471" spc="-18"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Actions</a:t>
            </a:r>
            <a:endParaRPr sz="2471" dirty="0">
              <a:latin typeface="Times New Roman" panose="02020603050405020304" pitchFamily="18" charset="0"/>
              <a:cs typeface="Times New Roman" panose="02020603050405020304" pitchFamily="18" charset="0"/>
            </a:endParaRPr>
          </a:p>
          <a:p>
            <a:pPr marL="212923" indent="-201717">
              <a:spcBef>
                <a:spcPts val="190"/>
              </a:spcBef>
              <a:buFont typeface="Arial MT"/>
              <a:buChar char="•"/>
              <a:tabLst>
                <a:tab pos="212923" algn="l"/>
              </a:tabLst>
            </a:pPr>
            <a:r>
              <a:rPr sz="2471" spc="-44" dirty="0">
                <a:latin typeface="Times New Roman" panose="02020603050405020304" pitchFamily="18" charset="0"/>
                <a:cs typeface="Times New Roman" panose="02020603050405020304" pitchFamily="18" charset="0"/>
              </a:rPr>
              <a:t>Unfair,</a:t>
            </a:r>
            <a:r>
              <a:rPr sz="2471"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Deceptive,</a:t>
            </a:r>
            <a:r>
              <a:rPr sz="2471" dirty="0">
                <a:latin typeface="Times New Roman" panose="02020603050405020304" pitchFamily="18" charset="0"/>
                <a:cs typeface="Times New Roman" panose="02020603050405020304" pitchFamily="18" charset="0"/>
              </a:rPr>
              <a:t> and </a:t>
            </a:r>
            <a:r>
              <a:rPr sz="2471" spc="-9" dirty="0">
                <a:latin typeface="Times New Roman" panose="02020603050405020304" pitchFamily="18" charset="0"/>
                <a:cs typeface="Times New Roman" panose="02020603050405020304" pitchFamily="18" charset="0"/>
              </a:rPr>
              <a:t>Abusive</a:t>
            </a:r>
            <a:r>
              <a:rPr sz="2471"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Acts</a:t>
            </a:r>
            <a:r>
              <a:rPr sz="2471" dirty="0">
                <a:latin typeface="Times New Roman" panose="02020603050405020304" pitchFamily="18" charset="0"/>
                <a:cs typeface="Times New Roman" panose="02020603050405020304" pitchFamily="18" charset="0"/>
              </a:rPr>
              <a:t> and </a:t>
            </a:r>
            <a:r>
              <a:rPr sz="2471" spc="-13" dirty="0">
                <a:latin typeface="Times New Roman" panose="02020603050405020304" pitchFamily="18" charset="0"/>
                <a:cs typeface="Times New Roman" panose="02020603050405020304" pitchFamily="18" charset="0"/>
              </a:rPr>
              <a:t>Practices</a:t>
            </a:r>
            <a:r>
              <a:rPr sz="2471" spc="4"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(UDAAPs)</a:t>
            </a:r>
            <a:r>
              <a:rPr sz="2471" spc="4" dirty="0">
                <a:latin typeface="Times New Roman" panose="02020603050405020304" pitchFamily="18" charset="0"/>
                <a:cs typeface="Times New Roman" panose="02020603050405020304" pitchFamily="18" charset="0"/>
              </a:rPr>
              <a:t> </a:t>
            </a:r>
            <a:r>
              <a:rPr sz="2471" dirty="0">
                <a:latin typeface="Times New Roman" panose="02020603050405020304" pitchFamily="18" charset="0"/>
                <a:cs typeface="Times New Roman" panose="02020603050405020304" pitchFamily="18" charset="0"/>
              </a:rPr>
              <a:t>-</a:t>
            </a:r>
            <a:r>
              <a:rPr sz="2471" spc="-13"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CFPB</a:t>
            </a:r>
            <a:endParaRPr sz="2471" dirty="0">
              <a:latin typeface="Times New Roman" panose="02020603050405020304" pitchFamily="18" charset="0"/>
              <a:cs typeface="Times New Roman" panose="02020603050405020304" pitchFamily="18" charset="0"/>
            </a:endParaRPr>
          </a:p>
          <a:p>
            <a:pPr marL="212923" indent="-201717">
              <a:spcBef>
                <a:spcPts val="256"/>
              </a:spcBef>
              <a:buFont typeface="Arial MT"/>
              <a:buChar char="•"/>
              <a:tabLst>
                <a:tab pos="212923" algn="l"/>
              </a:tabLst>
            </a:pPr>
            <a:r>
              <a:rPr sz="2471" spc="-13" dirty="0">
                <a:latin typeface="Times New Roman" panose="02020603050405020304" pitchFamily="18" charset="0"/>
                <a:cs typeface="Times New Roman" panose="02020603050405020304" pitchFamily="18" charset="0"/>
              </a:rPr>
              <a:t>Unfair</a:t>
            </a:r>
            <a:r>
              <a:rPr sz="2471" spc="-4" dirty="0">
                <a:latin typeface="Times New Roman" panose="02020603050405020304" pitchFamily="18" charset="0"/>
                <a:cs typeface="Times New Roman" panose="02020603050405020304" pitchFamily="18" charset="0"/>
              </a:rPr>
              <a:t> </a:t>
            </a:r>
            <a:r>
              <a:rPr sz="2471" dirty="0">
                <a:latin typeface="Times New Roman" panose="02020603050405020304" pitchFamily="18" charset="0"/>
                <a:cs typeface="Times New Roman" panose="02020603050405020304" pitchFamily="18" charset="0"/>
              </a:rPr>
              <a:t>and </a:t>
            </a:r>
            <a:r>
              <a:rPr sz="2471" spc="-13" dirty="0">
                <a:latin typeface="Times New Roman" panose="02020603050405020304" pitchFamily="18" charset="0"/>
                <a:cs typeface="Times New Roman" panose="02020603050405020304" pitchFamily="18" charset="0"/>
              </a:rPr>
              <a:t>Deceptive</a:t>
            </a:r>
            <a:r>
              <a:rPr sz="2471" spc="-9"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Acts</a:t>
            </a:r>
            <a:r>
              <a:rPr sz="2471" dirty="0">
                <a:latin typeface="Times New Roman" panose="02020603050405020304" pitchFamily="18" charset="0"/>
                <a:cs typeface="Times New Roman" panose="02020603050405020304" pitchFamily="18" charset="0"/>
              </a:rPr>
              <a:t> and</a:t>
            </a:r>
            <a:r>
              <a:rPr sz="2471" spc="-4"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Practices</a:t>
            </a:r>
            <a:r>
              <a:rPr sz="2471"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(UDAP)</a:t>
            </a:r>
            <a:r>
              <a:rPr sz="2471"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 </a:t>
            </a:r>
            <a:r>
              <a:rPr sz="2471" spc="-22" dirty="0">
                <a:latin typeface="Times New Roman" panose="02020603050405020304" pitchFamily="18" charset="0"/>
                <a:cs typeface="Times New Roman" panose="02020603050405020304" pitchFamily="18" charset="0"/>
              </a:rPr>
              <a:t>FTC</a:t>
            </a:r>
            <a:r>
              <a:rPr sz="2471" spc="-4" dirty="0">
                <a:latin typeface="Times New Roman" panose="02020603050405020304" pitchFamily="18" charset="0"/>
                <a:cs typeface="Times New Roman" panose="02020603050405020304" pitchFamily="18" charset="0"/>
              </a:rPr>
              <a:t> </a:t>
            </a:r>
            <a:r>
              <a:rPr sz="2471" dirty="0">
                <a:latin typeface="Times New Roman" panose="02020603050405020304" pitchFamily="18" charset="0"/>
                <a:cs typeface="Times New Roman" panose="02020603050405020304" pitchFamily="18" charset="0"/>
              </a:rPr>
              <a:t>&amp;</a:t>
            </a:r>
            <a:r>
              <a:rPr sz="2471" spc="4" dirty="0">
                <a:latin typeface="Times New Roman" panose="02020603050405020304" pitchFamily="18" charset="0"/>
                <a:cs typeface="Times New Roman" panose="02020603050405020304" pitchFamily="18" charset="0"/>
              </a:rPr>
              <a:t> </a:t>
            </a:r>
            <a:r>
              <a:rPr sz="2471" spc="-22" dirty="0">
                <a:latin typeface="Times New Roman" panose="02020603050405020304" pitchFamily="18" charset="0"/>
                <a:cs typeface="Times New Roman" panose="02020603050405020304" pitchFamily="18" charset="0"/>
              </a:rPr>
              <a:t>States</a:t>
            </a:r>
            <a:endParaRPr sz="247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9941" y="403412"/>
            <a:ext cx="6654055" cy="500232"/>
          </a:xfrm>
          <a:prstGeom prst="rect">
            <a:avLst/>
          </a:prstGeom>
        </p:spPr>
        <p:txBody>
          <a:bodyPr vert="horz" wrap="square" lIns="0" tIns="11206" rIns="0" bIns="0" rtlCol="0">
            <a:spAutoFit/>
          </a:bodyPr>
          <a:lstStyle/>
          <a:p>
            <a:pPr marL="11206">
              <a:lnSpc>
                <a:spcPct val="100000"/>
              </a:lnSpc>
              <a:spcBef>
                <a:spcPts val="88"/>
              </a:spcBef>
            </a:pPr>
            <a:r>
              <a:rPr sz="3177" dirty="0"/>
              <a:t>AI</a:t>
            </a:r>
            <a:r>
              <a:rPr sz="3177" spc="-35" dirty="0"/>
              <a:t> </a:t>
            </a:r>
            <a:r>
              <a:rPr sz="3177" dirty="0"/>
              <a:t>&amp;</a:t>
            </a:r>
            <a:r>
              <a:rPr sz="3177" spc="-22" dirty="0"/>
              <a:t> </a:t>
            </a:r>
            <a:r>
              <a:rPr sz="3177" spc="-9" dirty="0"/>
              <a:t>Privacy</a:t>
            </a:r>
            <a:r>
              <a:rPr sz="3177" spc="-22" dirty="0"/>
              <a:t> </a:t>
            </a:r>
            <a:r>
              <a:rPr sz="3177" spc="-18" dirty="0"/>
              <a:t>Laws</a:t>
            </a:r>
            <a:endParaRPr sz="3177" dirty="0"/>
          </a:p>
        </p:txBody>
      </p:sp>
      <p:sp>
        <p:nvSpPr>
          <p:cNvPr id="4" name="object 4"/>
          <p:cNvSpPr txBox="1">
            <a:spLocks noGrp="1"/>
          </p:cNvSpPr>
          <p:nvPr>
            <p:ph type="sldNum" sz="quarter" idx="4294967295"/>
          </p:nvPr>
        </p:nvSpPr>
        <p:spPr>
          <a:xfrm>
            <a:off x="9001126" y="5628156"/>
            <a:ext cx="2473699" cy="279827"/>
          </a:xfrm>
          <a:prstGeom prst="rect">
            <a:avLst/>
          </a:prstGeom>
        </p:spPr>
        <p:txBody>
          <a:bodyPr vert="horz" wrap="square" lIns="0" tIns="2801" rIns="0" bIns="0" rtlCol="0">
            <a:spAutoFit/>
          </a:bodyPr>
          <a:lstStyle/>
          <a:p>
            <a:pPr marL="33619">
              <a:spcBef>
                <a:spcPts val="22"/>
              </a:spcBef>
            </a:pPr>
            <a:fld id="{81D60167-4931-47E6-BA6A-407CBD079E47}" type="slidenum">
              <a:rPr spc="-4" dirty="0">
                <a:latin typeface="Times New Roman" panose="02020603050405020304" pitchFamily="18" charset="0"/>
                <a:cs typeface="Times New Roman" panose="02020603050405020304" pitchFamily="18" charset="0"/>
              </a:rPr>
              <a:pPr marL="33619">
                <a:spcBef>
                  <a:spcPts val="22"/>
                </a:spcBef>
              </a:pPr>
              <a:t>24</a:t>
            </a:fld>
            <a:endParaRPr spc="-4" dirty="0">
              <a:latin typeface="Times New Roman" panose="02020603050405020304" pitchFamily="18" charset="0"/>
              <a:cs typeface="Times New Roman" panose="02020603050405020304" pitchFamily="18" charset="0"/>
            </a:endParaRPr>
          </a:p>
        </p:txBody>
      </p:sp>
      <p:sp>
        <p:nvSpPr>
          <p:cNvPr id="3" name="object 3"/>
          <p:cNvSpPr txBox="1"/>
          <p:nvPr/>
        </p:nvSpPr>
        <p:spPr>
          <a:xfrm>
            <a:off x="1526240" y="2013921"/>
            <a:ext cx="9473453" cy="2276038"/>
          </a:xfrm>
          <a:prstGeom prst="rect">
            <a:avLst/>
          </a:prstGeom>
        </p:spPr>
        <p:txBody>
          <a:bodyPr vert="horz" wrap="square" lIns="0" tIns="11206" rIns="0" bIns="0" rtlCol="0">
            <a:spAutoFit/>
          </a:bodyPr>
          <a:lstStyle/>
          <a:p>
            <a:pPr marL="212923" indent="-201717">
              <a:spcBef>
                <a:spcPts val="88"/>
              </a:spcBef>
              <a:buFont typeface="Arial MT"/>
              <a:buChar char="•"/>
              <a:tabLst>
                <a:tab pos="212923" algn="l"/>
              </a:tabLst>
            </a:pPr>
            <a:r>
              <a:rPr sz="2471" spc="-9" dirty="0">
                <a:latin typeface="Times New Roman" panose="02020603050405020304" pitchFamily="18" charset="0"/>
                <a:cs typeface="Times New Roman" panose="02020603050405020304" pitchFamily="18" charset="0"/>
              </a:rPr>
              <a:t>Europe</a:t>
            </a:r>
            <a:r>
              <a:rPr sz="2471" spc="-13" dirty="0">
                <a:latin typeface="Times New Roman" panose="02020603050405020304" pitchFamily="18" charset="0"/>
                <a:cs typeface="Times New Roman" panose="02020603050405020304" pitchFamily="18" charset="0"/>
              </a:rPr>
              <a:t> </a:t>
            </a:r>
            <a:r>
              <a:rPr sz="2471" dirty="0">
                <a:latin typeface="Times New Roman" panose="02020603050405020304" pitchFamily="18" charset="0"/>
                <a:cs typeface="Times New Roman" panose="02020603050405020304" pitchFamily="18" charset="0"/>
              </a:rPr>
              <a:t>–</a:t>
            </a:r>
            <a:r>
              <a:rPr sz="2471" spc="4"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General</a:t>
            </a:r>
            <a:r>
              <a:rPr sz="2471" dirty="0">
                <a:latin typeface="Times New Roman" panose="02020603050405020304" pitchFamily="18" charset="0"/>
                <a:cs typeface="Times New Roman" panose="02020603050405020304" pitchFamily="18" charset="0"/>
              </a:rPr>
              <a:t> </a:t>
            </a:r>
            <a:r>
              <a:rPr sz="2471" spc="-18" dirty="0">
                <a:latin typeface="Times New Roman" panose="02020603050405020304" pitchFamily="18" charset="0"/>
                <a:cs typeface="Times New Roman" panose="02020603050405020304" pitchFamily="18" charset="0"/>
              </a:rPr>
              <a:t>Data</a:t>
            </a:r>
            <a:r>
              <a:rPr sz="2471" spc="9"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Protection</a:t>
            </a:r>
            <a:r>
              <a:rPr sz="2471" spc="-4"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Regulation</a:t>
            </a:r>
            <a:r>
              <a:rPr sz="2471" spc="-9"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(GDPR)</a:t>
            </a:r>
            <a:endParaRPr sz="2471" dirty="0">
              <a:latin typeface="Times New Roman" panose="02020603050405020304" pitchFamily="18" charset="0"/>
              <a:cs typeface="Times New Roman" panose="02020603050405020304" pitchFamily="18" charset="0"/>
            </a:endParaRPr>
          </a:p>
          <a:p>
            <a:pPr>
              <a:spcBef>
                <a:spcPts val="13"/>
              </a:spcBef>
              <a:buFont typeface="Arial MT"/>
              <a:buChar char="•"/>
            </a:pPr>
            <a:endParaRPr sz="2471" dirty="0">
              <a:latin typeface="Times New Roman" panose="02020603050405020304" pitchFamily="18" charset="0"/>
              <a:cs typeface="Times New Roman" panose="02020603050405020304" pitchFamily="18" charset="0"/>
            </a:endParaRPr>
          </a:p>
          <a:p>
            <a:pPr marL="212923" marR="4483" indent="-201717">
              <a:lnSpc>
                <a:spcPts val="2903"/>
              </a:lnSpc>
              <a:buFont typeface="Arial MT"/>
              <a:buChar char="•"/>
              <a:tabLst>
                <a:tab pos="212923" algn="l"/>
              </a:tabLst>
            </a:pPr>
            <a:r>
              <a:rPr sz="2471" spc="-13" dirty="0">
                <a:latin typeface="Times New Roman" panose="02020603050405020304" pitchFamily="18" charset="0"/>
                <a:cs typeface="Times New Roman" panose="02020603050405020304" pitchFamily="18" charset="0"/>
              </a:rPr>
              <a:t>U.S.</a:t>
            </a:r>
            <a:r>
              <a:rPr sz="2471" spc="-4" dirty="0">
                <a:latin typeface="Times New Roman" panose="02020603050405020304" pitchFamily="18" charset="0"/>
                <a:cs typeface="Times New Roman" panose="02020603050405020304" pitchFamily="18" charset="0"/>
              </a:rPr>
              <a:t> </a:t>
            </a:r>
            <a:r>
              <a:rPr sz="2471" spc="-18" dirty="0">
                <a:latin typeface="Times New Roman" panose="02020603050405020304" pitchFamily="18" charset="0"/>
                <a:cs typeface="Times New Roman" panose="02020603050405020304" pitchFamily="18" charset="0"/>
              </a:rPr>
              <a:t>Federal</a:t>
            </a:r>
            <a:r>
              <a:rPr sz="2471" spc="-4" dirty="0">
                <a:latin typeface="Times New Roman" panose="02020603050405020304" pitchFamily="18" charset="0"/>
                <a:cs typeface="Times New Roman" panose="02020603050405020304" pitchFamily="18" charset="0"/>
              </a:rPr>
              <a:t> –FCRA,</a:t>
            </a:r>
            <a:r>
              <a:rPr sz="2471" spc="-9"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Gramm</a:t>
            </a:r>
            <a:r>
              <a:rPr sz="2471"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Leach</a:t>
            </a:r>
            <a:r>
              <a:rPr sz="2471" spc="-9" dirty="0">
                <a:latin typeface="Times New Roman" panose="02020603050405020304" pitchFamily="18" charset="0"/>
                <a:cs typeface="Times New Roman" panose="02020603050405020304" pitchFamily="18" charset="0"/>
              </a:rPr>
              <a:t> </a:t>
            </a:r>
            <a:r>
              <a:rPr sz="2471" spc="-35" dirty="0">
                <a:latin typeface="Times New Roman" panose="02020603050405020304" pitchFamily="18" charset="0"/>
                <a:cs typeface="Times New Roman" panose="02020603050405020304" pitchFamily="18" charset="0"/>
              </a:rPr>
              <a:t>Bliley,</a:t>
            </a:r>
            <a:r>
              <a:rPr sz="2471" spc="-9" dirty="0">
                <a:latin typeface="Times New Roman" panose="02020603050405020304" pitchFamily="18" charset="0"/>
                <a:cs typeface="Times New Roman" panose="02020603050405020304" pitchFamily="18" charset="0"/>
              </a:rPr>
              <a:t> </a:t>
            </a:r>
            <a:r>
              <a:rPr sz="2471" dirty="0">
                <a:latin typeface="Times New Roman" panose="02020603050405020304" pitchFamily="18" charset="0"/>
                <a:cs typeface="Times New Roman" panose="02020603050405020304" pitchFamily="18" charset="0"/>
              </a:rPr>
              <a:t>&amp; </a:t>
            </a:r>
            <a:r>
              <a:rPr sz="2471" spc="-9" dirty="0">
                <a:latin typeface="Times New Roman" panose="02020603050405020304" pitchFamily="18" charset="0"/>
                <a:cs typeface="Times New Roman" panose="02020603050405020304" pitchFamily="18" charset="0"/>
              </a:rPr>
              <a:t>Right</a:t>
            </a:r>
            <a:r>
              <a:rPr sz="2471" spc="-13" dirty="0">
                <a:latin typeface="Times New Roman" panose="02020603050405020304" pitchFamily="18" charset="0"/>
                <a:cs typeface="Times New Roman" panose="02020603050405020304" pitchFamily="18" charset="0"/>
              </a:rPr>
              <a:t> </a:t>
            </a:r>
            <a:r>
              <a:rPr sz="2471" spc="-18" dirty="0">
                <a:latin typeface="Times New Roman" panose="02020603050405020304" pitchFamily="18" charset="0"/>
                <a:cs typeface="Times New Roman" panose="02020603050405020304" pitchFamily="18" charset="0"/>
              </a:rPr>
              <a:t>to</a:t>
            </a:r>
            <a:r>
              <a:rPr sz="2471"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Financial</a:t>
            </a:r>
            <a:r>
              <a:rPr sz="2471" spc="-9" dirty="0">
                <a:latin typeface="Times New Roman" panose="02020603050405020304" pitchFamily="18" charset="0"/>
                <a:cs typeface="Times New Roman" panose="02020603050405020304" pitchFamily="18" charset="0"/>
              </a:rPr>
              <a:t> Privacy </a:t>
            </a:r>
            <a:r>
              <a:rPr sz="2471" spc="-587"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Act</a:t>
            </a:r>
            <a:endParaRPr sz="2471" dirty="0">
              <a:latin typeface="Times New Roman" panose="02020603050405020304" pitchFamily="18" charset="0"/>
              <a:cs typeface="Times New Roman" panose="02020603050405020304" pitchFamily="18" charset="0"/>
            </a:endParaRPr>
          </a:p>
          <a:p>
            <a:pPr>
              <a:spcBef>
                <a:spcPts val="35"/>
              </a:spcBef>
              <a:buFont typeface="Arial MT"/>
              <a:buChar char="•"/>
            </a:pPr>
            <a:endParaRPr sz="2471" dirty="0">
              <a:latin typeface="Times New Roman" panose="02020603050405020304" pitchFamily="18" charset="0"/>
              <a:cs typeface="Times New Roman" panose="02020603050405020304" pitchFamily="18" charset="0"/>
            </a:endParaRPr>
          </a:p>
          <a:p>
            <a:pPr marL="212923" indent="-201717">
              <a:buFont typeface="Arial MT"/>
              <a:buChar char="•"/>
              <a:tabLst>
                <a:tab pos="212923" algn="l"/>
              </a:tabLst>
            </a:pPr>
            <a:r>
              <a:rPr sz="2471" spc="-13" dirty="0">
                <a:latin typeface="Times New Roman" panose="02020603050405020304" pitchFamily="18" charset="0"/>
                <a:cs typeface="Times New Roman" panose="02020603050405020304" pitchFamily="18" charset="0"/>
              </a:rPr>
              <a:t>U.S.</a:t>
            </a:r>
            <a:r>
              <a:rPr sz="2471" spc="-4" dirty="0">
                <a:latin typeface="Times New Roman" panose="02020603050405020304" pitchFamily="18" charset="0"/>
                <a:cs typeface="Times New Roman" panose="02020603050405020304" pitchFamily="18" charset="0"/>
              </a:rPr>
              <a:t> </a:t>
            </a:r>
            <a:r>
              <a:rPr sz="2471" spc="-22" dirty="0">
                <a:latin typeface="Times New Roman" panose="02020603050405020304" pitchFamily="18" charset="0"/>
                <a:cs typeface="Times New Roman" panose="02020603050405020304" pitchFamily="18" charset="0"/>
              </a:rPr>
              <a:t>States</a:t>
            </a:r>
            <a:r>
              <a:rPr sz="2471" spc="-13" dirty="0">
                <a:latin typeface="Times New Roman" panose="02020603050405020304" pitchFamily="18" charset="0"/>
                <a:cs typeface="Times New Roman" panose="02020603050405020304" pitchFamily="18" charset="0"/>
              </a:rPr>
              <a:t> </a:t>
            </a:r>
            <a:r>
              <a:rPr sz="2471" dirty="0">
                <a:latin typeface="Times New Roman" panose="02020603050405020304" pitchFamily="18" charset="0"/>
                <a:cs typeface="Times New Roman" panose="02020603050405020304" pitchFamily="18" charset="0"/>
              </a:rPr>
              <a:t>–</a:t>
            </a:r>
            <a:r>
              <a:rPr sz="2471" spc="-4"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California</a:t>
            </a:r>
            <a:r>
              <a:rPr sz="2471" spc="-13"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Consumer </a:t>
            </a:r>
            <a:r>
              <a:rPr sz="2471" spc="-9" dirty="0">
                <a:latin typeface="Times New Roman" panose="02020603050405020304" pitchFamily="18" charset="0"/>
                <a:cs typeface="Times New Roman" panose="02020603050405020304" pitchFamily="18" charset="0"/>
              </a:rPr>
              <a:t>Privacy</a:t>
            </a:r>
            <a:r>
              <a:rPr sz="2471"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Act</a:t>
            </a:r>
            <a:r>
              <a:rPr sz="2471" spc="-13" dirty="0">
                <a:latin typeface="Times New Roman" panose="02020603050405020304" pitchFamily="18" charset="0"/>
                <a:cs typeface="Times New Roman" panose="02020603050405020304" pitchFamily="18" charset="0"/>
              </a:rPr>
              <a:t> </a:t>
            </a:r>
            <a:r>
              <a:rPr sz="2471" spc="-35" dirty="0">
                <a:latin typeface="Times New Roman" panose="02020603050405020304" pitchFamily="18" charset="0"/>
                <a:cs typeface="Times New Roman" panose="02020603050405020304" pitchFamily="18" charset="0"/>
              </a:rPr>
              <a:t>(CCPA)</a:t>
            </a:r>
            <a:endParaRPr sz="247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9942" y="403412"/>
            <a:ext cx="7326405" cy="500232"/>
          </a:xfrm>
          <a:prstGeom prst="rect">
            <a:avLst/>
          </a:prstGeom>
        </p:spPr>
        <p:txBody>
          <a:bodyPr vert="horz" wrap="square" lIns="0" tIns="11206" rIns="0" bIns="0" rtlCol="0">
            <a:spAutoFit/>
          </a:bodyPr>
          <a:lstStyle/>
          <a:p>
            <a:pPr marL="11206">
              <a:lnSpc>
                <a:spcPct val="100000"/>
              </a:lnSpc>
              <a:spcBef>
                <a:spcPts val="88"/>
              </a:spcBef>
            </a:pPr>
            <a:r>
              <a:rPr sz="3177" spc="-4" dirty="0"/>
              <a:t>AI,</a:t>
            </a:r>
            <a:r>
              <a:rPr sz="3177" spc="-13" dirty="0"/>
              <a:t> </a:t>
            </a:r>
            <a:r>
              <a:rPr sz="3177" spc="-4" dirty="0"/>
              <a:t>Finance,</a:t>
            </a:r>
            <a:r>
              <a:rPr sz="3177" spc="-9" dirty="0"/>
              <a:t> </a:t>
            </a:r>
            <a:r>
              <a:rPr sz="3177" dirty="0"/>
              <a:t>&amp; </a:t>
            </a:r>
            <a:r>
              <a:rPr sz="3177" spc="-4" dirty="0"/>
              <a:t>Geopolitics</a:t>
            </a:r>
            <a:endParaRPr sz="3177" dirty="0"/>
          </a:p>
        </p:txBody>
      </p:sp>
      <p:sp>
        <p:nvSpPr>
          <p:cNvPr id="4" name="object 4"/>
          <p:cNvSpPr txBox="1">
            <a:spLocks noGrp="1"/>
          </p:cNvSpPr>
          <p:nvPr>
            <p:ph type="sldNum" sz="quarter" idx="4294967295"/>
          </p:nvPr>
        </p:nvSpPr>
        <p:spPr>
          <a:xfrm>
            <a:off x="9001126" y="5628156"/>
            <a:ext cx="2473699" cy="279827"/>
          </a:xfrm>
          <a:prstGeom prst="rect">
            <a:avLst/>
          </a:prstGeom>
        </p:spPr>
        <p:txBody>
          <a:bodyPr vert="horz" wrap="square" lIns="0" tIns="2801" rIns="0" bIns="0" rtlCol="0">
            <a:spAutoFit/>
          </a:bodyPr>
          <a:lstStyle/>
          <a:p>
            <a:pPr marL="33619">
              <a:spcBef>
                <a:spcPts val="22"/>
              </a:spcBef>
            </a:pPr>
            <a:fld id="{81D60167-4931-47E6-BA6A-407CBD079E47}" type="slidenum">
              <a:rPr spc="-4" dirty="0"/>
              <a:pPr marL="33619">
                <a:spcBef>
                  <a:spcPts val="22"/>
                </a:spcBef>
              </a:pPr>
              <a:t>25</a:t>
            </a:fld>
            <a:endParaRPr spc="-4" dirty="0"/>
          </a:p>
        </p:txBody>
      </p:sp>
      <p:sp>
        <p:nvSpPr>
          <p:cNvPr id="3" name="object 3"/>
          <p:cNvSpPr txBox="1"/>
          <p:nvPr/>
        </p:nvSpPr>
        <p:spPr>
          <a:xfrm>
            <a:off x="1195108" y="1748118"/>
            <a:ext cx="9801785" cy="2734723"/>
          </a:xfrm>
          <a:prstGeom prst="rect">
            <a:avLst/>
          </a:prstGeom>
        </p:spPr>
        <p:txBody>
          <a:bodyPr vert="horz" wrap="square" lIns="0" tIns="38100" rIns="0" bIns="0" rtlCol="0">
            <a:spAutoFit/>
          </a:bodyPr>
          <a:lstStyle/>
          <a:p>
            <a:pPr marL="212923" indent="-202277">
              <a:spcBef>
                <a:spcPts val="300"/>
              </a:spcBef>
              <a:buFont typeface="Arial MT"/>
              <a:buChar char="•"/>
              <a:tabLst>
                <a:tab pos="213483" algn="l"/>
              </a:tabLst>
            </a:pPr>
            <a:r>
              <a:rPr sz="2471" spc="-4" dirty="0">
                <a:latin typeface="Times New Roman" panose="02020603050405020304" pitchFamily="18" charset="0"/>
                <a:cs typeface="Times New Roman" panose="02020603050405020304" pitchFamily="18" charset="0"/>
              </a:rPr>
              <a:t>Finance is</a:t>
            </a:r>
            <a:r>
              <a:rPr sz="2471" spc="9"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Interconnected</a:t>
            </a:r>
            <a:r>
              <a:rPr sz="2471" spc="9"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Globally</a:t>
            </a:r>
            <a:r>
              <a:rPr sz="2471"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and</a:t>
            </a:r>
            <a:r>
              <a:rPr sz="2471" spc="9" dirty="0">
                <a:latin typeface="Times New Roman" panose="02020603050405020304" pitchFamily="18" charset="0"/>
                <a:cs typeface="Times New Roman" panose="02020603050405020304" pitchFamily="18" charset="0"/>
              </a:rPr>
              <a:t> </a:t>
            </a:r>
            <a:r>
              <a:rPr sz="2471" spc="-18" dirty="0">
                <a:latin typeface="Times New Roman" panose="02020603050405020304" pitchFamily="18" charset="0"/>
                <a:cs typeface="Times New Roman" panose="02020603050405020304" pitchFamily="18" charset="0"/>
              </a:rPr>
              <a:t>Regulated</a:t>
            </a:r>
            <a:r>
              <a:rPr sz="2471" spc="9"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Locally</a:t>
            </a:r>
            <a:endParaRPr sz="2471" dirty="0">
              <a:latin typeface="Times New Roman" panose="02020603050405020304" pitchFamily="18" charset="0"/>
              <a:cs typeface="Times New Roman" panose="02020603050405020304" pitchFamily="18" charset="0"/>
            </a:endParaRPr>
          </a:p>
          <a:p>
            <a:pPr marL="212923" marR="4483" indent="-202277">
              <a:lnSpc>
                <a:spcPts val="2647"/>
              </a:lnSpc>
              <a:spcBef>
                <a:spcPts val="565"/>
              </a:spcBef>
              <a:buFont typeface="Arial MT"/>
              <a:buChar char="•"/>
              <a:tabLst>
                <a:tab pos="213483" algn="l"/>
              </a:tabLst>
            </a:pPr>
            <a:r>
              <a:rPr sz="2471" spc="-9" dirty="0">
                <a:latin typeface="Times New Roman" panose="02020603050405020304" pitchFamily="18" charset="0"/>
                <a:cs typeface="Times New Roman" panose="02020603050405020304" pitchFamily="18" charset="0"/>
              </a:rPr>
              <a:t>Countries’</a:t>
            </a:r>
            <a:r>
              <a:rPr sz="2471" spc="9"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Financial</a:t>
            </a:r>
            <a:r>
              <a:rPr sz="2471" spc="4"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Sectors</a:t>
            </a:r>
            <a:r>
              <a:rPr sz="2471" spc="13" dirty="0">
                <a:latin typeface="Times New Roman" panose="02020603050405020304" pitchFamily="18" charset="0"/>
                <a:cs typeface="Times New Roman" panose="02020603050405020304" pitchFamily="18" charset="0"/>
              </a:rPr>
              <a:t> </a:t>
            </a:r>
            <a:r>
              <a:rPr sz="2471" spc="-35" dirty="0">
                <a:latin typeface="Times New Roman" panose="02020603050405020304" pitchFamily="18" charset="0"/>
                <a:cs typeface="Times New Roman" panose="02020603050405020304" pitchFamily="18" charset="0"/>
              </a:rPr>
              <a:t>Vary</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in</a:t>
            </a:r>
            <a:r>
              <a:rPr sz="2471" spc="13"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Development,</a:t>
            </a:r>
            <a:r>
              <a:rPr sz="2471" spc="4"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Concentration</a:t>
            </a:r>
            <a:r>
              <a:rPr sz="2471" spc="13"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and</a:t>
            </a:r>
            <a:r>
              <a:rPr sz="2471" spc="13"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Public </a:t>
            </a:r>
            <a:r>
              <a:rPr sz="2471" spc="-547"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Sector</a:t>
            </a:r>
            <a:r>
              <a:rPr sz="2471" spc="-4" dirty="0">
                <a:latin typeface="Times New Roman" panose="02020603050405020304" pitchFamily="18" charset="0"/>
                <a:cs typeface="Times New Roman" panose="02020603050405020304" pitchFamily="18" charset="0"/>
              </a:rPr>
              <a:t> </a:t>
            </a:r>
            <a:r>
              <a:rPr sz="2471" spc="-18" dirty="0">
                <a:latin typeface="Times New Roman" panose="02020603050405020304" pitchFamily="18" charset="0"/>
                <a:cs typeface="Times New Roman" panose="02020603050405020304" pitchFamily="18" charset="0"/>
              </a:rPr>
              <a:t>Involvement</a:t>
            </a:r>
            <a:endParaRPr sz="2780" dirty="0">
              <a:latin typeface="Times New Roman" panose="02020603050405020304" pitchFamily="18" charset="0"/>
              <a:cs typeface="Times New Roman" panose="02020603050405020304" pitchFamily="18" charset="0"/>
            </a:endParaRPr>
          </a:p>
          <a:p>
            <a:pPr marL="212923" indent="-202277">
              <a:buFont typeface="Arial MT"/>
              <a:buChar char="•"/>
              <a:tabLst>
                <a:tab pos="213483" algn="l"/>
              </a:tabLst>
            </a:pPr>
            <a:r>
              <a:rPr sz="2471" spc="-13" dirty="0">
                <a:latin typeface="Times New Roman" panose="02020603050405020304" pitchFamily="18" charset="0"/>
                <a:cs typeface="Times New Roman" panose="02020603050405020304" pitchFamily="18" charset="0"/>
              </a:rPr>
              <a:t>International</a:t>
            </a:r>
            <a:r>
              <a:rPr sz="2471" spc="4" dirty="0">
                <a:latin typeface="Times New Roman" panose="02020603050405020304" pitchFamily="18" charset="0"/>
                <a:cs typeface="Times New Roman" panose="02020603050405020304" pitchFamily="18" charset="0"/>
              </a:rPr>
              <a:t> </a:t>
            </a:r>
            <a:r>
              <a:rPr sz="2471" spc="-18" dirty="0">
                <a:latin typeface="Times New Roman" panose="02020603050405020304" pitchFamily="18" charset="0"/>
                <a:cs typeface="Times New Roman" panose="02020603050405020304" pitchFamily="18" charset="0"/>
              </a:rPr>
              <a:t>Organizations</a:t>
            </a:r>
            <a:r>
              <a:rPr sz="2471" spc="13"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(OECD</a:t>
            </a:r>
            <a:r>
              <a:rPr sz="2471" spc="13" dirty="0">
                <a:latin typeface="Times New Roman" panose="02020603050405020304" pitchFamily="18" charset="0"/>
                <a:cs typeface="Times New Roman" panose="02020603050405020304" pitchFamily="18" charset="0"/>
              </a:rPr>
              <a:t> </a:t>
            </a:r>
            <a:r>
              <a:rPr sz="2471" dirty="0">
                <a:latin typeface="Times New Roman" panose="02020603050405020304" pitchFamily="18" charset="0"/>
                <a:cs typeface="Times New Roman" panose="02020603050405020304" pitchFamily="18" charset="0"/>
              </a:rPr>
              <a:t>…)</a:t>
            </a:r>
            <a:r>
              <a:rPr sz="2471" spc="9"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Guidelines</a:t>
            </a:r>
            <a:r>
              <a:rPr sz="2471" spc="18"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generally</a:t>
            </a:r>
            <a:r>
              <a:rPr sz="2471" spc="4" dirty="0">
                <a:latin typeface="Times New Roman" panose="02020603050405020304" pitchFamily="18" charset="0"/>
                <a:cs typeface="Times New Roman" panose="02020603050405020304" pitchFamily="18" charset="0"/>
              </a:rPr>
              <a:t> </a:t>
            </a:r>
            <a:r>
              <a:rPr sz="2471" spc="-18" dirty="0">
                <a:latin typeface="Times New Roman" panose="02020603050405020304" pitchFamily="18" charset="0"/>
                <a:cs typeface="Times New Roman" panose="02020603050405020304" pitchFamily="18" charset="0"/>
              </a:rPr>
              <a:t>at</a:t>
            </a:r>
            <a:r>
              <a:rPr sz="2471" spc="13"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High</a:t>
            </a:r>
            <a:r>
              <a:rPr sz="2471" spc="13"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level</a:t>
            </a:r>
            <a:endParaRPr sz="2471" dirty="0">
              <a:latin typeface="Times New Roman" panose="02020603050405020304" pitchFamily="18" charset="0"/>
              <a:cs typeface="Times New Roman" panose="02020603050405020304" pitchFamily="18" charset="0"/>
            </a:endParaRPr>
          </a:p>
          <a:p>
            <a:pPr marL="212923" indent="-202277">
              <a:spcBef>
                <a:spcPts val="212"/>
              </a:spcBef>
              <a:buFont typeface="Arial MT"/>
              <a:buChar char="•"/>
              <a:tabLst>
                <a:tab pos="213483" algn="l"/>
              </a:tabLst>
            </a:pPr>
            <a:r>
              <a:rPr sz="2471" spc="-4" dirty="0">
                <a:latin typeface="Times New Roman" panose="02020603050405020304" pitchFamily="18" charset="0"/>
                <a:cs typeface="Times New Roman" panose="02020603050405020304" pitchFamily="18" charset="0"/>
              </a:rPr>
              <a:t>Financial</a:t>
            </a:r>
            <a:r>
              <a:rPr sz="2471"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Policy</a:t>
            </a:r>
            <a:r>
              <a:rPr sz="2471" spc="4"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Standard</a:t>
            </a:r>
            <a:r>
              <a:rPr sz="2471" spc="9" dirty="0">
                <a:latin typeface="Times New Roman" panose="02020603050405020304" pitchFamily="18" charset="0"/>
                <a:cs typeface="Times New Roman" panose="02020603050405020304" pitchFamily="18" charset="0"/>
              </a:rPr>
              <a:t> </a:t>
            </a:r>
            <a:r>
              <a:rPr sz="2471" spc="-22" dirty="0">
                <a:latin typeface="Times New Roman" panose="02020603050405020304" pitchFamily="18" charset="0"/>
                <a:cs typeface="Times New Roman" panose="02020603050405020304" pitchFamily="18" charset="0"/>
              </a:rPr>
              <a:t>Setters</a:t>
            </a:r>
            <a:r>
              <a:rPr sz="2471" spc="13"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(Basal,</a:t>
            </a:r>
            <a:r>
              <a:rPr sz="2471" spc="13" dirty="0">
                <a:latin typeface="Times New Roman" panose="02020603050405020304" pitchFamily="18" charset="0"/>
                <a:cs typeface="Times New Roman" panose="02020603050405020304" pitchFamily="18" charset="0"/>
              </a:rPr>
              <a:t> </a:t>
            </a:r>
            <a:r>
              <a:rPr sz="2471" spc="-119" dirty="0">
                <a:latin typeface="Times New Roman" panose="02020603050405020304" pitchFamily="18" charset="0"/>
                <a:cs typeface="Times New Roman" panose="02020603050405020304" pitchFamily="18" charset="0"/>
              </a:rPr>
              <a:t>FATF,</a:t>
            </a:r>
            <a:r>
              <a:rPr sz="2471" spc="9"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IOSCO</a:t>
            </a:r>
            <a:r>
              <a:rPr sz="2471" spc="9" dirty="0">
                <a:latin typeface="Times New Roman" panose="02020603050405020304" pitchFamily="18" charset="0"/>
                <a:cs typeface="Times New Roman" panose="02020603050405020304" pitchFamily="18" charset="0"/>
              </a:rPr>
              <a:t> </a:t>
            </a:r>
            <a:r>
              <a:rPr sz="2471" dirty="0">
                <a:latin typeface="Times New Roman" panose="02020603050405020304" pitchFamily="18" charset="0"/>
                <a:cs typeface="Times New Roman" panose="02020603050405020304" pitchFamily="18" charset="0"/>
              </a:rPr>
              <a:t>..)</a:t>
            </a:r>
            <a:r>
              <a:rPr sz="2471" spc="13"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are</a:t>
            </a:r>
            <a:r>
              <a:rPr sz="2471"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Non-Binding</a:t>
            </a:r>
            <a:endParaRPr sz="2471" dirty="0">
              <a:latin typeface="Times New Roman" panose="02020603050405020304" pitchFamily="18" charset="0"/>
              <a:cs typeface="Times New Roman" panose="02020603050405020304" pitchFamily="18" charset="0"/>
            </a:endParaRPr>
          </a:p>
          <a:p>
            <a:pPr marL="212923" indent="-202277">
              <a:spcBef>
                <a:spcPts val="212"/>
              </a:spcBef>
              <a:buFont typeface="Arial MT"/>
              <a:buChar char="•"/>
              <a:tabLst>
                <a:tab pos="213483" algn="l"/>
              </a:tabLst>
            </a:pPr>
            <a:r>
              <a:rPr sz="2471" dirty="0">
                <a:latin typeface="Times New Roman" panose="02020603050405020304" pitchFamily="18" charset="0"/>
                <a:cs typeface="Times New Roman" panose="02020603050405020304" pitchFamily="18" charset="0"/>
              </a:rPr>
              <a:t>No</a:t>
            </a:r>
            <a:r>
              <a:rPr sz="2471" spc="-18"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Internationally</a:t>
            </a:r>
            <a:r>
              <a:rPr sz="2471" spc="-18"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Enforceable</a:t>
            </a:r>
            <a:r>
              <a:rPr sz="2471" spc="-22"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Standards</a:t>
            </a:r>
            <a:endParaRPr sz="2824" dirty="0">
              <a:latin typeface="Times New Roman" panose="02020603050405020304" pitchFamily="18" charset="0"/>
              <a:cs typeface="Times New Roman" panose="02020603050405020304" pitchFamily="18" charset="0"/>
            </a:endParaRPr>
          </a:p>
          <a:p>
            <a:pPr marL="212923" indent="-202277">
              <a:buFont typeface="Arial MT"/>
              <a:buChar char="•"/>
              <a:tabLst>
                <a:tab pos="213483" algn="l"/>
              </a:tabLst>
            </a:pPr>
            <a:r>
              <a:rPr sz="2471" spc="-9" dirty="0">
                <a:latin typeface="Times New Roman" panose="02020603050405020304" pitchFamily="18" charset="0"/>
                <a:cs typeface="Times New Roman" panose="02020603050405020304" pitchFamily="18" charset="0"/>
              </a:rPr>
              <a:t>Competing</a:t>
            </a:r>
            <a:r>
              <a:rPr sz="2471" spc="-4" dirty="0">
                <a:latin typeface="Times New Roman" panose="02020603050405020304" pitchFamily="18" charset="0"/>
                <a:cs typeface="Times New Roman" panose="02020603050405020304" pitchFamily="18" charset="0"/>
              </a:rPr>
              <a:t> models</a:t>
            </a:r>
            <a:r>
              <a:rPr sz="2471" spc="9"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on</a:t>
            </a:r>
            <a:r>
              <a:rPr sz="2471" spc="9"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AI,</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Finance</a:t>
            </a:r>
            <a:r>
              <a:rPr sz="2471" dirty="0">
                <a:latin typeface="Times New Roman" panose="02020603050405020304" pitchFamily="18" charset="0"/>
                <a:cs typeface="Times New Roman" panose="02020603050405020304" pitchFamily="18" charset="0"/>
              </a:rPr>
              <a:t> &amp;</a:t>
            </a:r>
            <a:r>
              <a:rPr sz="2471" spc="9"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Policy</a:t>
            </a:r>
            <a:r>
              <a:rPr sz="2471" spc="-4" dirty="0">
                <a:latin typeface="Times New Roman" panose="02020603050405020304" pitchFamily="18" charset="0"/>
                <a:cs typeface="Times New Roman" panose="02020603050405020304" pitchFamily="18" charset="0"/>
              </a:rPr>
              <a:t> </a:t>
            </a:r>
            <a:r>
              <a:rPr sz="2471" spc="-31" dirty="0">
                <a:latin typeface="Times New Roman" panose="02020603050405020304" pitchFamily="18" charset="0"/>
                <a:cs typeface="Times New Roman" panose="02020603050405020304" pitchFamily="18" charset="0"/>
              </a:rPr>
              <a:t>Trade-offs</a:t>
            </a:r>
            <a:endParaRPr sz="247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27FC0-D170-4BEA-37B8-9E71A04DCD16}"/>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0B88D40-A5B6-535E-4AC4-28D5F516E141}"/>
              </a:ext>
            </a:extLst>
          </p:cNvPr>
          <p:cNvSpPr>
            <a:spLocks noGrp="1"/>
          </p:cNvSpPr>
          <p:nvPr>
            <p:ph idx="1"/>
          </p:nvPr>
        </p:nvSpPr>
        <p:spPr/>
        <p:txBody>
          <a:bodyPr/>
          <a:lstStyle/>
          <a:p>
            <a:r>
              <a:rPr lang="en-US" dirty="0"/>
              <a:t>Big data </a:t>
            </a:r>
          </a:p>
          <a:p>
            <a:r>
              <a:rPr lang="en-US" dirty="0"/>
              <a:t>Machine learning </a:t>
            </a:r>
          </a:p>
          <a:p>
            <a:r>
              <a:rPr lang="en-US" dirty="0"/>
              <a:t>Deep learning </a:t>
            </a:r>
          </a:p>
          <a:p>
            <a:r>
              <a:rPr lang="en-US" dirty="0"/>
              <a:t>Large language model</a:t>
            </a:r>
          </a:p>
          <a:p>
            <a:r>
              <a:rPr lang="en-US" dirty="0"/>
              <a:t>Applications </a:t>
            </a:r>
          </a:p>
          <a:p>
            <a:r>
              <a:rPr lang="en-US" dirty="0"/>
              <a:t>Other techniques related to Artificial intelligence (AI)</a:t>
            </a:r>
          </a:p>
        </p:txBody>
      </p:sp>
    </p:spTree>
    <p:extLst>
      <p:ext uri="{BB962C8B-B14F-4D97-AF65-F5344CB8AC3E}">
        <p14:creationId xmlns:p14="http://schemas.microsoft.com/office/powerpoint/2010/main" val="1872853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Revolution</a:t>
            </a:r>
          </a:p>
        </p:txBody>
      </p:sp>
      <p:sp>
        <p:nvSpPr>
          <p:cNvPr id="3" name="Content Placeholder 2"/>
          <p:cNvSpPr>
            <a:spLocks noGrp="1"/>
          </p:cNvSpPr>
          <p:nvPr>
            <p:ph idx="1"/>
          </p:nvPr>
        </p:nvSpPr>
        <p:spPr/>
        <p:txBody>
          <a:bodyPr>
            <a:normAutofit/>
          </a:bodyPr>
          <a:lstStyle/>
          <a:p>
            <a:r>
              <a:rPr lang="en-US" dirty="0"/>
              <a:t>Exponential increase in available data</a:t>
            </a:r>
          </a:p>
          <a:p>
            <a:pPr lvl="1"/>
            <a:r>
              <a:rPr lang="en-US" dirty="0"/>
              <a:t>By 2015, 4.4 </a:t>
            </a:r>
            <a:r>
              <a:rPr lang="en-US" dirty="0" err="1"/>
              <a:t>zetabytes</a:t>
            </a:r>
            <a:r>
              <a:rPr lang="en-US" dirty="0"/>
              <a:t> (trillions of gigabytes) of digital data have been created – expected to be 10x more in 2020</a:t>
            </a:r>
          </a:p>
          <a:p>
            <a:pPr lvl="1"/>
            <a:r>
              <a:rPr lang="en-US" dirty="0"/>
              <a:t>Data can come from phones, internet of things, social media, satellite imaging, web searches, etc.</a:t>
            </a:r>
          </a:p>
          <a:p>
            <a:r>
              <a:rPr lang="en-US" dirty="0"/>
              <a:t>Increased computing power at lower cost</a:t>
            </a:r>
          </a:p>
          <a:p>
            <a:pPr lvl="1"/>
            <a:r>
              <a:rPr lang="en-US" dirty="0"/>
              <a:t>Cloud computing: each google search utilizes results from thousands of computers</a:t>
            </a:r>
          </a:p>
          <a:p>
            <a:r>
              <a:rPr lang="en-US" dirty="0"/>
              <a:t>Advancement in machine learning methods in data analytics</a:t>
            </a:r>
          </a:p>
          <a:p>
            <a:pPr lvl="1"/>
            <a:r>
              <a:rPr lang="en-US" dirty="0"/>
              <a:t>Machine learning, deep learning, reinforcement learning</a:t>
            </a:r>
          </a:p>
        </p:txBody>
      </p:sp>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27</a:t>
            </a:fld>
            <a:endParaRPr lang="en-US"/>
          </a:p>
        </p:txBody>
      </p:sp>
    </p:spTree>
    <p:extLst>
      <p:ext uri="{BB962C8B-B14F-4D97-AF65-F5344CB8AC3E}">
        <p14:creationId xmlns:p14="http://schemas.microsoft.com/office/powerpoint/2010/main" val="347957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D5FFD274-82D2-49EE-8AC5-BE0BAFA14C4F}"/>
              </a:ext>
            </a:extLst>
          </p:cNvPr>
          <p:cNvSpPr>
            <a:spLocks noGrp="1" noChangeArrowheads="1"/>
          </p:cNvSpPr>
          <p:nvPr>
            <p:ph type="title"/>
          </p:nvPr>
        </p:nvSpPr>
        <p:spPr>
          <a:xfrm>
            <a:off x="345440" y="427990"/>
            <a:ext cx="8229600" cy="476250"/>
          </a:xfrm>
        </p:spPr>
        <p:txBody>
          <a:bodyPr>
            <a:noAutofit/>
          </a:bodyPr>
          <a:lstStyle/>
          <a:p>
            <a:pPr eaLnBrk="1" hangingPunct="1">
              <a:defRPr/>
            </a:pPr>
            <a:r>
              <a:rPr lang="en-US" altLang="en-US" sz="3600" dirty="0">
                <a:effectLst>
                  <a:outerShdw blurRad="38100" dist="38100" dir="2700000" algn="tl">
                    <a:srgbClr val="C0C0C0"/>
                  </a:outerShdw>
                </a:effectLst>
                <a:cs typeface="Arial" charset="0"/>
              </a:rPr>
              <a:t>Firm as a nexus of contracts</a:t>
            </a:r>
            <a:br>
              <a:rPr lang="en-US" altLang="en-US" sz="3600" dirty="0">
                <a:effectLst>
                  <a:outerShdw blurRad="38100" dist="38100" dir="2700000" algn="tl">
                    <a:srgbClr val="C0C0C0"/>
                  </a:outerShdw>
                </a:effectLst>
                <a:cs typeface="Arial" charset="0"/>
              </a:rPr>
            </a:br>
            <a:br>
              <a:rPr lang="en-US" altLang="en-US" sz="3600" dirty="0">
                <a:effectLst>
                  <a:outerShdw blurRad="38100" dist="38100" dir="2700000" algn="tl">
                    <a:srgbClr val="C0C0C0"/>
                  </a:outerShdw>
                </a:effectLst>
                <a:cs typeface="Arial" charset="0"/>
              </a:rPr>
            </a:br>
            <a:endParaRPr lang="en-US" altLang="en-US" sz="3600" dirty="0">
              <a:effectLst>
                <a:outerShdw blurRad="38100" dist="38100" dir="2700000" algn="tl">
                  <a:srgbClr val="C0C0C0"/>
                </a:outerShdw>
              </a:effectLst>
              <a:cs typeface="Arial" charset="0"/>
            </a:endParaRPr>
          </a:p>
        </p:txBody>
      </p:sp>
      <p:sp>
        <p:nvSpPr>
          <p:cNvPr id="7171" name="Rectangle 4">
            <a:extLst>
              <a:ext uri="{FF2B5EF4-FFF2-40B4-BE49-F238E27FC236}">
                <a16:creationId xmlns:a16="http://schemas.microsoft.com/office/drawing/2014/main" id="{50F914A7-2A59-439E-9518-B028C2938EE6}"/>
              </a:ext>
            </a:extLst>
          </p:cNvPr>
          <p:cNvSpPr>
            <a:spLocks noChangeArrowheads="1"/>
          </p:cNvSpPr>
          <p:nvPr/>
        </p:nvSpPr>
        <p:spPr bwMode="auto">
          <a:xfrm>
            <a:off x="2209800" y="1981200"/>
            <a:ext cx="1828800" cy="762000"/>
          </a:xfrm>
          <a:prstGeom prst="rect">
            <a:avLst/>
          </a:prstGeom>
          <a:solidFill>
            <a:schemeClr val="accent1"/>
          </a:solidFill>
          <a:ln w="12700">
            <a:solidFill>
              <a:schemeClr val="hlink"/>
            </a:solidFill>
            <a:miter lim="800000"/>
            <a:headEnd/>
            <a:tailEnd/>
          </a:ln>
        </p:spPr>
        <p:txBody>
          <a:bodyPr wrap="none" anchor="ctr"/>
          <a:lstStyle>
            <a:lvl1pPr eaLnBrk="0" hangingPunct="0">
              <a:spcBef>
                <a:spcPct val="20000"/>
              </a:spcBef>
              <a:buClr>
                <a:srgbClr val="90C6F6"/>
              </a:buClr>
              <a:buSzPct val="95000"/>
              <a:buFont typeface="Wingdings 2" panose="05020102010507070707" pitchFamily="18" charset="2"/>
              <a:buChar char=""/>
              <a:defRPr sz="2600">
                <a:solidFill>
                  <a:schemeClr val="tx1"/>
                </a:solidFill>
                <a:latin typeface="Arial" panose="020B0604020202020204" pitchFamily="34" charset="0"/>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Arial" panose="020B0604020202020204" pitchFamily="34" charset="0"/>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Arial" panose="020B0604020202020204" pitchFamily="34" charset="0"/>
              </a:defRPr>
            </a:lvl3pPr>
            <a:lvl4pPr marL="1600200" indent="-228600" eaLnBrk="0" hangingPunct="0">
              <a:spcBef>
                <a:spcPct val="20000"/>
              </a:spcBef>
              <a:buClr>
                <a:srgbClr val="90C6F6"/>
              </a:buClr>
              <a:buSzPct val="65000"/>
              <a:buFont typeface="Wingdings 2" panose="05020102010507070707" pitchFamily="18" charset="2"/>
              <a:buChar char=""/>
              <a:defRPr sz="2000">
                <a:solidFill>
                  <a:schemeClr val="tx1"/>
                </a:solidFill>
                <a:latin typeface="Arial" panose="020B0604020202020204" pitchFamily="34" charset="0"/>
              </a:defRPr>
            </a:lvl4pPr>
            <a:lvl5pPr marL="2057400" indent="-228600" eaLnBrk="0" hangingPunct="0">
              <a:spcBef>
                <a:spcPct val="20000"/>
              </a:spcBef>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Managers</a:t>
            </a:r>
          </a:p>
        </p:txBody>
      </p:sp>
      <p:sp>
        <p:nvSpPr>
          <p:cNvPr id="7172" name="Rectangle 8">
            <a:extLst>
              <a:ext uri="{FF2B5EF4-FFF2-40B4-BE49-F238E27FC236}">
                <a16:creationId xmlns:a16="http://schemas.microsoft.com/office/drawing/2014/main" id="{39552C6A-8E24-4DE0-AF54-08E170094461}"/>
              </a:ext>
            </a:extLst>
          </p:cNvPr>
          <p:cNvSpPr>
            <a:spLocks noChangeArrowheads="1"/>
          </p:cNvSpPr>
          <p:nvPr/>
        </p:nvSpPr>
        <p:spPr bwMode="auto">
          <a:xfrm>
            <a:off x="5105400" y="1981200"/>
            <a:ext cx="1828800" cy="762000"/>
          </a:xfrm>
          <a:prstGeom prst="rect">
            <a:avLst/>
          </a:prstGeom>
          <a:solidFill>
            <a:schemeClr val="accent1"/>
          </a:solidFill>
          <a:ln w="12700">
            <a:solidFill>
              <a:schemeClr val="hlink"/>
            </a:solidFill>
            <a:miter lim="800000"/>
            <a:headEnd/>
            <a:tailEnd/>
          </a:ln>
        </p:spPr>
        <p:txBody>
          <a:bodyPr wrap="none" anchor="ctr"/>
          <a:lstStyle>
            <a:lvl1pPr eaLnBrk="0" hangingPunct="0">
              <a:spcBef>
                <a:spcPct val="20000"/>
              </a:spcBef>
              <a:buClr>
                <a:srgbClr val="90C6F6"/>
              </a:buClr>
              <a:buSzPct val="95000"/>
              <a:buFont typeface="Wingdings 2" panose="05020102010507070707" pitchFamily="18" charset="2"/>
              <a:buChar char=""/>
              <a:defRPr sz="2600">
                <a:solidFill>
                  <a:schemeClr val="tx1"/>
                </a:solidFill>
                <a:latin typeface="Arial" panose="020B0604020202020204" pitchFamily="34" charset="0"/>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Arial" panose="020B0604020202020204" pitchFamily="34" charset="0"/>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Arial" panose="020B0604020202020204" pitchFamily="34" charset="0"/>
              </a:defRPr>
            </a:lvl3pPr>
            <a:lvl4pPr marL="1600200" indent="-228600" eaLnBrk="0" hangingPunct="0">
              <a:spcBef>
                <a:spcPct val="20000"/>
              </a:spcBef>
              <a:buClr>
                <a:srgbClr val="90C6F6"/>
              </a:buClr>
              <a:buSzPct val="65000"/>
              <a:buFont typeface="Wingdings 2" panose="05020102010507070707" pitchFamily="18" charset="2"/>
              <a:buChar char=""/>
              <a:defRPr sz="2000">
                <a:solidFill>
                  <a:schemeClr val="tx1"/>
                </a:solidFill>
                <a:latin typeface="Arial" panose="020B0604020202020204" pitchFamily="34" charset="0"/>
              </a:defRPr>
            </a:lvl4pPr>
            <a:lvl5pPr marL="2057400" indent="-228600" eaLnBrk="0" hangingPunct="0">
              <a:spcBef>
                <a:spcPct val="20000"/>
              </a:spcBef>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Shareholders</a:t>
            </a:r>
          </a:p>
        </p:txBody>
      </p:sp>
      <p:sp>
        <p:nvSpPr>
          <p:cNvPr id="7173" name="AutoShape 9">
            <a:extLst>
              <a:ext uri="{FF2B5EF4-FFF2-40B4-BE49-F238E27FC236}">
                <a16:creationId xmlns:a16="http://schemas.microsoft.com/office/drawing/2014/main" id="{3902D452-09E1-4FEC-ABD3-2B55B17A647E}"/>
              </a:ext>
            </a:extLst>
          </p:cNvPr>
          <p:cNvSpPr>
            <a:spLocks noChangeArrowheads="1"/>
          </p:cNvSpPr>
          <p:nvPr/>
        </p:nvSpPr>
        <p:spPr bwMode="auto">
          <a:xfrm>
            <a:off x="8077200" y="1981200"/>
            <a:ext cx="1905000" cy="762000"/>
          </a:xfrm>
          <a:prstGeom prst="flowChartProcess">
            <a:avLst/>
          </a:prstGeom>
          <a:solidFill>
            <a:schemeClr val="accent1"/>
          </a:solidFill>
          <a:ln w="12700">
            <a:solidFill>
              <a:schemeClr val="hlink"/>
            </a:solidFill>
            <a:miter lim="800000"/>
            <a:headEnd/>
            <a:tailEnd/>
          </a:ln>
        </p:spPr>
        <p:txBody>
          <a:bodyPr wrap="none" anchor="ctr"/>
          <a:lstStyle>
            <a:lvl1pPr eaLnBrk="0" hangingPunct="0">
              <a:spcBef>
                <a:spcPct val="20000"/>
              </a:spcBef>
              <a:buClr>
                <a:srgbClr val="90C6F6"/>
              </a:buClr>
              <a:buSzPct val="95000"/>
              <a:buFont typeface="Wingdings 2" panose="05020102010507070707" pitchFamily="18" charset="2"/>
              <a:buChar char=""/>
              <a:defRPr sz="2600">
                <a:solidFill>
                  <a:schemeClr val="tx1"/>
                </a:solidFill>
                <a:latin typeface="Arial" panose="020B0604020202020204" pitchFamily="34" charset="0"/>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Arial" panose="020B0604020202020204" pitchFamily="34" charset="0"/>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Arial" panose="020B0604020202020204" pitchFamily="34" charset="0"/>
              </a:defRPr>
            </a:lvl3pPr>
            <a:lvl4pPr marL="1600200" indent="-228600" eaLnBrk="0" hangingPunct="0">
              <a:spcBef>
                <a:spcPct val="20000"/>
              </a:spcBef>
              <a:buClr>
                <a:srgbClr val="90C6F6"/>
              </a:buClr>
              <a:buSzPct val="65000"/>
              <a:buFont typeface="Wingdings 2" panose="05020102010507070707" pitchFamily="18" charset="2"/>
              <a:buChar char=""/>
              <a:defRPr sz="2000">
                <a:solidFill>
                  <a:schemeClr val="tx1"/>
                </a:solidFill>
                <a:latin typeface="Arial" panose="020B0604020202020204" pitchFamily="34" charset="0"/>
              </a:defRPr>
            </a:lvl4pPr>
            <a:lvl5pPr marL="2057400" indent="-228600" eaLnBrk="0" hangingPunct="0">
              <a:spcBef>
                <a:spcPct val="20000"/>
              </a:spcBef>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Creditors</a:t>
            </a:r>
          </a:p>
        </p:txBody>
      </p:sp>
      <p:sp>
        <p:nvSpPr>
          <p:cNvPr id="7174" name="Rectangle 10">
            <a:extLst>
              <a:ext uri="{FF2B5EF4-FFF2-40B4-BE49-F238E27FC236}">
                <a16:creationId xmlns:a16="http://schemas.microsoft.com/office/drawing/2014/main" id="{23BB3ABC-25DD-4248-8DF9-E7A76236486D}"/>
              </a:ext>
            </a:extLst>
          </p:cNvPr>
          <p:cNvSpPr>
            <a:spLocks noChangeArrowheads="1"/>
          </p:cNvSpPr>
          <p:nvPr/>
        </p:nvSpPr>
        <p:spPr bwMode="auto">
          <a:xfrm>
            <a:off x="2209800" y="3581400"/>
            <a:ext cx="1828800" cy="762000"/>
          </a:xfrm>
          <a:prstGeom prst="rect">
            <a:avLst/>
          </a:prstGeom>
          <a:solidFill>
            <a:schemeClr val="accent1"/>
          </a:solidFill>
          <a:ln w="12700">
            <a:solidFill>
              <a:schemeClr val="hlink"/>
            </a:solidFill>
            <a:miter lim="800000"/>
            <a:headEnd/>
            <a:tailEnd/>
          </a:ln>
        </p:spPr>
        <p:txBody>
          <a:bodyPr wrap="none" anchor="ctr"/>
          <a:lstStyle>
            <a:lvl1pPr eaLnBrk="0" hangingPunct="0">
              <a:spcBef>
                <a:spcPct val="20000"/>
              </a:spcBef>
              <a:buClr>
                <a:srgbClr val="90C6F6"/>
              </a:buClr>
              <a:buSzPct val="95000"/>
              <a:buFont typeface="Wingdings 2" panose="05020102010507070707" pitchFamily="18" charset="2"/>
              <a:buChar char=""/>
              <a:defRPr sz="2600">
                <a:solidFill>
                  <a:schemeClr val="tx1"/>
                </a:solidFill>
                <a:latin typeface="Arial" panose="020B0604020202020204" pitchFamily="34" charset="0"/>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Arial" panose="020B0604020202020204" pitchFamily="34" charset="0"/>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Arial" panose="020B0604020202020204" pitchFamily="34" charset="0"/>
              </a:defRPr>
            </a:lvl3pPr>
            <a:lvl4pPr marL="1600200" indent="-228600" eaLnBrk="0" hangingPunct="0">
              <a:spcBef>
                <a:spcPct val="20000"/>
              </a:spcBef>
              <a:buClr>
                <a:srgbClr val="90C6F6"/>
              </a:buClr>
              <a:buSzPct val="65000"/>
              <a:buFont typeface="Wingdings 2" panose="05020102010507070707" pitchFamily="18" charset="2"/>
              <a:buChar char=""/>
              <a:defRPr sz="2000">
                <a:solidFill>
                  <a:schemeClr val="tx1"/>
                </a:solidFill>
                <a:latin typeface="Arial" panose="020B0604020202020204" pitchFamily="34" charset="0"/>
              </a:defRPr>
            </a:lvl4pPr>
            <a:lvl5pPr marL="2057400" indent="-228600" eaLnBrk="0" hangingPunct="0">
              <a:spcBef>
                <a:spcPct val="20000"/>
              </a:spcBef>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Employees</a:t>
            </a:r>
          </a:p>
        </p:txBody>
      </p:sp>
      <p:sp>
        <p:nvSpPr>
          <p:cNvPr id="7175" name="Rectangle 11">
            <a:extLst>
              <a:ext uri="{FF2B5EF4-FFF2-40B4-BE49-F238E27FC236}">
                <a16:creationId xmlns:a16="http://schemas.microsoft.com/office/drawing/2014/main" id="{1710B394-1CE8-4AFD-8043-4475DEC17144}"/>
              </a:ext>
            </a:extLst>
          </p:cNvPr>
          <p:cNvSpPr>
            <a:spLocks noChangeArrowheads="1"/>
          </p:cNvSpPr>
          <p:nvPr/>
        </p:nvSpPr>
        <p:spPr bwMode="auto">
          <a:xfrm>
            <a:off x="5105400" y="3581400"/>
            <a:ext cx="1828800" cy="762000"/>
          </a:xfrm>
          <a:prstGeom prst="rect">
            <a:avLst/>
          </a:prstGeom>
          <a:solidFill>
            <a:schemeClr val="accent1"/>
          </a:solidFill>
          <a:ln w="12700">
            <a:solidFill>
              <a:srgbClr val="FF0000"/>
            </a:solidFill>
            <a:miter lim="800000"/>
            <a:headEnd/>
            <a:tailEnd/>
          </a:ln>
        </p:spPr>
        <p:txBody>
          <a:bodyPr wrap="none" anchor="ctr"/>
          <a:lstStyle>
            <a:lvl1pPr eaLnBrk="0" hangingPunct="0">
              <a:spcBef>
                <a:spcPct val="20000"/>
              </a:spcBef>
              <a:buClr>
                <a:srgbClr val="90C6F6"/>
              </a:buClr>
              <a:buSzPct val="95000"/>
              <a:buFont typeface="Wingdings 2" panose="05020102010507070707" pitchFamily="18" charset="2"/>
              <a:buChar char=""/>
              <a:defRPr sz="2600">
                <a:solidFill>
                  <a:schemeClr val="tx1"/>
                </a:solidFill>
                <a:latin typeface="Arial" panose="020B0604020202020204" pitchFamily="34" charset="0"/>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Arial" panose="020B0604020202020204" pitchFamily="34" charset="0"/>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Arial" panose="020B0604020202020204" pitchFamily="34" charset="0"/>
              </a:defRPr>
            </a:lvl3pPr>
            <a:lvl4pPr marL="1600200" indent="-228600" eaLnBrk="0" hangingPunct="0">
              <a:spcBef>
                <a:spcPct val="20000"/>
              </a:spcBef>
              <a:buClr>
                <a:srgbClr val="90C6F6"/>
              </a:buClr>
              <a:buSzPct val="65000"/>
              <a:buFont typeface="Wingdings 2" panose="05020102010507070707" pitchFamily="18" charset="2"/>
              <a:buChar char=""/>
              <a:defRPr sz="2000">
                <a:solidFill>
                  <a:schemeClr val="tx1"/>
                </a:solidFill>
                <a:latin typeface="Arial" panose="020B0604020202020204" pitchFamily="34" charset="0"/>
              </a:defRPr>
            </a:lvl4pPr>
            <a:lvl5pPr marL="2057400" indent="-228600" eaLnBrk="0" hangingPunct="0">
              <a:spcBef>
                <a:spcPct val="20000"/>
              </a:spcBef>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800" b="1">
                <a:solidFill>
                  <a:srgbClr val="FF0000"/>
                </a:solidFill>
              </a:rPr>
              <a:t>Firm</a:t>
            </a:r>
          </a:p>
        </p:txBody>
      </p:sp>
      <p:sp>
        <p:nvSpPr>
          <p:cNvPr id="7176" name="Rectangle 12">
            <a:extLst>
              <a:ext uri="{FF2B5EF4-FFF2-40B4-BE49-F238E27FC236}">
                <a16:creationId xmlns:a16="http://schemas.microsoft.com/office/drawing/2014/main" id="{CAEA1705-5F76-40B9-9F5A-AB24BD5BB383}"/>
              </a:ext>
            </a:extLst>
          </p:cNvPr>
          <p:cNvSpPr>
            <a:spLocks noChangeArrowheads="1"/>
          </p:cNvSpPr>
          <p:nvPr/>
        </p:nvSpPr>
        <p:spPr bwMode="auto">
          <a:xfrm>
            <a:off x="8077200" y="3581400"/>
            <a:ext cx="1905000" cy="762000"/>
          </a:xfrm>
          <a:prstGeom prst="rect">
            <a:avLst/>
          </a:prstGeom>
          <a:solidFill>
            <a:schemeClr val="accent1"/>
          </a:solidFill>
          <a:ln w="12700">
            <a:solidFill>
              <a:schemeClr val="hlink"/>
            </a:solidFill>
            <a:miter lim="800000"/>
            <a:headEnd/>
            <a:tailEnd/>
          </a:ln>
        </p:spPr>
        <p:txBody>
          <a:bodyPr wrap="none" anchor="ctr"/>
          <a:lstStyle>
            <a:lvl1pPr eaLnBrk="0" hangingPunct="0">
              <a:spcBef>
                <a:spcPct val="20000"/>
              </a:spcBef>
              <a:buClr>
                <a:srgbClr val="90C6F6"/>
              </a:buClr>
              <a:buSzPct val="95000"/>
              <a:buFont typeface="Wingdings 2" panose="05020102010507070707" pitchFamily="18" charset="2"/>
              <a:buChar char=""/>
              <a:defRPr sz="2600">
                <a:solidFill>
                  <a:schemeClr val="tx1"/>
                </a:solidFill>
                <a:latin typeface="Arial" panose="020B0604020202020204" pitchFamily="34" charset="0"/>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Arial" panose="020B0604020202020204" pitchFamily="34" charset="0"/>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Arial" panose="020B0604020202020204" pitchFamily="34" charset="0"/>
              </a:defRPr>
            </a:lvl3pPr>
            <a:lvl4pPr marL="1600200" indent="-228600" eaLnBrk="0" hangingPunct="0">
              <a:spcBef>
                <a:spcPct val="20000"/>
              </a:spcBef>
              <a:buClr>
                <a:srgbClr val="90C6F6"/>
              </a:buClr>
              <a:buSzPct val="65000"/>
              <a:buFont typeface="Wingdings 2" panose="05020102010507070707" pitchFamily="18" charset="2"/>
              <a:buChar char=""/>
              <a:defRPr sz="2000">
                <a:solidFill>
                  <a:schemeClr val="tx1"/>
                </a:solidFill>
                <a:latin typeface="Arial" panose="020B0604020202020204" pitchFamily="34" charset="0"/>
              </a:defRPr>
            </a:lvl4pPr>
            <a:lvl5pPr marL="2057400" indent="-228600" eaLnBrk="0" hangingPunct="0">
              <a:spcBef>
                <a:spcPct val="20000"/>
              </a:spcBef>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Suppliers</a:t>
            </a:r>
          </a:p>
        </p:txBody>
      </p:sp>
      <p:sp>
        <p:nvSpPr>
          <p:cNvPr id="7177" name="Rectangle 13">
            <a:extLst>
              <a:ext uri="{FF2B5EF4-FFF2-40B4-BE49-F238E27FC236}">
                <a16:creationId xmlns:a16="http://schemas.microsoft.com/office/drawing/2014/main" id="{83B493A6-3F13-45DB-ADD5-179528C4C554}"/>
              </a:ext>
            </a:extLst>
          </p:cNvPr>
          <p:cNvSpPr>
            <a:spLocks noChangeArrowheads="1"/>
          </p:cNvSpPr>
          <p:nvPr/>
        </p:nvSpPr>
        <p:spPr bwMode="auto">
          <a:xfrm>
            <a:off x="2209800" y="5181600"/>
            <a:ext cx="1828800" cy="762000"/>
          </a:xfrm>
          <a:prstGeom prst="rect">
            <a:avLst/>
          </a:prstGeom>
          <a:solidFill>
            <a:schemeClr val="accent1"/>
          </a:solidFill>
          <a:ln w="12700">
            <a:solidFill>
              <a:schemeClr val="hlink"/>
            </a:solidFill>
            <a:miter lim="800000"/>
            <a:headEnd/>
            <a:tailEnd/>
          </a:ln>
        </p:spPr>
        <p:txBody>
          <a:bodyPr wrap="none" anchor="ctr"/>
          <a:lstStyle>
            <a:lvl1pPr eaLnBrk="0" hangingPunct="0">
              <a:spcBef>
                <a:spcPct val="20000"/>
              </a:spcBef>
              <a:buClr>
                <a:srgbClr val="90C6F6"/>
              </a:buClr>
              <a:buSzPct val="95000"/>
              <a:buFont typeface="Wingdings 2" panose="05020102010507070707" pitchFamily="18" charset="2"/>
              <a:buChar char=""/>
              <a:defRPr sz="2600">
                <a:solidFill>
                  <a:schemeClr val="tx1"/>
                </a:solidFill>
                <a:latin typeface="Arial" panose="020B0604020202020204" pitchFamily="34" charset="0"/>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Arial" panose="020B0604020202020204" pitchFamily="34" charset="0"/>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Arial" panose="020B0604020202020204" pitchFamily="34" charset="0"/>
              </a:defRPr>
            </a:lvl3pPr>
            <a:lvl4pPr marL="1600200" indent="-228600" eaLnBrk="0" hangingPunct="0">
              <a:spcBef>
                <a:spcPct val="20000"/>
              </a:spcBef>
              <a:buClr>
                <a:srgbClr val="90C6F6"/>
              </a:buClr>
              <a:buSzPct val="65000"/>
              <a:buFont typeface="Wingdings 2" panose="05020102010507070707" pitchFamily="18" charset="2"/>
              <a:buChar char=""/>
              <a:defRPr sz="2000">
                <a:solidFill>
                  <a:schemeClr val="tx1"/>
                </a:solidFill>
                <a:latin typeface="Arial" panose="020B0604020202020204" pitchFamily="34" charset="0"/>
              </a:defRPr>
            </a:lvl4pPr>
            <a:lvl5pPr marL="2057400" indent="-228600" eaLnBrk="0" hangingPunct="0">
              <a:spcBef>
                <a:spcPct val="20000"/>
              </a:spcBef>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Government</a:t>
            </a:r>
          </a:p>
        </p:txBody>
      </p:sp>
      <p:sp>
        <p:nvSpPr>
          <p:cNvPr id="7178" name="Rectangle 14">
            <a:extLst>
              <a:ext uri="{FF2B5EF4-FFF2-40B4-BE49-F238E27FC236}">
                <a16:creationId xmlns:a16="http://schemas.microsoft.com/office/drawing/2014/main" id="{37020773-47D6-4A4F-8A0B-6B66E74A4B66}"/>
              </a:ext>
            </a:extLst>
          </p:cNvPr>
          <p:cNvSpPr>
            <a:spLocks noChangeArrowheads="1"/>
          </p:cNvSpPr>
          <p:nvPr/>
        </p:nvSpPr>
        <p:spPr bwMode="auto">
          <a:xfrm>
            <a:off x="5105400" y="5181600"/>
            <a:ext cx="1828800" cy="762000"/>
          </a:xfrm>
          <a:prstGeom prst="rect">
            <a:avLst/>
          </a:prstGeom>
          <a:solidFill>
            <a:schemeClr val="accent1"/>
          </a:solidFill>
          <a:ln w="12700">
            <a:solidFill>
              <a:schemeClr val="hlink"/>
            </a:solidFill>
            <a:miter lim="800000"/>
            <a:headEnd/>
            <a:tailEnd/>
          </a:ln>
        </p:spPr>
        <p:txBody>
          <a:bodyPr wrap="none" anchor="ctr"/>
          <a:lstStyle>
            <a:lvl1pPr eaLnBrk="0" hangingPunct="0">
              <a:spcBef>
                <a:spcPct val="20000"/>
              </a:spcBef>
              <a:buClr>
                <a:srgbClr val="90C6F6"/>
              </a:buClr>
              <a:buSzPct val="95000"/>
              <a:buFont typeface="Wingdings 2" panose="05020102010507070707" pitchFamily="18" charset="2"/>
              <a:buChar char=""/>
              <a:defRPr sz="2600">
                <a:solidFill>
                  <a:schemeClr val="tx1"/>
                </a:solidFill>
                <a:latin typeface="Arial" panose="020B0604020202020204" pitchFamily="34" charset="0"/>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Arial" panose="020B0604020202020204" pitchFamily="34" charset="0"/>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Arial" panose="020B0604020202020204" pitchFamily="34" charset="0"/>
              </a:defRPr>
            </a:lvl3pPr>
            <a:lvl4pPr marL="1600200" indent="-228600" eaLnBrk="0" hangingPunct="0">
              <a:spcBef>
                <a:spcPct val="20000"/>
              </a:spcBef>
              <a:buClr>
                <a:srgbClr val="90C6F6"/>
              </a:buClr>
              <a:buSzPct val="65000"/>
              <a:buFont typeface="Wingdings 2" panose="05020102010507070707" pitchFamily="18" charset="2"/>
              <a:buChar char=""/>
              <a:defRPr sz="2000">
                <a:solidFill>
                  <a:schemeClr val="tx1"/>
                </a:solidFill>
                <a:latin typeface="Arial" panose="020B0604020202020204" pitchFamily="34" charset="0"/>
              </a:defRPr>
            </a:lvl4pPr>
            <a:lvl5pPr marL="2057400" indent="-228600" eaLnBrk="0" hangingPunct="0">
              <a:spcBef>
                <a:spcPct val="20000"/>
              </a:spcBef>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Auditors</a:t>
            </a:r>
          </a:p>
        </p:txBody>
      </p:sp>
      <p:sp>
        <p:nvSpPr>
          <p:cNvPr id="7179" name="Rectangle 15">
            <a:extLst>
              <a:ext uri="{FF2B5EF4-FFF2-40B4-BE49-F238E27FC236}">
                <a16:creationId xmlns:a16="http://schemas.microsoft.com/office/drawing/2014/main" id="{032313E7-0B67-4FB5-BEA9-6DCE42506B6A}"/>
              </a:ext>
            </a:extLst>
          </p:cNvPr>
          <p:cNvSpPr>
            <a:spLocks noChangeArrowheads="1"/>
          </p:cNvSpPr>
          <p:nvPr/>
        </p:nvSpPr>
        <p:spPr bwMode="auto">
          <a:xfrm>
            <a:off x="8077200" y="5181600"/>
            <a:ext cx="1905000" cy="762000"/>
          </a:xfrm>
          <a:prstGeom prst="rect">
            <a:avLst/>
          </a:prstGeom>
          <a:solidFill>
            <a:schemeClr val="accent1"/>
          </a:solidFill>
          <a:ln w="12700">
            <a:solidFill>
              <a:schemeClr val="hlink"/>
            </a:solidFill>
            <a:miter lim="800000"/>
            <a:headEnd/>
            <a:tailEnd/>
          </a:ln>
        </p:spPr>
        <p:txBody>
          <a:bodyPr wrap="none" anchor="ctr"/>
          <a:lstStyle>
            <a:lvl1pPr eaLnBrk="0" hangingPunct="0">
              <a:spcBef>
                <a:spcPct val="20000"/>
              </a:spcBef>
              <a:buClr>
                <a:srgbClr val="90C6F6"/>
              </a:buClr>
              <a:buSzPct val="95000"/>
              <a:buFont typeface="Wingdings 2" panose="05020102010507070707" pitchFamily="18" charset="2"/>
              <a:buChar char=""/>
              <a:defRPr sz="2600">
                <a:solidFill>
                  <a:schemeClr val="tx1"/>
                </a:solidFill>
                <a:latin typeface="Arial" panose="020B0604020202020204" pitchFamily="34" charset="0"/>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Arial" panose="020B0604020202020204" pitchFamily="34" charset="0"/>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Arial" panose="020B0604020202020204" pitchFamily="34" charset="0"/>
              </a:defRPr>
            </a:lvl3pPr>
            <a:lvl4pPr marL="1600200" indent="-228600" eaLnBrk="0" hangingPunct="0">
              <a:spcBef>
                <a:spcPct val="20000"/>
              </a:spcBef>
              <a:buClr>
                <a:srgbClr val="90C6F6"/>
              </a:buClr>
              <a:buSzPct val="65000"/>
              <a:buFont typeface="Wingdings 2" panose="05020102010507070707" pitchFamily="18" charset="2"/>
              <a:buChar char=""/>
              <a:defRPr sz="2000">
                <a:solidFill>
                  <a:schemeClr val="tx1"/>
                </a:solidFill>
                <a:latin typeface="Arial" panose="020B0604020202020204" pitchFamily="34" charset="0"/>
              </a:defRPr>
            </a:lvl4pPr>
            <a:lvl5pPr marL="2057400" indent="-228600" eaLnBrk="0" hangingPunct="0">
              <a:spcBef>
                <a:spcPct val="20000"/>
              </a:spcBef>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Customers</a:t>
            </a:r>
          </a:p>
        </p:txBody>
      </p:sp>
      <p:sp>
        <p:nvSpPr>
          <p:cNvPr id="7180" name="Line 17">
            <a:extLst>
              <a:ext uri="{FF2B5EF4-FFF2-40B4-BE49-F238E27FC236}">
                <a16:creationId xmlns:a16="http://schemas.microsoft.com/office/drawing/2014/main" id="{040FFE31-463B-43D5-97AC-FEB02479CA60}"/>
              </a:ext>
            </a:extLst>
          </p:cNvPr>
          <p:cNvSpPr>
            <a:spLocks noChangeShapeType="1"/>
          </p:cNvSpPr>
          <p:nvPr/>
        </p:nvSpPr>
        <p:spPr bwMode="auto">
          <a:xfrm>
            <a:off x="4191000" y="2819400"/>
            <a:ext cx="838200" cy="685800"/>
          </a:xfrm>
          <a:prstGeom prst="line">
            <a:avLst/>
          </a:prstGeom>
          <a:noFill/>
          <a:ln w="19050">
            <a:solidFill>
              <a:schemeClr val="hlink"/>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181" name="Line 19">
            <a:extLst>
              <a:ext uri="{FF2B5EF4-FFF2-40B4-BE49-F238E27FC236}">
                <a16:creationId xmlns:a16="http://schemas.microsoft.com/office/drawing/2014/main" id="{24A5AD64-1566-4E9C-86C7-DF9434103F34}"/>
              </a:ext>
            </a:extLst>
          </p:cNvPr>
          <p:cNvSpPr>
            <a:spLocks noChangeShapeType="1"/>
          </p:cNvSpPr>
          <p:nvPr/>
        </p:nvSpPr>
        <p:spPr bwMode="auto">
          <a:xfrm flipV="1">
            <a:off x="4267200" y="4572000"/>
            <a:ext cx="762000" cy="609600"/>
          </a:xfrm>
          <a:prstGeom prst="line">
            <a:avLst/>
          </a:prstGeom>
          <a:noFill/>
          <a:ln w="19050">
            <a:solidFill>
              <a:schemeClr val="hlink"/>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182" name="Line 20">
            <a:extLst>
              <a:ext uri="{FF2B5EF4-FFF2-40B4-BE49-F238E27FC236}">
                <a16:creationId xmlns:a16="http://schemas.microsoft.com/office/drawing/2014/main" id="{611B48F2-AEB4-4AAC-8423-A55546966041}"/>
              </a:ext>
            </a:extLst>
          </p:cNvPr>
          <p:cNvSpPr>
            <a:spLocks noChangeShapeType="1"/>
          </p:cNvSpPr>
          <p:nvPr/>
        </p:nvSpPr>
        <p:spPr bwMode="auto">
          <a:xfrm>
            <a:off x="4267200" y="3962400"/>
            <a:ext cx="762000" cy="0"/>
          </a:xfrm>
          <a:prstGeom prst="line">
            <a:avLst/>
          </a:prstGeom>
          <a:noFill/>
          <a:ln w="19050">
            <a:solidFill>
              <a:schemeClr val="hlink"/>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183" name="Line 21">
            <a:extLst>
              <a:ext uri="{FF2B5EF4-FFF2-40B4-BE49-F238E27FC236}">
                <a16:creationId xmlns:a16="http://schemas.microsoft.com/office/drawing/2014/main" id="{B961CD5E-EC2B-4BD2-B887-4B0429C99B7B}"/>
              </a:ext>
            </a:extLst>
          </p:cNvPr>
          <p:cNvSpPr>
            <a:spLocks noChangeShapeType="1"/>
          </p:cNvSpPr>
          <p:nvPr/>
        </p:nvSpPr>
        <p:spPr bwMode="auto">
          <a:xfrm>
            <a:off x="6019800" y="2895600"/>
            <a:ext cx="0" cy="609600"/>
          </a:xfrm>
          <a:prstGeom prst="line">
            <a:avLst/>
          </a:prstGeom>
          <a:noFill/>
          <a:ln w="19050">
            <a:solidFill>
              <a:schemeClr val="hlink"/>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184" name="Line 22">
            <a:extLst>
              <a:ext uri="{FF2B5EF4-FFF2-40B4-BE49-F238E27FC236}">
                <a16:creationId xmlns:a16="http://schemas.microsoft.com/office/drawing/2014/main" id="{E4576B72-BA42-491D-8FD1-DB596414EA9A}"/>
              </a:ext>
            </a:extLst>
          </p:cNvPr>
          <p:cNvSpPr>
            <a:spLocks noChangeShapeType="1"/>
          </p:cNvSpPr>
          <p:nvPr/>
        </p:nvSpPr>
        <p:spPr bwMode="auto">
          <a:xfrm>
            <a:off x="6019800" y="4495800"/>
            <a:ext cx="0" cy="609600"/>
          </a:xfrm>
          <a:prstGeom prst="line">
            <a:avLst/>
          </a:prstGeom>
          <a:noFill/>
          <a:ln w="19050">
            <a:solidFill>
              <a:schemeClr val="hlink"/>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185" name="Line 23">
            <a:extLst>
              <a:ext uri="{FF2B5EF4-FFF2-40B4-BE49-F238E27FC236}">
                <a16:creationId xmlns:a16="http://schemas.microsoft.com/office/drawing/2014/main" id="{5B606753-C21E-4D54-A9AB-0E3EB73F956E}"/>
              </a:ext>
            </a:extLst>
          </p:cNvPr>
          <p:cNvSpPr>
            <a:spLocks noChangeShapeType="1"/>
          </p:cNvSpPr>
          <p:nvPr/>
        </p:nvSpPr>
        <p:spPr bwMode="auto">
          <a:xfrm>
            <a:off x="7086600" y="4572000"/>
            <a:ext cx="838200" cy="609600"/>
          </a:xfrm>
          <a:prstGeom prst="line">
            <a:avLst/>
          </a:prstGeom>
          <a:noFill/>
          <a:ln w="19050">
            <a:solidFill>
              <a:schemeClr val="hlink"/>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186" name="Line 24">
            <a:extLst>
              <a:ext uri="{FF2B5EF4-FFF2-40B4-BE49-F238E27FC236}">
                <a16:creationId xmlns:a16="http://schemas.microsoft.com/office/drawing/2014/main" id="{9C5AD19F-CF7B-4235-B800-697B46FFFB4D}"/>
              </a:ext>
            </a:extLst>
          </p:cNvPr>
          <p:cNvSpPr>
            <a:spLocks noChangeShapeType="1"/>
          </p:cNvSpPr>
          <p:nvPr/>
        </p:nvSpPr>
        <p:spPr bwMode="auto">
          <a:xfrm>
            <a:off x="7086600" y="3962400"/>
            <a:ext cx="838200" cy="0"/>
          </a:xfrm>
          <a:prstGeom prst="line">
            <a:avLst/>
          </a:prstGeom>
          <a:noFill/>
          <a:ln w="19050">
            <a:solidFill>
              <a:schemeClr val="hlink"/>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187" name="Line 25">
            <a:extLst>
              <a:ext uri="{FF2B5EF4-FFF2-40B4-BE49-F238E27FC236}">
                <a16:creationId xmlns:a16="http://schemas.microsoft.com/office/drawing/2014/main" id="{13FA2FF0-793E-4E7C-834B-2B6CFA1512A9}"/>
              </a:ext>
            </a:extLst>
          </p:cNvPr>
          <p:cNvSpPr>
            <a:spLocks noChangeShapeType="1"/>
          </p:cNvSpPr>
          <p:nvPr/>
        </p:nvSpPr>
        <p:spPr bwMode="auto">
          <a:xfrm flipV="1">
            <a:off x="7086600" y="2819400"/>
            <a:ext cx="838200" cy="609600"/>
          </a:xfrm>
          <a:prstGeom prst="line">
            <a:avLst/>
          </a:prstGeom>
          <a:noFill/>
          <a:ln w="19050">
            <a:solidFill>
              <a:schemeClr val="hlink"/>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188" name="Slide Number Placeholder 20">
            <a:extLst>
              <a:ext uri="{FF2B5EF4-FFF2-40B4-BE49-F238E27FC236}">
                <a16:creationId xmlns:a16="http://schemas.microsoft.com/office/drawing/2014/main" id="{FD1F90AB-0508-44F4-ADC4-E09ED5B42F5A}"/>
              </a:ext>
            </a:extLst>
          </p:cNvPr>
          <p:cNvSpPr txBox="1">
            <a:spLocks/>
          </p:cNvSpPr>
          <p:nvPr/>
        </p:nvSpPr>
        <p:spPr bwMode="auto">
          <a:xfrm>
            <a:off x="9753600" y="6400800"/>
            <a:ext cx="457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90C6F6"/>
              </a:buClr>
              <a:buSzPct val="95000"/>
              <a:buFont typeface="Wingdings 2" panose="05020102010507070707" pitchFamily="18" charset="2"/>
              <a:buChar char=""/>
              <a:defRPr sz="2600">
                <a:solidFill>
                  <a:schemeClr val="tx1"/>
                </a:solidFill>
                <a:latin typeface="Arial" panose="020B0604020202020204" pitchFamily="34" charset="0"/>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Arial" panose="020B0604020202020204" pitchFamily="34" charset="0"/>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Arial" panose="020B0604020202020204" pitchFamily="34" charset="0"/>
              </a:defRPr>
            </a:lvl3pPr>
            <a:lvl4pPr marL="1600200" indent="-228600" eaLnBrk="0" hangingPunct="0">
              <a:spcBef>
                <a:spcPct val="20000"/>
              </a:spcBef>
              <a:buClr>
                <a:srgbClr val="90C6F6"/>
              </a:buClr>
              <a:buSzPct val="65000"/>
              <a:buFont typeface="Wingdings 2" panose="05020102010507070707" pitchFamily="18" charset="2"/>
              <a:buChar char=""/>
              <a:defRPr sz="2000">
                <a:solidFill>
                  <a:schemeClr val="tx1"/>
                </a:solidFill>
                <a:latin typeface="Arial" panose="020B0604020202020204" pitchFamily="34" charset="0"/>
              </a:defRPr>
            </a:lvl4pPr>
            <a:lvl5pPr marL="2057400" indent="-228600" eaLnBrk="0" hangingPunct="0">
              <a:spcBef>
                <a:spcPct val="20000"/>
              </a:spcBef>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BFBFBF"/>
              </a:buClr>
              <a:buSzPct val="65000"/>
              <a:buFont typeface="Wingdings 2" panose="05020102010507070707" pitchFamily="18" charset="2"/>
              <a:buChar char=""/>
              <a:defRPr sz="2000">
                <a:solidFill>
                  <a:schemeClr val="tx1"/>
                </a:solidFill>
                <a:latin typeface="Arial" panose="020B0604020202020204" pitchFamily="34" charset="0"/>
              </a:defRPr>
            </a:lvl9pPr>
          </a:lstStyle>
          <a:p>
            <a:pPr eaLnBrk="1" hangingPunct="1">
              <a:spcBef>
                <a:spcPct val="0"/>
              </a:spcBef>
              <a:buClrTx/>
              <a:buSzTx/>
              <a:buFontTx/>
              <a:buNone/>
            </a:pPr>
            <a:fld id="{D9266184-37D7-4C02-9AA0-9FBC454DF08B}" type="slidenum">
              <a:rPr lang="en-US" altLang="zh-CN" sz="1800"/>
              <a:pPr eaLnBrk="1" hangingPunct="1">
                <a:spcBef>
                  <a:spcPct val="0"/>
                </a:spcBef>
                <a:buClrTx/>
                <a:buSzTx/>
                <a:buFontTx/>
                <a:buNone/>
              </a:pPr>
              <a:t>28</a:t>
            </a:fld>
            <a:endParaRPr lang="en-US" altLang="zh-CN" sz="1800"/>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968079" y="1175701"/>
            <a:ext cx="8090321" cy="4943695"/>
          </a:xfrm>
          <a:prstGeom prst="rect">
            <a:avLst/>
          </a:prstGeom>
          <a:gradFill>
            <a:gsLst>
              <a:gs pos="0">
                <a:schemeClr val="accent1">
                  <a:tint val="100000"/>
                  <a:shade val="100000"/>
                  <a:satMod val="130000"/>
                </a:schemeClr>
              </a:gs>
              <a:gs pos="9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p>
        </p:txBody>
      </p:sp>
      <p:sp>
        <p:nvSpPr>
          <p:cNvPr id="6" name="Line 16"/>
          <p:cNvSpPr>
            <a:spLocks noChangeShapeType="1"/>
          </p:cNvSpPr>
          <p:nvPr/>
        </p:nvSpPr>
        <p:spPr bwMode="auto">
          <a:xfrm>
            <a:off x="1905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22" name="Oval 21"/>
          <p:cNvSpPr/>
          <p:nvPr/>
        </p:nvSpPr>
        <p:spPr>
          <a:xfrm>
            <a:off x="2133600" y="4837733"/>
            <a:ext cx="2316354" cy="1009122"/>
          </a:xfrm>
          <a:prstGeom prst="ellipse">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i="1" dirty="0">
                <a:solidFill>
                  <a:schemeClr val="tx1"/>
                </a:solidFill>
              </a:rPr>
              <a:t>Unstructured</a:t>
            </a:r>
          </a:p>
          <a:p>
            <a:pPr algn="ctr"/>
            <a:r>
              <a:rPr lang="en-US" sz="1500" b="1" i="1" dirty="0">
                <a:solidFill>
                  <a:schemeClr val="tx1"/>
                </a:solidFill>
              </a:rPr>
              <a:t> Data: Texts &amp; Images</a:t>
            </a:r>
            <a:endParaRPr lang="en-US" sz="1500" dirty="0">
              <a:solidFill>
                <a:schemeClr val="tx1"/>
              </a:solidFill>
            </a:endParaRPr>
          </a:p>
        </p:txBody>
      </p:sp>
      <p:sp>
        <p:nvSpPr>
          <p:cNvPr id="20" name="Oval 19"/>
          <p:cNvSpPr/>
          <p:nvPr/>
        </p:nvSpPr>
        <p:spPr>
          <a:xfrm>
            <a:off x="3234755" y="1354157"/>
            <a:ext cx="2124988" cy="1009122"/>
          </a:xfrm>
          <a:prstGeom prst="ellipse">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i="1" dirty="0">
                <a:solidFill>
                  <a:schemeClr val="tx1"/>
                </a:solidFill>
              </a:rPr>
              <a:t>Deep Learning &amp;</a:t>
            </a:r>
          </a:p>
          <a:p>
            <a:pPr algn="ctr"/>
            <a:r>
              <a:rPr lang="en-US" sz="1500" b="1" i="1" dirty="0">
                <a:solidFill>
                  <a:schemeClr val="tx1"/>
                </a:solidFill>
              </a:rPr>
              <a:t>Computational Power</a:t>
            </a:r>
            <a:endParaRPr lang="en-US" sz="1500" dirty="0">
              <a:solidFill>
                <a:schemeClr val="tx1"/>
              </a:solidFill>
            </a:endParaRPr>
          </a:p>
        </p:txBody>
      </p:sp>
      <p:cxnSp>
        <p:nvCxnSpPr>
          <p:cNvPr id="23" name="Straight Arrow Connector 22"/>
          <p:cNvCxnSpPr/>
          <p:nvPr/>
        </p:nvCxnSpPr>
        <p:spPr>
          <a:xfrm flipV="1">
            <a:off x="3588783" y="4413523"/>
            <a:ext cx="102034" cy="406392"/>
          </a:xfrm>
          <a:prstGeom prst="straightConnector1">
            <a:avLst/>
          </a:prstGeom>
          <a:ln w="57150" cap="sq" cmpd="sng">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prstDash val="solid"/>
            <a:headEnd type="none"/>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4109884" y="2382734"/>
            <a:ext cx="129152" cy="363364"/>
          </a:xfrm>
          <a:prstGeom prst="straightConnector1">
            <a:avLst/>
          </a:prstGeom>
          <a:ln w="57150" cap="sq" cmpd="sng">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prstDash val="solid"/>
            <a:headEnd type="none"/>
            <a:tailEnd type="arrow"/>
          </a:ln>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3053033" y="3061144"/>
            <a:ext cx="2124988" cy="1089732"/>
          </a:xfrm>
          <a:prstGeom prst="ellipse">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200" b="1" dirty="0">
              <a:solidFill>
                <a:schemeClr val="tx1"/>
              </a:solidFill>
            </a:endParaRPr>
          </a:p>
          <a:p>
            <a:pPr algn="ctr"/>
            <a:r>
              <a:rPr lang="en-US" sz="2000" b="1" i="1" dirty="0">
                <a:solidFill>
                  <a:schemeClr val="tx1"/>
                </a:solidFill>
              </a:rPr>
              <a:t>Disclosure:</a:t>
            </a:r>
          </a:p>
          <a:p>
            <a:pPr algn="ctr"/>
            <a:r>
              <a:rPr lang="en-US" sz="1400" b="1" i="1" dirty="0">
                <a:solidFill>
                  <a:schemeClr val="tx1"/>
                </a:solidFill>
              </a:rPr>
              <a:t>Firm Information</a:t>
            </a:r>
          </a:p>
          <a:p>
            <a:pPr algn="ctr"/>
            <a:endParaRPr lang="en-US" sz="1600" dirty="0">
              <a:solidFill>
                <a:schemeClr val="tx1"/>
              </a:solidFill>
            </a:endParaRPr>
          </a:p>
        </p:txBody>
      </p:sp>
      <p:sp>
        <p:nvSpPr>
          <p:cNvPr id="24" name="Oval 23"/>
          <p:cNvSpPr/>
          <p:nvPr/>
        </p:nvSpPr>
        <p:spPr>
          <a:xfrm>
            <a:off x="7393863" y="3099122"/>
            <a:ext cx="2124988" cy="1089732"/>
          </a:xfrm>
          <a:prstGeom prst="ellipse">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200" b="1" dirty="0">
              <a:solidFill>
                <a:schemeClr val="tx1"/>
              </a:solidFill>
            </a:endParaRPr>
          </a:p>
          <a:p>
            <a:pPr lvl="0" algn="ctr"/>
            <a:r>
              <a:rPr lang="en-US" altLang="ko-KR" sz="2000" b="1" i="1" dirty="0">
                <a:solidFill>
                  <a:prstClr val="black"/>
                </a:solidFill>
              </a:rPr>
              <a:t>Decisions:</a:t>
            </a:r>
          </a:p>
          <a:p>
            <a:pPr lvl="0" algn="ctr"/>
            <a:r>
              <a:rPr lang="en-US" altLang="ko-KR" sz="1400" b="1" i="1" dirty="0">
                <a:solidFill>
                  <a:prstClr val="black"/>
                </a:solidFill>
              </a:rPr>
              <a:t>Investment &amp; Managerial Decisions</a:t>
            </a:r>
          </a:p>
          <a:p>
            <a:pPr algn="ctr"/>
            <a:endParaRPr lang="en-US" sz="1600" dirty="0">
              <a:solidFill>
                <a:schemeClr val="tx1"/>
              </a:solidFill>
            </a:endParaRPr>
          </a:p>
        </p:txBody>
      </p:sp>
      <p:sp>
        <p:nvSpPr>
          <p:cNvPr id="25" name="Oval 24"/>
          <p:cNvSpPr/>
          <p:nvPr/>
        </p:nvSpPr>
        <p:spPr>
          <a:xfrm>
            <a:off x="5104502" y="4565465"/>
            <a:ext cx="2277885" cy="932788"/>
          </a:xfrm>
          <a:prstGeom prst="ellipse">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200" b="1" dirty="0">
              <a:solidFill>
                <a:schemeClr val="tx1"/>
              </a:solidFill>
            </a:endParaRPr>
          </a:p>
          <a:p>
            <a:pPr algn="ctr"/>
            <a:r>
              <a:rPr lang="en-US" altLang="ko-KR" sz="2000" b="1" i="1" dirty="0">
                <a:solidFill>
                  <a:schemeClr val="tx1"/>
                </a:solidFill>
              </a:rPr>
              <a:t>Theory Development</a:t>
            </a:r>
            <a:endParaRPr lang="en-US" altLang="ko-KR" sz="1200" b="1" i="1" dirty="0">
              <a:solidFill>
                <a:schemeClr val="tx1"/>
              </a:solidFill>
            </a:endParaRPr>
          </a:p>
          <a:p>
            <a:pPr algn="ctr"/>
            <a:endParaRPr lang="en-US" sz="1600" dirty="0">
              <a:solidFill>
                <a:schemeClr val="tx1"/>
              </a:solidFill>
            </a:endParaRPr>
          </a:p>
        </p:txBody>
      </p:sp>
      <p:sp>
        <p:nvSpPr>
          <p:cNvPr id="16" name="Oval 15"/>
          <p:cNvSpPr/>
          <p:nvPr/>
        </p:nvSpPr>
        <p:spPr>
          <a:xfrm>
            <a:off x="2775499" y="2991663"/>
            <a:ext cx="2584245" cy="1184660"/>
          </a:xfrm>
          <a:prstGeom prst="ellipse">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altLang="ko-KR" sz="2000" b="1" i="1" dirty="0">
                <a:solidFill>
                  <a:prstClr val="black"/>
                </a:solidFill>
              </a:rPr>
              <a:t>Disclosure:</a:t>
            </a:r>
          </a:p>
          <a:p>
            <a:pPr lvl="0" algn="ctr"/>
            <a:r>
              <a:rPr lang="en-US" altLang="ko-KR" sz="1400" b="1" i="1" dirty="0">
                <a:solidFill>
                  <a:prstClr val="black"/>
                </a:solidFill>
              </a:rPr>
              <a:t>Firm Information</a:t>
            </a:r>
          </a:p>
        </p:txBody>
      </p:sp>
      <p:sp>
        <p:nvSpPr>
          <p:cNvPr id="26" name="Oval 25"/>
          <p:cNvSpPr/>
          <p:nvPr/>
        </p:nvSpPr>
        <p:spPr>
          <a:xfrm>
            <a:off x="7295662" y="2986749"/>
            <a:ext cx="2584245" cy="1314478"/>
          </a:xfrm>
          <a:prstGeom prst="ellipse">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200" b="1" dirty="0">
              <a:solidFill>
                <a:schemeClr val="tx1"/>
              </a:solidFill>
            </a:endParaRPr>
          </a:p>
          <a:p>
            <a:pPr algn="ctr"/>
            <a:r>
              <a:rPr lang="en-US" sz="2000" b="1" i="1" dirty="0">
                <a:solidFill>
                  <a:schemeClr val="tx1"/>
                </a:solidFill>
              </a:rPr>
              <a:t>Decisions:</a:t>
            </a:r>
          </a:p>
          <a:p>
            <a:pPr algn="ctr"/>
            <a:r>
              <a:rPr lang="en-US" sz="1400" b="1" i="1" dirty="0">
                <a:solidFill>
                  <a:schemeClr val="tx1"/>
                </a:solidFill>
              </a:rPr>
              <a:t>Investment &amp; Managerial Decisions</a:t>
            </a:r>
          </a:p>
          <a:p>
            <a:pPr algn="ctr"/>
            <a:endParaRPr lang="en-US" sz="1600" dirty="0">
              <a:solidFill>
                <a:schemeClr val="tx1"/>
              </a:solidFill>
            </a:endParaRPr>
          </a:p>
        </p:txBody>
      </p:sp>
      <p:sp>
        <p:nvSpPr>
          <p:cNvPr id="27" name="Oval 26"/>
          <p:cNvSpPr/>
          <p:nvPr/>
        </p:nvSpPr>
        <p:spPr>
          <a:xfrm>
            <a:off x="4951321" y="4526554"/>
            <a:ext cx="2584245" cy="1314478"/>
          </a:xfrm>
          <a:prstGeom prst="ellipse">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200" b="1" dirty="0">
              <a:solidFill>
                <a:schemeClr val="tx1"/>
              </a:solidFill>
            </a:endParaRPr>
          </a:p>
          <a:p>
            <a:pPr algn="ctr"/>
            <a:r>
              <a:rPr lang="en-US" altLang="ko-KR" sz="2000" b="1" i="1" dirty="0">
                <a:solidFill>
                  <a:schemeClr val="tx1"/>
                </a:solidFill>
              </a:rPr>
              <a:t>Theory Development</a:t>
            </a:r>
            <a:endParaRPr lang="en-US" altLang="ko-KR" sz="1200" b="1" i="1" dirty="0">
              <a:solidFill>
                <a:schemeClr val="tx1"/>
              </a:solidFill>
            </a:endParaRPr>
          </a:p>
          <a:p>
            <a:pPr algn="ctr"/>
            <a:endParaRPr lang="en-US" sz="1600" dirty="0">
              <a:solidFill>
                <a:schemeClr val="tx1"/>
              </a:solidFill>
            </a:endParaRPr>
          </a:p>
        </p:txBody>
      </p:sp>
      <p:sp>
        <p:nvSpPr>
          <p:cNvPr id="14" name="Oval 13"/>
          <p:cNvSpPr/>
          <p:nvPr/>
        </p:nvSpPr>
        <p:spPr>
          <a:xfrm>
            <a:off x="2357558" y="2746098"/>
            <a:ext cx="3202351" cy="1665518"/>
          </a:xfrm>
          <a:prstGeom prst="ellipse">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200" b="1" dirty="0">
              <a:solidFill>
                <a:schemeClr val="tx1"/>
              </a:solidFill>
            </a:endParaRPr>
          </a:p>
          <a:p>
            <a:pPr algn="ctr"/>
            <a:r>
              <a:rPr lang="en-US" sz="2000" b="1" i="1" dirty="0">
                <a:solidFill>
                  <a:schemeClr val="tx1"/>
                </a:solidFill>
              </a:rPr>
              <a:t>Disclosure:</a:t>
            </a:r>
          </a:p>
          <a:p>
            <a:pPr algn="ctr"/>
            <a:r>
              <a:rPr lang="en-US" sz="1400" b="1" i="1" dirty="0">
                <a:solidFill>
                  <a:schemeClr val="tx1"/>
                </a:solidFill>
              </a:rPr>
              <a:t>Firm Information</a:t>
            </a:r>
          </a:p>
          <a:p>
            <a:pPr algn="ctr"/>
            <a:endParaRPr lang="en-US" sz="1600" dirty="0">
              <a:solidFill>
                <a:schemeClr val="tx1"/>
              </a:solidFill>
            </a:endParaRPr>
          </a:p>
        </p:txBody>
      </p:sp>
      <p:sp>
        <p:nvSpPr>
          <p:cNvPr id="15" name="Oval 14"/>
          <p:cNvSpPr/>
          <p:nvPr/>
        </p:nvSpPr>
        <p:spPr>
          <a:xfrm>
            <a:off x="7129117" y="2743031"/>
            <a:ext cx="3066934" cy="1670492"/>
          </a:xfrm>
          <a:prstGeom prst="ellipse">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200" b="1" dirty="0">
              <a:solidFill>
                <a:schemeClr val="tx1"/>
              </a:solidFill>
            </a:endParaRPr>
          </a:p>
          <a:p>
            <a:pPr lvl="0" algn="ctr"/>
            <a:r>
              <a:rPr lang="en-US" altLang="ko-KR" sz="2000" b="1" i="1" dirty="0">
                <a:solidFill>
                  <a:prstClr val="black"/>
                </a:solidFill>
              </a:rPr>
              <a:t>Decisions:</a:t>
            </a:r>
          </a:p>
          <a:p>
            <a:pPr lvl="0" algn="ctr"/>
            <a:r>
              <a:rPr lang="en-US" altLang="ko-KR" sz="1400" b="1" i="1" dirty="0">
                <a:solidFill>
                  <a:prstClr val="black"/>
                </a:solidFill>
              </a:rPr>
              <a:t>Investment &amp; Managerial Decisions</a:t>
            </a:r>
          </a:p>
          <a:p>
            <a:pPr algn="ctr"/>
            <a:endParaRPr lang="en-US" sz="1600" dirty="0">
              <a:solidFill>
                <a:schemeClr val="tx1"/>
              </a:solidFill>
            </a:endParaRPr>
          </a:p>
        </p:txBody>
      </p:sp>
      <p:sp>
        <p:nvSpPr>
          <p:cNvPr id="18" name="Oval 17"/>
          <p:cNvSpPr/>
          <p:nvPr/>
        </p:nvSpPr>
        <p:spPr>
          <a:xfrm>
            <a:off x="4669190" y="4520516"/>
            <a:ext cx="3148505" cy="1713045"/>
          </a:xfrm>
          <a:prstGeom prst="ellipse">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200" b="1" dirty="0">
              <a:solidFill>
                <a:schemeClr val="tx1"/>
              </a:solidFill>
            </a:endParaRPr>
          </a:p>
          <a:p>
            <a:pPr algn="ctr"/>
            <a:r>
              <a:rPr lang="en-US" altLang="ko-KR" sz="2000" b="1" i="1" dirty="0">
                <a:solidFill>
                  <a:schemeClr val="tx1"/>
                </a:solidFill>
              </a:rPr>
              <a:t>Theory Development</a:t>
            </a:r>
            <a:endParaRPr lang="en-US" altLang="ko-KR" sz="1200" b="1" i="1" dirty="0">
              <a:solidFill>
                <a:schemeClr val="tx1"/>
              </a:solidFill>
            </a:endParaRPr>
          </a:p>
          <a:p>
            <a:pPr algn="ctr"/>
            <a:endParaRPr lang="en-US" sz="1600" dirty="0">
              <a:solidFill>
                <a:schemeClr val="tx1"/>
              </a:solidFill>
            </a:endParaRPr>
          </a:p>
        </p:txBody>
      </p:sp>
      <p:sp>
        <p:nvSpPr>
          <p:cNvPr id="21" name="Down Arrow 20"/>
          <p:cNvSpPr/>
          <p:nvPr/>
        </p:nvSpPr>
        <p:spPr>
          <a:xfrm>
            <a:off x="5883200" y="3912427"/>
            <a:ext cx="723207" cy="507077"/>
          </a:xfrm>
          <a:prstGeom prst="downArrow">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cxnSp>
        <p:nvCxnSpPr>
          <p:cNvPr id="4" name="Straight Arrow Connector 3"/>
          <p:cNvCxnSpPr>
            <a:stCxn id="14" idx="6"/>
            <a:endCxn id="15" idx="2"/>
          </p:cNvCxnSpPr>
          <p:nvPr/>
        </p:nvCxnSpPr>
        <p:spPr>
          <a:xfrm flipV="1">
            <a:off x="5559909" y="3578277"/>
            <a:ext cx="1569209" cy="58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345433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0" grpId="0" animBg="1"/>
      <p:bldP spid="16" grpId="0" animBg="1"/>
      <p:bldP spid="26" grpId="0" animBg="1"/>
      <p:bldP spid="27" grpId="0" animBg="1"/>
      <p:bldP spid="14" grpId="0" animBg="1"/>
      <p:bldP spid="15"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2706" y="403412"/>
            <a:ext cx="3807759" cy="500232"/>
          </a:xfrm>
          <a:prstGeom prst="rect">
            <a:avLst/>
          </a:prstGeom>
        </p:spPr>
        <p:txBody>
          <a:bodyPr vert="horz" wrap="square" lIns="0" tIns="11206" rIns="0" bIns="0" rtlCol="0">
            <a:spAutoFit/>
          </a:bodyPr>
          <a:lstStyle/>
          <a:p>
            <a:pPr marL="11206">
              <a:lnSpc>
                <a:spcPct val="100000"/>
              </a:lnSpc>
              <a:spcBef>
                <a:spcPts val="88"/>
              </a:spcBef>
              <a:tabLst>
                <a:tab pos="1243359" algn="l"/>
              </a:tabLst>
            </a:pPr>
            <a:r>
              <a:rPr sz="3177" spc="-13" dirty="0"/>
              <a:t>Readings</a:t>
            </a:r>
            <a:endParaRPr sz="3177" dirty="0"/>
          </a:p>
        </p:txBody>
      </p:sp>
      <p:sp>
        <p:nvSpPr>
          <p:cNvPr id="4" name="object 4"/>
          <p:cNvSpPr txBox="1">
            <a:spLocks noGrp="1"/>
          </p:cNvSpPr>
          <p:nvPr>
            <p:ph type="sldNum" sz="quarter" idx="4294967295"/>
          </p:nvPr>
        </p:nvSpPr>
        <p:spPr>
          <a:xfrm>
            <a:off x="9001126" y="5628156"/>
            <a:ext cx="2473699" cy="279827"/>
          </a:xfrm>
          <a:prstGeom prst="rect">
            <a:avLst/>
          </a:prstGeom>
        </p:spPr>
        <p:txBody>
          <a:bodyPr vert="horz" wrap="square" lIns="0" tIns="2801" rIns="0" bIns="0" rtlCol="0">
            <a:spAutoFit/>
          </a:bodyPr>
          <a:lstStyle/>
          <a:p>
            <a:pPr marL="82928">
              <a:spcBef>
                <a:spcPts val="22"/>
              </a:spcBef>
            </a:pPr>
            <a:fld id="{81D60167-4931-47E6-BA6A-407CBD079E47}" type="slidenum">
              <a:rPr spc="-4" dirty="0"/>
              <a:pPr marL="82928">
                <a:spcBef>
                  <a:spcPts val="22"/>
                </a:spcBef>
              </a:pPr>
              <a:t>3</a:t>
            </a:fld>
            <a:endParaRPr spc="-4" dirty="0"/>
          </a:p>
        </p:txBody>
      </p:sp>
      <p:sp>
        <p:nvSpPr>
          <p:cNvPr id="3" name="object 3"/>
          <p:cNvSpPr txBox="1"/>
          <p:nvPr/>
        </p:nvSpPr>
        <p:spPr>
          <a:xfrm>
            <a:off x="1526242" y="1950273"/>
            <a:ext cx="9068360" cy="3260395"/>
          </a:xfrm>
          <a:prstGeom prst="rect">
            <a:avLst/>
          </a:prstGeom>
        </p:spPr>
        <p:txBody>
          <a:bodyPr vert="horz" wrap="square" lIns="0" tIns="81803" rIns="0" bIns="0" rtlCol="0">
            <a:spAutoFit/>
          </a:bodyPr>
          <a:lstStyle/>
          <a:p>
            <a:pPr marL="212923" marR="4483" indent="-202277">
              <a:lnSpc>
                <a:spcPts val="2391"/>
              </a:lnSpc>
              <a:spcBef>
                <a:spcPts val="644"/>
              </a:spcBef>
              <a:buFont typeface="Arial MT"/>
              <a:buChar char="•"/>
              <a:tabLst>
                <a:tab pos="213483" algn="l"/>
              </a:tabLst>
            </a:pPr>
            <a:r>
              <a:rPr sz="2471" spc="-4" dirty="0">
                <a:latin typeface="Times New Roman" panose="02020603050405020304" pitchFamily="18" charset="0"/>
                <a:cs typeface="Times New Roman" panose="02020603050405020304" pitchFamily="18" charset="0"/>
              </a:rPr>
              <a:t>‘</a:t>
            </a:r>
            <a:r>
              <a:rPr sz="2471" i="1" spc="-4" dirty="0">
                <a:latin typeface="Times New Roman" panose="02020603050405020304" pitchFamily="18" charset="0"/>
                <a:cs typeface="Times New Roman" panose="02020603050405020304" pitchFamily="18" charset="0"/>
              </a:rPr>
              <a:t>Artificial</a:t>
            </a:r>
            <a:r>
              <a:rPr sz="2471" i="1" spc="4" dirty="0">
                <a:latin typeface="Times New Roman" panose="02020603050405020304" pitchFamily="18" charset="0"/>
                <a:cs typeface="Times New Roman" panose="02020603050405020304" pitchFamily="18" charset="0"/>
              </a:rPr>
              <a:t> </a:t>
            </a:r>
            <a:r>
              <a:rPr sz="2471" i="1" spc="-13" dirty="0">
                <a:latin typeface="Times New Roman" panose="02020603050405020304" pitchFamily="18" charset="0"/>
                <a:cs typeface="Times New Roman" panose="02020603050405020304" pitchFamily="18" charset="0"/>
              </a:rPr>
              <a:t>Intelligence</a:t>
            </a:r>
            <a:r>
              <a:rPr sz="2471" i="1" spc="9" dirty="0">
                <a:latin typeface="Times New Roman" panose="02020603050405020304" pitchFamily="18" charset="0"/>
                <a:cs typeface="Times New Roman" panose="02020603050405020304" pitchFamily="18" charset="0"/>
              </a:rPr>
              <a:t> </a:t>
            </a:r>
            <a:r>
              <a:rPr sz="2471" i="1" spc="-9" dirty="0">
                <a:latin typeface="Times New Roman" panose="02020603050405020304" pitchFamily="18" charset="0"/>
                <a:cs typeface="Times New Roman" panose="02020603050405020304" pitchFamily="18" charset="0"/>
              </a:rPr>
              <a:t>Applications</a:t>
            </a:r>
            <a:r>
              <a:rPr sz="2471" i="1" spc="13" dirty="0">
                <a:latin typeface="Times New Roman" panose="02020603050405020304" pitchFamily="18" charset="0"/>
                <a:cs typeface="Times New Roman" panose="02020603050405020304" pitchFamily="18" charset="0"/>
              </a:rPr>
              <a:t> </a:t>
            </a:r>
            <a:r>
              <a:rPr sz="2471" i="1" spc="-4" dirty="0">
                <a:latin typeface="Times New Roman" panose="02020603050405020304" pitchFamily="18" charset="0"/>
                <a:cs typeface="Times New Roman" panose="02020603050405020304" pitchFamily="18" charset="0"/>
              </a:rPr>
              <a:t>in</a:t>
            </a:r>
            <a:r>
              <a:rPr sz="2471" i="1" spc="9" dirty="0">
                <a:latin typeface="Times New Roman" panose="02020603050405020304" pitchFamily="18" charset="0"/>
                <a:cs typeface="Times New Roman" panose="02020603050405020304" pitchFamily="18" charset="0"/>
              </a:rPr>
              <a:t> </a:t>
            </a:r>
            <a:r>
              <a:rPr sz="2471" i="1" spc="-9" dirty="0">
                <a:latin typeface="Times New Roman" panose="02020603050405020304" pitchFamily="18" charset="0"/>
                <a:cs typeface="Times New Roman" panose="02020603050405020304" pitchFamily="18" charset="0"/>
              </a:rPr>
              <a:t>Financial</a:t>
            </a:r>
            <a:r>
              <a:rPr sz="2471" i="1" spc="9" dirty="0">
                <a:latin typeface="Times New Roman" panose="02020603050405020304" pitchFamily="18" charset="0"/>
                <a:cs typeface="Times New Roman" panose="02020603050405020304" pitchFamily="18" charset="0"/>
              </a:rPr>
              <a:t> </a:t>
            </a:r>
            <a:r>
              <a:rPr sz="2471" i="1" spc="-4" dirty="0">
                <a:latin typeface="Times New Roman" panose="02020603050405020304" pitchFamily="18" charset="0"/>
                <a:cs typeface="Times New Roman" panose="02020603050405020304" pitchFamily="18" charset="0"/>
              </a:rPr>
              <a:t>Services</a:t>
            </a:r>
            <a:r>
              <a:rPr sz="2471" spc="-4" dirty="0">
                <a:latin typeface="Times New Roman" panose="02020603050405020304" pitchFamily="18" charset="0"/>
                <a:cs typeface="Times New Roman" panose="02020603050405020304" pitchFamily="18" charset="0"/>
              </a:rPr>
              <a:t>’</a:t>
            </a:r>
            <a:r>
              <a:rPr sz="2471" spc="13"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Oliver</a:t>
            </a:r>
            <a:r>
              <a:rPr sz="2471" spc="13" dirty="0">
                <a:latin typeface="Times New Roman" panose="02020603050405020304" pitchFamily="18" charset="0"/>
                <a:cs typeface="Times New Roman" panose="02020603050405020304" pitchFamily="18" charset="0"/>
              </a:rPr>
              <a:t> </a:t>
            </a:r>
            <a:r>
              <a:rPr sz="2471" spc="-22" dirty="0">
                <a:latin typeface="Times New Roman" panose="02020603050405020304" pitchFamily="18" charset="0"/>
                <a:cs typeface="Times New Roman" panose="02020603050405020304" pitchFamily="18" charset="0"/>
              </a:rPr>
              <a:t>Wyman </a:t>
            </a:r>
            <a:r>
              <a:rPr sz="2471" spc="-547"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(Section</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on</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‘How</a:t>
            </a:r>
            <a:r>
              <a:rPr sz="2471"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is</a:t>
            </a:r>
            <a:r>
              <a:rPr sz="2471" spc="4" dirty="0">
                <a:latin typeface="Times New Roman" panose="02020603050405020304" pitchFamily="18" charset="0"/>
                <a:cs typeface="Times New Roman" panose="02020603050405020304" pitchFamily="18" charset="0"/>
              </a:rPr>
              <a:t> </a:t>
            </a:r>
            <a:r>
              <a:rPr sz="2471" dirty="0">
                <a:latin typeface="Times New Roman" panose="02020603050405020304" pitchFamily="18" charset="0"/>
                <a:cs typeface="Times New Roman" panose="02020603050405020304" pitchFamily="18" charset="0"/>
              </a:rPr>
              <a:t>AI </a:t>
            </a:r>
            <a:r>
              <a:rPr sz="2471" spc="-4" dirty="0">
                <a:latin typeface="Times New Roman" panose="02020603050405020304" pitchFamily="18" charset="0"/>
                <a:cs typeface="Times New Roman" panose="02020603050405020304" pitchFamily="18" charset="0"/>
              </a:rPr>
              <a:t>Applied</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in</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Financial </a:t>
            </a:r>
            <a:r>
              <a:rPr sz="2471" dirty="0">
                <a:latin typeface="Times New Roman" panose="02020603050405020304" pitchFamily="18" charset="0"/>
                <a:cs typeface="Times New Roman" panose="02020603050405020304" pitchFamily="18" charset="0"/>
              </a:rPr>
              <a:t>Services?’)</a:t>
            </a:r>
          </a:p>
          <a:p>
            <a:pPr>
              <a:lnSpc>
                <a:spcPct val="100000"/>
              </a:lnSpc>
              <a:buFont typeface="Arial MT"/>
              <a:buChar char="•"/>
            </a:pPr>
            <a:endParaRPr sz="3441" dirty="0">
              <a:latin typeface="Times New Roman" panose="02020603050405020304" pitchFamily="18" charset="0"/>
              <a:cs typeface="Times New Roman" panose="02020603050405020304" pitchFamily="18" charset="0"/>
            </a:endParaRPr>
          </a:p>
          <a:p>
            <a:pPr marL="212923" marR="261671" indent="-202277">
              <a:lnSpc>
                <a:spcPct val="78900"/>
              </a:lnSpc>
              <a:buFont typeface="Arial MT"/>
              <a:buChar char="•"/>
              <a:tabLst>
                <a:tab pos="213483" algn="l"/>
              </a:tabLst>
            </a:pPr>
            <a:r>
              <a:rPr sz="2471" spc="-4" dirty="0">
                <a:latin typeface="Times New Roman" panose="02020603050405020304" pitchFamily="18" charset="0"/>
                <a:cs typeface="Times New Roman" panose="02020603050405020304" pitchFamily="18" charset="0"/>
              </a:rPr>
              <a:t>‘</a:t>
            </a:r>
            <a:r>
              <a:rPr sz="2471" i="1" spc="-4" dirty="0">
                <a:latin typeface="Times New Roman" panose="02020603050405020304" pitchFamily="18" charset="0"/>
                <a:cs typeface="Times New Roman" panose="02020603050405020304" pitchFamily="18" charset="0"/>
              </a:rPr>
              <a:t>Artificial</a:t>
            </a:r>
            <a:r>
              <a:rPr sz="2471" i="1" dirty="0">
                <a:latin typeface="Times New Roman" panose="02020603050405020304" pitchFamily="18" charset="0"/>
                <a:cs typeface="Times New Roman" panose="02020603050405020304" pitchFamily="18" charset="0"/>
              </a:rPr>
              <a:t> </a:t>
            </a:r>
            <a:r>
              <a:rPr sz="2471" i="1" spc="-13" dirty="0">
                <a:latin typeface="Times New Roman" panose="02020603050405020304" pitchFamily="18" charset="0"/>
                <a:cs typeface="Times New Roman" panose="02020603050405020304" pitchFamily="18" charset="0"/>
              </a:rPr>
              <a:t>Intelligence</a:t>
            </a:r>
            <a:r>
              <a:rPr sz="2471" i="1" spc="4" dirty="0">
                <a:latin typeface="Times New Roman" panose="02020603050405020304" pitchFamily="18" charset="0"/>
                <a:cs typeface="Times New Roman" panose="02020603050405020304" pitchFamily="18" charset="0"/>
              </a:rPr>
              <a:t> </a:t>
            </a:r>
            <a:r>
              <a:rPr sz="2471" i="1" dirty="0">
                <a:latin typeface="Times New Roman" panose="02020603050405020304" pitchFamily="18" charset="0"/>
                <a:cs typeface="Times New Roman" panose="02020603050405020304" pitchFamily="18" charset="0"/>
              </a:rPr>
              <a:t>&amp;</a:t>
            </a:r>
            <a:r>
              <a:rPr sz="2471" i="1" spc="9" dirty="0">
                <a:latin typeface="Times New Roman" panose="02020603050405020304" pitchFamily="18" charset="0"/>
                <a:cs typeface="Times New Roman" panose="02020603050405020304" pitchFamily="18" charset="0"/>
              </a:rPr>
              <a:t> </a:t>
            </a:r>
            <a:r>
              <a:rPr sz="2471" i="1" spc="-9" dirty="0">
                <a:latin typeface="Times New Roman" panose="02020603050405020304" pitchFamily="18" charset="0"/>
                <a:cs typeface="Times New Roman" panose="02020603050405020304" pitchFamily="18" charset="0"/>
              </a:rPr>
              <a:t>Financial</a:t>
            </a:r>
            <a:r>
              <a:rPr sz="2471" i="1" dirty="0">
                <a:latin typeface="Times New Roman" panose="02020603050405020304" pitchFamily="18" charset="0"/>
                <a:cs typeface="Times New Roman" panose="02020603050405020304" pitchFamily="18" charset="0"/>
              </a:rPr>
              <a:t> </a:t>
            </a:r>
            <a:r>
              <a:rPr sz="2471" i="1" spc="-4" dirty="0">
                <a:latin typeface="Times New Roman" panose="02020603050405020304" pitchFamily="18" charset="0"/>
                <a:cs typeface="Times New Roman" panose="02020603050405020304" pitchFamily="18" charset="0"/>
              </a:rPr>
              <a:t>Services</a:t>
            </a:r>
            <a:r>
              <a:rPr sz="2471" i="1" spc="22" dirty="0">
                <a:latin typeface="Times New Roman" panose="02020603050405020304" pitchFamily="18" charset="0"/>
                <a:cs typeface="Times New Roman" panose="02020603050405020304" pitchFamily="18" charset="0"/>
              </a:rPr>
              <a:t> </a:t>
            </a:r>
            <a:r>
              <a:rPr sz="2471" i="1" dirty="0">
                <a:latin typeface="Times New Roman" panose="02020603050405020304" pitchFamily="18" charset="0"/>
                <a:cs typeface="Times New Roman" panose="02020603050405020304" pitchFamily="18" charset="0"/>
              </a:rPr>
              <a:t>–</a:t>
            </a:r>
            <a:r>
              <a:rPr sz="2471" i="1" spc="13" dirty="0">
                <a:latin typeface="Times New Roman" panose="02020603050405020304" pitchFamily="18" charset="0"/>
                <a:cs typeface="Times New Roman" panose="02020603050405020304" pitchFamily="18" charset="0"/>
              </a:rPr>
              <a:t> </a:t>
            </a:r>
            <a:r>
              <a:rPr sz="2471" i="1" spc="-13" dirty="0">
                <a:latin typeface="Times New Roman" panose="02020603050405020304" pitchFamily="18" charset="0"/>
                <a:cs typeface="Times New Roman" panose="02020603050405020304" pitchFamily="18" charset="0"/>
              </a:rPr>
              <a:t>Fall</a:t>
            </a:r>
            <a:r>
              <a:rPr sz="2471" i="1" spc="4" dirty="0">
                <a:latin typeface="Times New Roman" panose="02020603050405020304" pitchFamily="18" charset="0"/>
                <a:cs typeface="Times New Roman" panose="02020603050405020304" pitchFamily="18" charset="0"/>
              </a:rPr>
              <a:t> </a:t>
            </a:r>
            <a:r>
              <a:rPr sz="2471" i="1" dirty="0">
                <a:latin typeface="Times New Roman" panose="02020603050405020304" pitchFamily="18" charset="0"/>
                <a:cs typeface="Times New Roman" panose="02020603050405020304" pitchFamily="18" charset="0"/>
              </a:rPr>
              <a:t>2019</a:t>
            </a:r>
            <a:r>
              <a:rPr sz="2471" i="1" spc="13" dirty="0">
                <a:latin typeface="Times New Roman" panose="02020603050405020304" pitchFamily="18" charset="0"/>
                <a:cs typeface="Times New Roman" panose="02020603050405020304" pitchFamily="18" charset="0"/>
              </a:rPr>
              <a:t> </a:t>
            </a:r>
            <a:r>
              <a:rPr sz="2471" i="1" spc="-9" dirty="0">
                <a:latin typeface="Times New Roman" panose="02020603050405020304" pitchFamily="18" charset="0"/>
                <a:cs typeface="Times New Roman" panose="02020603050405020304" pitchFamily="18" charset="0"/>
              </a:rPr>
              <a:t>Report</a:t>
            </a:r>
            <a:r>
              <a:rPr sz="2471" spc="-9" dirty="0">
                <a:latin typeface="Times New Roman" panose="02020603050405020304" pitchFamily="18" charset="0"/>
                <a:cs typeface="Times New Roman" panose="02020603050405020304" pitchFamily="18" charset="0"/>
              </a:rPr>
              <a:t>’</a:t>
            </a:r>
            <a:r>
              <a:rPr sz="2471" spc="9" dirty="0">
                <a:latin typeface="Times New Roman" panose="02020603050405020304" pitchFamily="18" charset="0"/>
                <a:cs typeface="Times New Roman" panose="02020603050405020304" pitchFamily="18" charset="0"/>
              </a:rPr>
              <a:t> </a:t>
            </a:r>
            <a:r>
              <a:rPr sz="2471" spc="-22" dirty="0">
                <a:latin typeface="Times New Roman" panose="02020603050405020304" pitchFamily="18" charset="0"/>
                <a:cs typeface="Times New Roman" panose="02020603050405020304" pitchFamily="18" charset="0"/>
              </a:rPr>
              <a:t>Mayer </a:t>
            </a:r>
            <a:r>
              <a:rPr sz="2471" spc="-543"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Brown</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(Section</a:t>
            </a:r>
            <a:r>
              <a:rPr sz="2471" spc="9"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on</a:t>
            </a:r>
            <a:r>
              <a:rPr sz="2471" spc="4" dirty="0">
                <a:latin typeface="Times New Roman" panose="02020603050405020304" pitchFamily="18" charset="0"/>
                <a:cs typeface="Times New Roman" panose="02020603050405020304" pitchFamily="18" charset="0"/>
              </a:rPr>
              <a:t> </a:t>
            </a:r>
            <a:r>
              <a:rPr sz="2471" spc="-71" dirty="0">
                <a:latin typeface="Times New Roman" panose="02020603050405020304" pitchFamily="18" charset="0"/>
                <a:cs typeface="Times New Roman" panose="02020603050405020304" pitchFamily="18" charset="0"/>
              </a:rPr>
              <a:t>‘AI</a:t>
            </a:r>
            <a:r>
              <a:rPr sz="2471"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and</a:t>
            </a:r>
            <a:r>
              <a:rPr sz="2471" spc="9"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Big </a:t>
            </a:r>
            <a:r>
              <a:rPr sz="2471" spc="-18" dirty="0">
                <a:latin typeface="Times New Roman" panose="02020603050405020304" pitchFamily="18" charset="0"/>
                <a:cs typeface="Times New Roman" panose="02020603050405020304" pitchFamily="18" charset="0"/>
              </a:rPr>
              <a:t>Data</a:t>
            </a:r>
            <a:r>
              <a:rPr sz="2471" spc="4"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Regulatory</a:t>
            </a:r>
            <a:r>
              <a:rPr sz="2471" spc="-4"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Risks</a:t>
            </a:r>
            <a:r>
              <a:rPr sz="2471" spc="9"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Under</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Banking </a:t>
            </a:r>
            <a:r>
              <a:rPr sz="2471"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and</a:t>
            </a:r>
            <a:r>
              <a:rPr sz="2471"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Consumer</a:t>
            </a:r>
            <a:r>
              <a:rPr sz="2471"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Financial </a:t>
            </a:r>
            <a:r>
              <a:rPr sz="2471" spc="-9" dirty="0">
                <a:latin typeface="Times New Roman" panose="02020603050405020304" pitchFamily="18" charset="0"/>
                <a:cs typeface="Times New Roman" panose="02020603050405020304" pitchFamily="18" charset="0"/>
              </a:rPr>
              <a:t>Laws’)</a:t>
            </a:r>
            <a:endParaRPr sz="2471" dirty="0">
              <a:latin typeface="Times New Roman" panose="02020603050405020304" pitchFamily="18" charset="0"/>
              <a:cs typeface="Times New Roman" panose="02020603050405020304" pitchFamily="18" charset="0"/>
            </a:endParaRPr>
          </a:p>
          <a:p>
            <a:pPr>
              <a:spcBef>
                <a:spcPts val="22"/>
              </a:spcBef>
              <a:buFont typeface="Arial MT"/>
              <a:buChar char="•"/>
            </a:pPr>
            <a:endParaRPr sz="3353" dirty="0">
              <a:latin typeface="Times New Roman" panose="02020603050405020304" pitchFamily="18" charset="0"/>
              <a:cs typeface="Times New Roman" panose="02020603050405020304" pitchFamily="18" charset="0"/>
            </a:endParaRPr>
          </a:p>
          <a:p>
            <a:pPr marL="213483" marR="39783" indent="-202277">
              <a:lnSpc>
                <a:spcPts val="2391"/>
              </a:lnSpc>
              <a:buFont typeface="Arial MT"/>
              <a:buChar char="•"/>
              <a:tabLst>
                <a:tab pos="213483" algn="l"/>
              </a:tabLst>
            </a:pPr>
            <a:r>
              <a:rPr sz="2471" spc="-9" dirty="0">
                <a:latin typeface="Times New Roman" panose="02020603050405020304" pitchFamily="18" charset="0"/>
                <a:cs typeface="Times New Roman" panose="02020603050405020304" pitchFamily="18" charset="0"/>
              </a:rPr>
              <a:t>‘</a:t>
            </a:r>
            <a:r>
              <a:rPr sz="2471" i="1" spc="-9" dirty="0">
                <a:latin typeface="Times New Roman" panose="02020603050405020304" pitchFamily="18" charset="0"/>
                <a:cs typeface="Times New Roman" panose="02020603050405020304" pitchFamily="18" charset="0"/>
              </a:rPr>
              <a:t>Fintech:</a:t>
            </a:r>
            <a:r>
              <a:rPr sz="2471" i="1" dirty="0">
                <a:latin typeface="Times New Roman" panose="02020603050405020304" pitchFamily="18" charset="0"/>
                <a:cs typeface="Times New Roman" panose="02020603050405020304" pitchFamily="18" charset="0"/>
              </a:rPr>
              <a:t> </a:t>
            </a:r>
            <a:r>
              <a:rPr sz="2471" i="1" spc="-9" dirty="0">
                <a:latin typeface="Times New Roman" panose="02020603050405020304" pitchFamily="18" charset="0"/>
                <a:cs typeface="Times New Roman" panose="02020603050405020304" pitchFamily="18" charset="0"/>
              </a:rPr>
              <a:t>Understanding</a:t>
            </a:r>
            <a:r>
              <a:rPr sz="2471" i="1" spc="-4" dirty="0">
                <a:latin typeface="Times New Roman" panose="02020603050405020304" pitchFamily="18" charset="0"/>
                <a:cs typeface="Times New Roman" panose="02020603050405020304" pitchFamily="18" charset="0"/>
              </a:rPr>
              <a:t> </a:t>
            </a:r>
            <a:r>
              <a:rPr sz="2471" i="1" dirty="0">
                <a:latin typeface="Times New Roman" panose="02020603050405020304" pitchFamily="18" charset="0"/>
                <a:cs typeface="Times New Roman" panose="02020603050405020304" pitchFamily="18" charset="0"/>
              </a:rPr>
              <a:t>AI</a:t>
            </a:r>
            <a:r>
              <a:rPr sz="2471" i="1" spc="-4" dirty="0">
                <a:latin typeface="Times New Roman" panose="02020603050405020304" pitchFamily="18" charset="0"/>
                <a:cs typeface="Times New Roman" panose="02020603050405020304" pitchFamily="18" charset="0"/>
              </a:rPr>
              <a:t> </a:t>
            </a:r>
            <a:r>
              <a:rPr sz="2471" i="1" dirty="0">
                <a:latin typeface="Times New Roman" panose="02020603050405020304" pitchFamily="18" charset="0"/>
                <a:cs typeface="Times New Roman" panose="02020603050405020304" pitchFamily="18" charset="0"/>
              </a:rPr>
              <a:t>Use </a:t>
            </a:r>
            <a:r>
              <a:rPr sz="2471" i="1" spc="-4" dirty="0">
                <a:latin typeface="Times New Roman" panose="02020603050405020304" pitchFamily="18" charset="0"/>
                <a:cs typeface="Times New Roman" panose="02020603050405020304" pitchFamily="18" charset="0"/>
              </a:rPr>
              <a:t>in Financial</a:t>
            </a:r>
            <a:r>
              <a:rPr sz="2471" i="1" dirty="0">
                <a:latin typeface="Times New Roman" panose="02020603050405020304" pitchFamily="18" charset="0"/>
                <a:cs typeface="Times New Roman" panose="02020603050405020304" pitchFamily="18" charset="0"/>
              </a:rPr>
              <a:t> </a:t>
            </a:r>
            <a:r>
              <a:rPr sz="2471" i="1" spc="-4" dirty="0">
                <a:latin typeface="Times New Roman" panose="02020603050405020304" pitchFamily="18" charset="0"/>
                <a:cs typeface="Times New Roman" panose="02020603050405020304" pitchFamily="18" charset="0"/>
              </a:rPr>
              <a:t>Services</a:t>
            </a:r>
            <a:r>
              <a:rPr sz="2471" spc="-4" dirty="0">
                <a:latin typeface="Times New Roman" panose="02020603050405020304" pitchFamily="18" charset="0"/>
                <a:cs typeface="Times New Roman" panose="02020603050405020304" pitchFamily="18" charset="0"/>
              </a:rPr>
              <a:t>’</a:t>
            </a:r>
            <a:r>
              <a:rPr sz="2471"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Julie Stackhouse, </a:t>
            </a:r>
            <a:r>
              <a:rPr sz="2471" spc="-547"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St.</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Louis</a:t>
            </a:r>
            <a:r>
              <a:rPr sz="2471" spc="4" dirty="0">
                <a:latin typeface="Times New Roman" panose="02020603050405020304" pitchFamily="18" charset="0"/>
                <a:cs typeface="Times New Roman" panose="02020603050405020304" pitchFamily="18" charset="0"/>
              </a:rPr>
              <a:t> </a:t>
            </a:r>
            <a:r>
              <a:rPr sz="2471" spc="-18" dirty="0">
                <a:latin typeface="Times New Roman" panose="02020603050405020304" pitchFamily="18" charset="0"/>
                <a:cs typeface="Times New Roman" panose="02020603050405020304" pitchFamily="18" charset="0"/>
              </a:rPr>
              <a:t>Federal</a:t>
            </a:r>
            <a:r>
              <a:rPr sz="2471"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Reserve</a:t>
            </a:r>
            <a:r>
              <a:rPr sz="2471" spc="-4" dirty="0">
                <a:latin typeface="Times New Roman" panose="02020603050405020304" pitchFamily="18" charset="0"/>
                <a:cs typeface="Times New Roman" panose="02020603050405020304" pitchFamily="18" charset="0"/>
              </a:rPr>
              <a:t> Bank</a:t>
            </a:r>
            <a:endParaRPr sz="247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09121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2D98BA07-FE17-4CD1-83BF-D76D5D118922}"/>
              </a:ext>
            </a:extLst>
          </p:cNvPr>
          <p:cNvSpPr/>
          <p:nvPr/>
        </p:nvSpPr>
        <p:spPr>
          <a:xfrm>
            <a:off x="1605280" y="3101441"/>
            <a:ext cx="1509395" cy="85724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b="1" i="1" dirty="0">
                <a:solidFill>
                  <a:srgbClr val="0070C0"/>
                </a:solidFill>
                <a:latin typeface="Times New Roman" panose="02020603050405020304" pitchFamily="18" charset="0"/>
                <a:cs typeface="Times New Roman" panose="02020603050405020304" pitchFamily="18" charset="0"/>
              </a:rPr>
              <a:t>Information</a:t>
            </a:r>
            <a:endParaRPr lang="zh-CN" altLang="en-US" sz="1200" b="1" i="1" dirty="0">
              <a:solidFill>
                <a:srgbClr val="0070C0"/>
              </a:solidFill>
              <a:latin typeface="Times New Roman" panose="02020603050405020304" pitchFamily="18" charset="0"/>
              <a:cs typeface="Times New Roman" panose="02020603050405020304" pitchFamily="18" charset="0"/>
            </a:endParaRPr>
          </a:p>
        </p:txBody>
      </p:sp>
      <p:sp>
        <p:nvSpPr>
          <p:cNvPr id="55" name="文本框 54">
            <a:extLst>
              <a:ext uri="{FF2B5EF4-FFF2-40B4-BE49-F238E27FC236}">
                <a16:creationId xmlns:a16="http://schemas.microsoft.com/office/drawing/2014/main" id="{C7CA4D98-DB59-49A8-8B31-0A59C5815A65}"/>
              </a:ext>
            </a:extLst>
          </p:cNvPr>
          <p:cNvSpPr txBox="1"/>
          <p:nvPr/>
        </p:nvSpPr>
        <p:spPr>
          <a:xfrm>
            <a:off x="3270987" y="1951672"/>
            <a:ext cx="5205237" cy="2523768"/>
          </a:xfrm>
          <a:prstGeom prst="rect">
            <a:avLst/>
          </a:prstGeom>
          <a:noFill/>
        </p:spPr>
        <p:txBody>
          <a:bodyPr wrap="square">
            <a:spAutoFit/>
          </a:bodyPr>
          <a:lstStyle/>
          <a:p>
            <a:pPr marL="360000" lvl="2" indent="-342900">
              <a:spcBef>
                <a:spcPts val="1200"/>
              </a:spcBef>
              <a:buFont typeface="Arial" panose="020B0604020202020204" pitchFamily="34" charset="0"/>
              <a:buChar char="−"/>
            </a:pPr>
            <a:r>
              <a:rPr lang="en-US" altLang="zh-CN"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Income statement analytics</a:t>
            </a:r>
          </a:p>
          <a:p>
            <a:pPr marL="360000" lvl="2" indent="-342900">
              <a:spcBef>
                <a:spcPts val="1200"/>
              </a:spcBef>
              <a:buFont typeface="Arial" panose="020B0604020202020204" pitchFamily="34" charset="0"/>
              <a:buChar char="−"/>
            </a:pPr>
            <a:r>
              <a:rPr lang="en-US" altLang="zh-CN"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Balance sheet analytics</a:t>
            </a:r>
          </a:p>
          <a:p>
            <a:pPr marL="360000" lvl="2" indent="-342900">
              <a:spcBef>
                <a:spcPts val="1200"/>
              </a:spcBef>
              <a:buFont typeface="Arial" panose="020B0604020202020204" pitchFamily="34" charset="0"/>
              <a:buChar char="−"/>
            </a:pPr>
            <a:r>
              <a:rPr lang="en-US" altLang="zh-CN"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Analyst data and analyst report</a:t>
            </a:r>
          </a:p>
          <a:p>
            <a:pPr marL="360000" lvl="2" indent="-342900">
              <a:spcBef>
                <a:spcPts val="1200"/>
              </a:spcBef>
              <a:buFont typeface="Arial" panose="020B0604020202020204" pitchFamily="34" charset="0"/>
              <a:buChar char="−"/>
            </a:pPr>
            <a:r>
              <a:rPr lang="en-US" altLang="zh-CN"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Managerial Analytics: compensation</a:t>
            </a:r>
          </a:p>
          <a:p>
            <a:pPr marL="360000" lvl="2" indent="-342900">
              <a:spcBef>
                <a:spcPts val="1200"/>
              </a:spcBef>
              <a:buFont typeface="Arial" panose="020B0604020202020204" pitchFamily="34" charset="0"/>
              <a:buChar char="−"/>
            </a:pPr>
            <a:r>
              <a:rPr lang="en-US" altLang="zh-CN"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Bank loan analytics</a:t>
            </a:r>
          </a:p>
          <a:p>
            <a:pPr marL="360000" lvl="2" indent="-342900">
              <a:spcBef>
                <a:spcPts val="1200"/>
              </a:spcBef>
              <a:buFont typeface="Arial" panose="020B0604020202020204" pitchFamily="34" charset="0"/>
              <a:buChar char="−"/>
            </a:pPr>
            <a:r>
              <a:rPr lang="en-US" altLang="zh-CN"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Patent data analytics</a:t>
            </a:r>
          </a:p>
        </p:txBody>
      </p:sp>
      <p:sp>
        <p:nvSpPr>
          <p:cNvPr id="57" name="文本框 56">
            <a:extLst>
              <a:ext uri="{FF2B5EF4-FFF2-40B4-BE49-F238E27FC236}">
                <a16:creationId xmlns:a16="http://schemas.microsoft.com/office/drawing/2014/main" id="{37D770AC-AEBC-4805-8E1D-AB4DB1C80020}"/>
              </a:ext>
            </a:extLst>
          </p:cNvPr>
          <p:cNvSpPr txBox="1"/>
          <p:nvPr/>
        </p:nvSpPr>
        <p:spPr>
          <a:xfrm>
            <a:off x="9442729" y="1506653"/>
            <a:ext cx="1081361" cy="369332"/>
          </a:xfrm>
          <a:prstGeom prst="rect">
            <a:avLst/>
          </a:prstGeom>
          <a:noFill/>
        </p:spPr>
        <p:txBody>
          <a:bodyPr wrap="square">
            <a:spAutoFit/>
          </a:bodyPr>
          <a:lstStyle/>
          <a:p>
            <a:pPr marL="0" lvl="2">
              <a:spcBef>
                <a:spcPts val="1200"/>
              </a:spcBef>
            </a:pPr>
            <a:r>
              <a:rPr lang="en-US" altLang="zh-CN" i="1" dirty="0">
                <a:latin typeface="Times New Roman" panose="02020603050405020304" pitchFamily="18" charset="0"/>
                <a:cs typeface="Times New Roman" panose="02020603050405020304" pitchFamily="18" charset="0"/>
                <a:sym typeface="Wingdings" panose="05000000000000000000" pitchFamily="2" charset="2"/>
              </a:rPr>
              <a:t>Evolution</a:t>
            </a:r>
          </a:p>
        </p:txBody>
      </p:sp>
      <p:sp>
        <p:nvSpPr>
          <p:cNvPr id="58" name="左大括号 57">
            <a:extLst>
              <a:ext uri="{FF2B5EF4-FFF2-40B4-BE49-F238E27FC236}">
                <a16:creationId xmlns:a16="http://schemas.microsoft.com/office/drawing/2014/main" id="{93434F5B-FE6F-421D-BE15-01CC8C28FE12}"/>
              </a:ext>
            </a:extLst>
          </p:cNvPr>
          <p:cNvSpPr/>
          <p:nvPr/>
        </p:nvSpPr>
        <p:spPr>
          <a:xfrm>
            <a:off x="3065684" y="1643579"/>
            <a:ext cx="315691" cy="4104000"/>
          </a:xfrm>
          <a:prstGeom prst="leftBrace">
            <a:avLst>
              <a:gd name="adj1" fmla="val 0"/>
              <a:gd name="adj2" fmla="val 45970"/>
            </a:avLst>
          </a:prstGeom>
          <a:ln>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6830E775-7D5B-43AE-A6CA-4EFB20FA6C58}"/>
              </a:ext>
            </a:extLst>
          </p:cNvPr>
          <p:cNvSpPr txBox="1"/>
          <p:nvPr/>
        </p:nvSpPr>
        <p:spPr>
          <a:xfrm>
            <a:off x="8537709" y="2974066"/>
            <a:ext cx="1254806" cy="541046"/>
          </a:xfrm>
          <a:prstGeom prst="rect">
            <a:avLst/>
          </a:prstGeom>
          <a:noFill/>
        </p:spPr>
        <p:txBody>
          <a:bodyPr wrap="square">
            <a:spAutoFit/>
          </a:bodyPr>
          <a:lstStyle/>
          <a:p>
            <a:pPr marL="0" lvl="2">
              <a:lnSpc>
                <a:spcPct val="80000"/>
              </a:lnSpc>
              <a:spcBef>
                <a:spcPts val="1200"/>
              </a:spcBef>
            </a:pPr>
            <a:r>
              <a:rPr lang="en-US" altLang="zh-CN" i="1"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Firm disclosure</a:t>
            </a:r>
          </a:p>
        </p:txBody>
      </p:sp>
      <p:sp>
        <p:nvSpPr>
          <p:cNvPr id="63" name="右大括号 62">
            <a:extLst>
              <a:ext uri="{FF2B5EF4-FFF2-40B4-BE49-F238E27FC236}">
                <a16:creationId xmlns:a16="http://schemas.microsoft.com/office/drawing/2014/main" id="{2D82FB4C-7BAE-4A48-9E98-B02B9347B1A6}"/>
              </a:ext>
            </a:extLst>
          </p:cNvPr>
          <p:cNvSpPr/>
          <p:nvPr/>
        </p:nvSpPr>
        <p:spPr>
          <a:xfrm>
            <a:off x="8208134" y="1562254"/>
            <a:ext cx="372863" cy="3266280"/>
          </a:xfrm>
          <a:prstGeom prst="rightBrac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65" name="直接箭头连接符 64">
            <a:extLst>
              <a:ext uri="{FF2B5EF4-FFF2-40B4-BE49-F238E27FC236}">
                <a16:creationId xmlns:a16="http://schemas.microsoft.com/office/drawing/2014/main" id="{3997C6D0-7403-49D4-9A92-69C1004EB7F8}"/>
              </a:ext>
            </a:extLst>
          </p:cNvPr>
          <p:cNvCxnSpPr>
            <a:cxnSpLocks/>
          </p:cNvCxnSpPr>
          <p:nvPr/>
        </p:nvCxnSpPr>
        <p:spPr>
          <a:xfrm>
            <a:off x="10002062" y="1877745"/>
            <a:ext cx="0" cy="320400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9576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2D98BA07-FE17-4CD1-83BF-D76D5D118922}"/>
              </a:ext>
            </a:extLst>
          </p:cNvPr>
          <p:cNvSpPr/>
          <p:nvPr/>
        </p:nvSpPr>
        <p:spPr>
          <a:xfrm>
            <a:off x="711200" y="3051120"/>
            <a:ext cx="1929059" cy="85724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b="1" i="1" dirty="0">
                <a:solidFill>
                  <a:srgbClr val="0070C0"/>
                </a:solidFill>
                <a:latin typeface="Times New Roman" panose="02020603050405020304" pitchFamily="18" charset="0"/>
                <a:cs typeface="Times New Roman" panose="02020603050405020304" pitchFamily="18" charset="0"/>
              </a:rPr>
              <a:t>Information</a:t>
            </a:r>
            <a:endParaRPr lang="zh-CN" altLang="en-US" sz="1200" b="1" i="1" dirty="0">
              <a:solidFill>
                <a:srgbClr val="0070C0"/>
              </a:solidFill>
              <a:latin typeface="Times New Roman" panose="02020603050405020304" pitchFamily="18" charset="0"/>
              <a:cs typeface="Times New Roman" panose="02020603050405020304" pitchFamily="18" charset="0"/>
            </a:endParaRPr>
          </a:p>
        </p:txBody>
      </p:sp>
      <p:sp>
        <p:nvSpPr>
          <p:cNvPr id="55" name="文本框 54">
            <a:extLst>
              <a:ext uri="{FF2B5EF4-FFF2-40B4-BE49-F238E27FC236}">
                <a16:creationId xmlns:a16="http://schemas.microsoft.com/office/drawing/2014/main" id="{C7CA4D98-DB59-49A8-8B31-0A59C5815A65}"/>
              </a:ext>
            </a:extLst>
          </p:cNvPr>
          <p:cNvSpPr txBox="1"/>
          <p:nvPr/>
        </p:nvSpPr>
        <p:spPr>
          <a:xfrm>
            <a:off x="3539296" y="661326"/>
            <a:ext cx="5025666" cy="6494085"/>
          </a:xfrm>
          <a:prstGeom prst="rect">
            <a:avLst/>
          </a:prstGeom>
          <a:noFill/>
        </p:spPr>
        <p:txBody>
          <a:bodyPr wrap="square">
            <a:spAutoFit/>
          </a:bodyPr>
          <a:lstStyle/>
          <a:p>
            <a:pPr marL="360000" lvl="2" indent="-342900">
              <a:spcBef>
                <a:spcPts val="1200"/>
              </a:spcBef>
              <a:buFont typeface="Arial" panose="020B0604020202020204" pitchFamily="34" charset="0"/>
              <a:buChar char="−"/>
            </a:pPr>
            <a:r>
              <a:rPr lang="en-US" altLang="zh-CN" sz="1300"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Annual report (10K) and conference call textual analysis</a:t>
            </a:r>
          </a:p>
          <a:p>
            <a:pPr marL="360000" lvl="2" indent="-342900">
              <a:spcBef>
                <a:spcPts val="1200"/>
              </a:spcBef>
              <a:buFont typeface="Arial" panose="020B0604020202020204" pitchFamily="34" charset="0"/>
              <a:buChar char="−"/>
            </a:pPr>
            <a:r>
              <a:rPr lang="en-US" altLang="zh-CN" sz="1300"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Firm material news (8k)</a:t>
            </a:r>
          </a:p>
          <a:p>
            <a:pPr marL="17100" lvl="2">
              <a:spcBef>
                <a:spcPts val="1200"/>
              </a:spcBef>
            </a:pPr>
            <a:r>
              <a:rPr lang="en-US" altLang="zh-CN" sz="1300"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1300" b="1"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political risk, climate risk, bank risk, personability, sentiment, many to go</a:t>
            </a:r>
            <a:r>
              <a:rPr lang="en-US" altLang="zh-CN" sz="1300"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a:t>
            </a:r>
          </a:p>
          <a:p>
            <a:pPr marL="360000" lvl="2" indent="-342900">
              <a:spcBef>
                <a:spcPts val="1200"/>
              </a:spcBef>
              <a:buFont typeface="Arial" panose="020B0604020202020204" pitchFamily="34" charset="0"/>
              <a:buChar char="−"/>
            </a:pPr>
            <a:r>
              <a:rPr lang="en-US" altLang="zh-CN" sz="1300"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Social media analytics </a:t>
            </a:r>
          </a:p>
          <a:p>
            <a:pPr marL="17100" lvl="2">
              <a:spcBef>
                <a:spcPts val="1200"/>
              </a:spcBef>
            </a:pPr>
            <a:r>
              <a:rPr lang="en-US" altLang="zh-CN" sz="1300"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1300" b="1"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negative peer disclosure</a:t>
            </a:r>
            <a:r>
              <a:rPr lang="en-US" altLang="zh-CN" sz="1300"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a:t>
            </a:r>
          </a:p>
          <a:p>
            <a:pPr marL="360000" lvl="2" indent="-342900">
              <a:spcBef>
                <a:spcPts val="1200"/>
              </a:spcBef>
              <a:buFont typeface="Arial" panose="020B0604020202020204" pitchFamily="34" charset="0"/>
              <a:buChar char="−"/>
            </a:pPr>
            <a:r>
              <a:rPr lang="en-US" altLang="zh-CN" sz="1300"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Mandatory Mutual fund SEC filings, e.g. Form N-CSR </a:t>
            </a:r>
          </a:p>
          <a:p>
            <a:pPr marL="360000" lvl="2" indent="-342900">
              <a:spcBef>
                <a:spcPts val="1200"/>
              </a:spcBef>
              <a:buFont typeface="Arial" panose="020B0604020202020204" pitchFamily="34" charset="0"/>
              <a:buChar char="−"/>
            </a:pPr>
            <a:r>
              <a:rPr lang="en-US" altLang="zh-CN" sz="1300"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CSR reports</a:t>
            </a:r>
          </a:p>
          <a:p>
            <a:pPr marL="360000" lvl="2" indent="-342900">
              <a:spcBef>
                <a:spcPts val="1200"/>
              </a:spcBef>
              <a:buFont typeface="Arial" panose="020B0604020202020204" pitchFamily="34" charset="0"/>
              <a:buChar char="−"/>
            </a:pPr>
            <a:r>
              <a:rPr lang="en-US" altLang="zh-CN" sz="1300"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Proxy statement</a:t>
            </a:r>
          </a:p>
          <a:p>
            <a:pPr marL="360000" lvl="2" indent="-342900">
              <a:spcBef>
                <a:spcPts val="1200"/>
              </a:spcBef>
              <a:buFont typeface="Arial" panose="020B0604020202020204" pitchFamily="34" charset="0"/>
              <a:buChar char="−"/>
            </a:pPr>
            <a:r>
              <a:rPr lang="en-US" altLang="zh-CN" sz="1300"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IPO Form S-1</a:t>
            </a:r>
          </a:p>
          <a:p>
            <a:pPr marL="360000" lvl="2" indent="-342900">
              <a:spcBef>
                <a:spcPts val="1200"/>
              </a:spcBef>
              <a:buFont typeface="Arial" panose="020B0604020202020204" pitchFamily="34" charset="0"/>
              <a:buChar char="−"/>
            </a:pPr>
            <a:r>
              <a:rPr lang="en-US" altLang="zh-CN" sz="1300"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Regulatory disclosure (SEC comment letters)</a:t>
            </a:r>
          </a:p>
          <a:p>
            <a:pPr marL="360000" lvl="2" indent="-342900">
              <a:spcBef>
                <a:spcPts val="1200"/>
              </a:spcBef>
              <a:buFont typeface="Arial" panose="020B0604020202020204" pitchFamily="34" charset="0"/>
              <a:buChar char="−"/>
            </a:pPr>
            <a:r>
              <a:rPr lang="en-US" altLang="zh-CN" sz="1300"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Image data </a:t>
            </a:r>
          </a:p>
          <a:p>
            <a:pPr marL="17100" lvl="2">
              <a:spcBef>
                <a:spcPts val="1200"/>
              </a:spcBef>
            </a:pPr>
            <a:r>
              <a:rPr lang="en-US" altLang="zh-CN" sz="1300"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Not covered:</a:t>
            </a:r>
          </a:p>
          <a:p>
            <a:pPr marL="360000" lvl="2" indent="-342900">
              <a:spcBef>
                <a:spcPts val="1200"/>
              </a:spcBef>
              <a:buFont typeface="Arial" panose="020B0604020202020204" pitchFamily="34" charset="0"/>
              <a:buChar char="−"/>
            </a:pPr>
            <a:r>
              <a:rPr lang="en-US" altLang="zh-CN" sz="1300"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Media (info dissemination, private info, monitoring)</a:t>
            </a:r>
          </a:p>
          <a:p>
            <a:pPr marL="360000" lvl="2" indent="-342900">
              <a:spcBef>
                <a:spcPts val="1200"/>
              </a:spcBef>
              <a:buFont typeface="Arial" panose="020B0604020202020204" pitchFamily="34" charset="0"/>
              <a:buChar char="−"/>
            </a:pPr>
            <a:r>
              <a:rPr lang="en-US" altLang="zh-CN" sz="1300"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Any information within a firm</a:t>
            </a:r>
          </a:p>
          <a:p>
            <a:pPr marL="720000" lvl="2" indent="-198000">
              <a:spcBef>
                <a:spcPts val="600"/>
              </a:spcBef>
              <a:buFont typeface="Arial" panose="020B0604020202020204" pitchFamily="34" charset="0"/>
              <a:buChar char="•"/>
            </a:pPr>
            <a:r>
              <a:rPr lang="en-US" altLang="zh-CN" sz="1300"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e.g. Satellite image, RPI</a:t>
            </a:r>
          </a:p>
          <a:p>
            <a:pPr marL="17100" lvl="2">
              <a:spcBef>
                <a:spcPts val="1200"/>
              </a:spcBef>
            </a:pPr>
            <a:r>
              <a:rPr lang="en-US" altLang="zh-CN" sz="1300" b="1"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Machine learning that combines numerical and textual data (</a:t>
            </a:r>
            <a:r>
              <a:rPr lang="en-US" sz="1400" dirty="0">
                <a:solidFill>
                  <a:srgbClr val="000000"/>
                </a:solidFill>
                <a:latin typeface="Times New Roman" panose="02020603050405020304" pitchFamily="18" charset="0"/>
                <a:cs typeface="Times New Roman" panose="02020603050405020304" pitchFamily="18" charset="0"/>
              </a:rPr>
              <a:t>Tutorial videos: </a:t>
            </a:r>
            <a:r>
              <a:rPr lang="en-US" sz="1400" dirty="0">
                <a:latin typeface="Times New Roman" panose="02020603050405020304" pitchFamily="18" charset="0"/>
                <a:cs typeface="Times New Roman" panose="02020603050405020304" pitchFamily="18" charset="0"/>
                <a:hlinkClick r:id="rId3"/>
              </a:rPr>
              <a:t>https://space.bilibili.com/2078445811/</a:t>
            </a:r>
            <a:r>
              <a:rPr lang="en-US" altLang="zh-CN" sz="1300" b="1"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a:t>
            </a:r>
          </a:p>
          <a:p>
            <a:pPr marL="720000" lvl="2" indent="-198000">
              <a:spcBef>
                <a:spcPts val="600"/>
              </a:spcBef>
              <a:buFont typeface="Arial" panose="020B0604020202020204" pitchFamily="34" charset="0"/>
              <a:buChar char="•"/>
            </a:pPr>
            <a:endParaRPr lang="en-US" altLang="zh-CN" sz="1300"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endParaRPr>
          </a:p>
          <a:p>
            <a:pPr marL="720000" lvl="2" indent="-198000">
              <a:spcBef>
                <a:spcPts val="600"/>
              </a:spcBef>
              <a:buFont typeface="Arial" panose="020B0604020202020204" pitchFamily="34" charset="0"/>
              <a:buChar char="•"/>
            </a:pPr>
            <a:endParaRPr lang="en-US" altLang="zh-CN" sz="1400"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57" name="文本框 56">
            <a:extLst>
              <a:ext uri="{FF2B5EF4-FFF2-40B4-BE49-F238E27FC236}">
                <a16:creationId xmlns:a16="http://schemas.microsoft.com/office/drawing/2014/main" id="{37D770AC-AEBC-4805-8E1D-AB4DB1C80020}"/>
              </a:ext>
            </a:extLst>
          </p:cNvPr>
          <p:cNvSpPr txBox="1"/>
          <p:nvPr/>
        </p:nvSpPr>
        <p:spPr>
          <a:xfrm>
            <a:off x="9480034" y="1506653"/>
            <a:ext cx="1492766" cy="369332"/>
          </a:xfrm>
          <a:prstGeom prst="rect">
            <a:avLst/>
          </a:prstGeom>
          <a:noFill/>
        </p:spPr>
        <p:txBody>
          <a:bodyPr wrap="square">
            <a:spAutoFit/>
          </a:bodyPr>
          <a:lstStyle/>
          <a:p>
            <a:pPr marL="0" lvl="2">
              <a:spcBef>
                <a:spcPts val="1200"/>
              </a:spcBef>
            </a:pPr>
            <a:r>
              <a:rPr lang="en-US" altLang="zh-CN" i="1" dirty="0">
                <a:latin typeface="Times New Roman" panose="02020603050405020304" pitchFamily="18" charset="0"/>
                <a:cs typeface="Times New Roman" panose="02020603050405020304" pitchFamily="18" charset="0"/>
                <a:sym typeface="Wingdings" panose="05000000000000000000" pitchFamily="2" charset="2"/>
              </a:rPr>
              <a:t>Evolution</a:t>
            </a:r>
          </a:p>
        </p:txBody>
      </p:sp>
      <p:sp>
        <p:nvSpPr>
          <p:cNvPr id="58" name="左大括号 57">
            <a:extLst>
              <a:ext uri="{FF2B5EF4-FFF2-40B4-BE49-F238E27FC236}">
                <a16:creationId xmlns:a16="http://schemas.microsoft.com/office/drawing/2014/main" id="{93434F5B-FE6F-421D-BE15-01CC8C28FE12}"/>
              </a:ext>
            </a:extLst>
          </p:cNvPr>
          <p:cNvSpPr/>
          <p:nvPr/>
        </p:nvSpPr>
        <p:spPr>
          <a:xfrm>
            <a:off x="2772290" y="894080"/>
            <a:ext cx="609085" cy="5811520"/>
          </a:xfrm>
          <a:prstGeom prst="leftBrace">
            <a:avLst>
              <a:gd name="adj1" fmla="val 0"/>
              <a:gd name="adj2" fmla="val 45970"/>
            </a:avLst>
          </a:prstGeom>
          <a:ln>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6830E775-7D5B-43AE-A6CA-4EFB20FA6C58}"/>
              </a:ext>
            </a:extLst>
          </p:cNvPr>
          <p:cNvSpPr txBox="1"/>
          <p:nvPr/>
        </p:nvSpPr>
        <p:spPr>
          <a:xfrm>
            <a:off x="8580997" y="2974066"/>
            <a:ext cx="1211518" cy="541046"/>
          </a:xfrm>
          <a:prstGeom prst="rect">
            <a:avLst/>
          </a:prstGeom>
          <a:noFill/>
        </p:spPr>
        <p:txBody>
          <a:bodyPr wrap="square">
            <a:spAutoFit/>
          </a:bodyPr>
          <a:lstStyle/>
          <a:p>
            <a:pPr marL="0" lvl="2">
              <a:lnSpc>
                <a:spcPct val="80000"/>
              </a:lnSpc>
              <a:spcBef>
                <a:spcPts val="1200"/>
              </a:spcBef>
            </a:pPr>
            <a:r>
              <a:rPr lang="en-US" altLang="zh-CN" i="1"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Firm disclosure</a:t>
            </a:r>
          </a:p>
        </p:txBody>
      </p:sp>
      <p:sp>
        <p:nvSpPr>
          <p:cNvPr id="62" name="文本框 61">
            <a:extLst>
              <a:ext uri="{FF2B5EF4-FFF2-40B4-BE49-F238E27FC236}">
                <a16:creationId xmlns:a16="http://schemas.microsoft.com/office/drawing/2014/main" id="{F2C5135F-A728-4283-BFCD-9764B7592556}"/>
              </a:ext>
            </a:extLst>
          </p:cNvPr>
          <p:cNvSpPr txBox="1"/>
          <p:nvPr/>
        </p:nvSpPr>
        <p:spPr>
          <a:xfrm>
            <a:off x="8319983" y="5351347"/>
            <a:ext cx="1421065" cy="984244"/>
          </a:xfrm>
          <a:prstGeom prst="rect">
            <a:avLst/>
          </a:prstGeom>
          <a:noFill/>
        </p:spPr>
        <p:txBody>
          <a:bodyPr wrap="square">
            <a:spAutoFit/>
          </a:bodyPr>
          <a:lstStyle/>
          <a:p>
            <a:pPr marL="0" lvl="2">
              <a:lnSpc>
                <a:spcPct val="80000"/>
              </a:lnSpc>
              <a:spcBef>
                <a:spcPts val="1200"/>
              </a:spcBef>
            </a:pPr>
            <a:r>
              <a:rPr lang="en-US" altLang="zh-CN" i="1"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Not disclosed, but can be extracted</a:t>
            </a:r>
          </a:p>
        </p:txBody>
      </p:sp>
      <p:sp>
        <p:nvSpPr>
          <p:cNvPr id="63" name="右大括号 62">
            <a:extLst>
              <a:ext uri="{FF2B5EF4-FFF2-40B4-BE49-F238E27FC236}">
                <a16:creationId xmlns:a16="http://schemas.microsoft.com/office/drawing/2014/main" id="{2D82FB4C-7BAE-4A48-9E98-B02B9347B1A6}"/>
              </a:ext>
            </a:extLst>
          </p:cNvPr>
          <p:cNvSpPr/>
          <p:nvPr/>
        </p:nvSpPr>
        <p:spPr>
          <a:xfrm>
            <a:off x="8220997" y="1562254"/>
            <a:ext cx="360000" cy="3266280"/>
          </a:xfrm>
          <a:prstGeom prst="rightBrac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65" name="直接箭头连接符 64">
            <a:extLst>
              <a:ext uri="{FF2B5EF4-FFF2-40B4-BE49-F238E27FC236}">
                <a16:creationId xmlns:a16="http://schemas.microsoft.com/office/drawing/2014/main" id="{3997C6D0-7403-49D4-9A92-69C1004EB7F8}"/>
              </a:ext>
            </a:extLst>
          </p:cNvPr>
          <p:cNvCxnSpPr>
            <a:cxnSpLocks/>
          </p:cNvCxnSpPr>
          <p:nvPr/>
        </p:nvCxnSpPr>
        <p:spPr>
          <a:xfrm>
            <a:off x="10002062" y="1877745"/>
            <a:ext cx="0" cy="320400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2930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53348FF-4F9B-4AD2-85AF-97430BFF0445}"/>
              </a:ext>
            </a:extLst>
          </p:cNvPr>
          <p:cNvSpPr/>
          <p:nvPr/>
        </p:nvSpPr>
        <p:spPr>
          <a:xfrm>
            <a:off x="2019300" y="1318848"/>
            <a:ext cx="1512000" cy="468000"/>
          </a:xfrm>
          <a:prstGeom prst="rect">
            <a:avLst/>
          </a:prstGeom>
          <a:ln>
            <a:solidFill>
              <a:schemeClr val="accent1">
                <a:alpha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i="1" dirty="0">
                <a:solidFill>
                  <a:schemeClr val="tx1"/>
                </a:solidFill>
                <a:latin typeface="Times New Roman" panose="02020603050405020304" pitchFamily="18" charset="0"/>
                <a:cs typeface="Times New Roman" panose="02020603050405020304" pitchFamily="18" charset="0"/>
              </a:rPr>
              <a:t>Incentive</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81FA573C-3A48-47E1-B804-4857E567B447}"/>
              </a:ext>
            </a:extLst>
          </p:cNvPr>
          <p:cNvSpPr/>
          <p:nvPr/>
        </p:nvSpPr>
        <p:spPr>
          <a:xfrm>
            <a:off x="4791300" y="1318848"/>
            <a:ext cx="1512000" cy="468000"/>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i="1" dirty="0">
                <a:solidFill>
                  <a:schemeClr val="tx1"/>
                </a:solidFill>
                <a:latin typeface="Times New Roman" panose="02020603050405020304" pitchFamily="18" charset="0"/>
                <a:cs typeface="Times New Roman" panose="02020603050405020304" pitchFamily="18" charset="0"/>
              </a:rPr>
              <a:t>Disclosure</a:t>
            </a:r>
            <a:endParaRPr lang="zh-CN" altLang="en-US" sz="2200" i="1" dirty="0">
              <a:solidFill>
                <a:schemeClr val="tx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81FBD266-C2E7-4B20-A9EB-A52365E03A99}"/>
              </a:ext>
            </a:extLst>
          </p:cNvPr>
          <p:cNvSpPr/>
          <p:nvPr/>
        </p:nvSpPr>
        <p:spPr>
          <a:xfrm>
            <a:off x="7602638" y="1318848"/>
            <a:ext cx="1836000" cy="468000"/>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i="1" dirty="0">
                <a:solidFill>
                  <a:schemeClr val="tx1"/>
                </a:solidFill>
                <a:latin typeface="Times New Roman" panose="02020603050405020304" pitchFamily="18" charset="0"/>
                <a:cs typeface="Times New Roman" panose="02020603050405020304" pitchFamily="18" charset="0"/>
              </a:rPr>
              <a:t>Consequence</a:t>
            </a:r>
            <a:endParaRPr lang="zh-CN" altLang="en-US" sz="2200" i="1" dirty="0">
              <a:solidFill>
                <a:schemeClr val="tx1"/>
              </a:solidFill>
              <a:latin typeface="Times New Roman" panose="02020603050405020304" pitchFamily="18" charset="0"/>
              <a:cs typeface="Times New Roman" panose="02020603050405020304" pitchFamily="18" charset="0"/>
            </a:endParaRPr>
          </a:p>
        </p:txBody>
      </p:sp>
      <p:cxnSp>
        <p:nvCxnSpPr>
          <p:cNvPr id="14" name="Straight Arrow Connector 3">
            <a:extLst>
              <a:ext uri="{FF2B5EF4-FFF2-40B4-BE49-F238E27FC236}">
                <a16:creationId xmlns:a16="http://schemas.microsoft.com/office/drawing/2014/main" id="{1D0B4B4A-AAE5-4513-B168-2B05CBB1F12B}"/>
              </a:ext>
            </a:extLst>
          </p:cNvPr>
          <p:cNvCxnSpPr>
            <a:cxnSpLocks/>
            <a:stCxn id="4" idx="3"/>
            <a:endCxn id="7" idx="1"/>
          </p:cNvCxnSpPr>
          <p:nvPr/>
        </p:nvCxnSpPr>
        <p:spPr>
          <a:xfrm>
            <a:off x="6303300" y="1552848"/>
            <a:ext cx="1299338" cy="0"/>
          </a:xfrm>
          <a:prstGeom prst="straightConnector1">
            <a:avLst/>
          </a:prstGeom>
          <a:ln w="5715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3">
            <a:extLst>
              <a:ext uri="{FF2B5EF4-FFF2-40B4-BE49-F238E27FC236}">
                <a16:creationId xmlns:a16="http://schemas.microsoft.com/office/drawing/2014/main" id="{833683D6-8A59-4DF2-8822-7B61A36D8902}"/>
              </a:ext>
            </a:extLst>
          </p:cNvPr>
          <p:cNvCxnSpPr>
            <a:cxnSpLocks/>
            <a:stCxn id="2" idx="3"/>
            <a:endCxn id="4" idx="1"/>
          </p:cNvCxnSpPr>
          <p:nvPr/>
        </p:nvCxnSpPr>
        <p:spPr>
          <a:xfrm>
            <a:off x="3531300" y="1552848"/>
            <a:ext cx="1260000" cy="0"/>
          </a:xfrm>
          <a:prstGeom prst="straightConnector1">
            <a:avLst/>
          </a:prstGeom>
          <a:ln w="57150">
            <a:solidFill>
              <a:srgbClr val="0070C0">
                <a:alpha val="30000"/>
              </a:srgb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文本框 10">
            <a:extLst>
              <a:ext uri="{FF2B5EF4-FFF2-40B4-BE49-F238E27FC236}">
                <a16:creationId xmlns:a16="http://schemas.microsoft.com/office/drawing/2014/main" id="{E1014F08-B9F0-44EA-A881-7100294B9AC9}"/>
              </a:ext>
            </a:extLst>
          </p:cNvPr>
          <p:cNvSpPr txBox="1"/>
          <p:nvPr/>
        </p:nvSpPr>
        <p:spPr>
          <a:xfrm>
            <a:off x="2019300" y="2493524"/>
            <a:ext cx="8477250" cy="2577629"/>
          </a:xfrm>
          <a:prstGeom prst="rect">
            <a:avLst/>
          </a:prstGeom>
          <a:noFill/>
        </p:spPr>
        <p:txBody>
          <a:bodyPr wrap="square">
            <a:spAutoFit/>
          </a:bodyPr>
          <a:lstStyle/>
          <a:p>
            <a:pPr marL="720000" lvl="2" indent="-342900">
              <a:spcBef>
                <a:spcPts val="1200"/>
              </a:spcBef>
              <a:spcAft>
                <a:spcPts val="600"/>
              </a:spcAft>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Investors </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trading decisions</a:t>
            </a:r>
          </a:p>
          <a:p>
            <a:pPr marL="1080000" lvl="2" indent="-342900">
              <a:spcBef>
                <a:spcPts val="3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Investors extract disclosed information in order to make disclosure decisions (extract and use information)</a:t>
            </a:r>
          </a:p>
          <a:p>
            <a:pPr marL="1080000" lvl="2" indent="-342900">
              <a:spcBef>
                <a:spcPts val="6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Emerging research areas: </a:t>
            </a:r>
          </a:p>
          <a:p>
            <a:pPr marL="1194300" lvl="2" indent="-457200">
              <a:spcBef>
                <a:spcPts val="600"/>
              </a:spcBef>
              <a:buAutoNum type="arabicPeriod"/>
            </a:pP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household investing decisions </a:t>
            </a:r>
          </a:p>
          <a:p>
            <a:pPr marL="1194300" lvl="2" indent="-457200">
              <a:spcBef>
                <a:spcPts val="600"/>
              </a:spcBef>
              <a:buAutoNum type="arabicPeriod"/>
            </a:pP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machine learning</a:t>
            </a:r>
          </a:p>
          <a:p>
            <a:pPr marL="685800" lvl="2">
              <a:spcBef>
                <a:spcPts val="600"/>
              </a:spcBef>
            </a:pP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0989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53348FF-4F9B-4AD2-85AF-97430BFF0445}"/>
              </a:ext>
            </a:extLst>
          </p:cNvPr>
          <p:cNvSpPr/>
          <p:nvPr/>
        </p:nvSpPr>
        <p:spPr>
          <a:xfrm>
            <a:off x="2019300" y="1318848"/>
            <a:ext cx="1512000" cy="468000"/>
          </a:xfrm>
          <a:prstGeom prst="rect">
            <a:avLst/>
          </a:prstGeom>
          <a:ln>
            <a:solidFill>
              <a:schemeClr val="accent1">
                <a:alpha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i="1" dirty="0">
                <a:solidFill>
                  <a:schemeClr val="tx1"/>
                </a:solidFill>
                <a:latin typeface="Times New Roman" panose="02020603050405020304" pitchFamily="18" charset="0"/>
                <a:cs typeface="Times New Roman" panose="02020603050405020304" pitchFamily="18" charset="0"/>
              </a:rPr>
              <a:t>Incentive</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81FA573C-3A48-47E1-B804-4857E567B447}"/>
              </a:ext>
            </a:extLst>
          </p:cNvPr>
          <p:cNvSpPr/>
          <p:nvPr/>
        </p:nvSpPr>
        <p:spPr>
          <a:xfrm>
            <a:off x="4791300" y="1318848"/>
            <a:ext cx="1512000" cy="468000"/>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i="1" dirty="0">
                <a:solidFill>
                  <a:schemeClr val="tx1"/>
                </a:solidFill>
                <a:latin typeface="Times New Roman" panose="02020603050405020304" pitchFamily="18" charset="0"/>
                <a:cs typeface="Times New Roman" panose="02020603050405020304" pitchFamily="18" charset="0"/>
              </a:rPr>
              <a:t>Disclosure</a:t>
            </a:r>
            <a:endParaRPr lang="zh-CN" altLang="en-US" sz="2000" i="1" dirty="0">
              <a:solidFill>
                <a:schemeClr val="tx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81FBD266-C2E7-4B20-A9EB-A52365E03A99}"/>
              </a:ext>
            </a:extLst>
          </p:cNvPr>
          <p:cNvSpPr/>
          <p:nvPr/>
        </p:nvSpPr>
        <p:spPr>
          <a:xfrm>
            <a:off x="7602638" y="1318848"/>
            <a:ext cx="1836000" cy="468000"/>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i="1" dirty="0">
                <a:solidFill>
                  <a:schemeClr val="tx1"/>
                </a:solidFill>
                <a:latin typeface="Times New Roman" panose="02020603050405020304" pitchFamily="18" charset="0"/>
                <a:cs typeface="Times New Roman" panose="02020603050405020304" pitchFamily="18" charset="0"/>
              </a:rPr>
              <a:t>Consequence</a:t>
            </a:r>
            <a:endParaRPr lang="zh-CN" altLang="en-US" sz="2000" i="1" dirty="0">
              <a:solidFill>
                <a:schemeClr val="tx1"/>
              </a:solidFill>
              <a:latin typeface="Times New Roman" panose="02020603050405020304" pitchFamily="18" charset="0"/>
              <a:cs typeface="Times New Roman" panose="02020603050405020304" pitchFamily="18" charset="0"/>
            </a:endParaRPr>
          </a:p>
        </p:txBody>
      </p:sp>
      <p:cxnSp>
        <p:nvCxnSpPr>
          <p:cNvPr id="14" name="Straight Arrow Connector 3">
            <a:extLst>
              <a:ext uri="{FF2B5EF4-FFF2-40B4-BE49-F238E27FC236}">
                <a16:creationId xmlns:a16="http://schemas.microsoft.com/office/drawing/2014/main" id="{1D0B4B4A-AAE5-4513-B168-2B05CBB1F12B}"/>
              </a:ext>
            </a:extLst>
          </p:cNvPr>
          <p:cNvCxnSpPr>
            <a:cxnSpLocks/>
            <a:stCxn id="4" idx="3"/>
            <a:endCxn id="7" idx="1"/>
          </p:cNvCxnSpPr>
          <p:nvPr/>
        </p:nvCxnSpPr>
        <p:spPr>
          <a:xfrm>
            <a:off x="6303300" y="1552848"/>
            <a:ext cx="1299338" cy="0"/>
          </a:xfrm>
          <a:prstGeom prst="straightConnector1">
            <a:avLst/>
          </a:prstGeom>
          <a:ln w="5715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3">
            <a:extLst>
              <a:ext uri="{FF2B5EF4-FFF2-40B4-BE49-F238E27FC236}">
                <a16:creationId xmlns:a16="http://schemas.microsoft.com/office/drawing/2014/main" id="{833683D6-8A59-4DF2-8822-7B61A36D8902}"/>
              </a:ext>
            </a:extLst>
          </p:cNvPr>
          <p:cNvCxnSpPr>
            <a:cxnSpLocks/>
            <a:stCxn id="2" idx="3"/>
            <a:endCxn id="4" idx="1"/>
          </p:cNvCxnSpPr>
          <p:nvPr/>
        </p:nvCxnSpPr>
        <p:spPr>
          <a:xfrm>
            <a:off x="3531300" y="1552848"/>
            <a:ext cx="1260000" cy="0"/>
          </a:xfrm>
          <a:prstGeom prst="straightConnector1">
            <a:avLst/>
          </a:prstGeom>
          <a:ln w="57150">
            <a:solidFill>
              <a:srgbClr val="0070C0">
                <a:alpha val="30000"/>
              </a:srgb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文本框 10">
            <a:extLst>
              <a:ext uri="{FF2B5EF4-FFF2-40B4-BE49-F238E27FC236}">
                <a16:creationId xmlns:a16="http://schemas.microsoft.com/office/drawing/2014/main" id="{E1014F08-B9F0-44EA-A881-7100294B9AC9}"/>
              </a:ext>
            </a:extLst>
          </p:cNvPr>
          <p:cNvSpPr txBox="1"/>
          <p:nvPr/>
        </p:nvSpPr>
        <p:spPr>
          <a:xfrm>
            <a:off x="2019300" y="1918846"/>
            <a:ext cx="8477250" cy="3770263"/>
          </a:xfrm>
          <a:prstGeom prst="rect">
            <a:avLst/>
          </a:prstGeom>
          <a:noFill/>
        </p:spPr>
        <p:txBody>
          <a:bodyPr wrap="square">
            <a:spAutoFit/>
          </a:bodyPr>
          <a:lstStyle/>
          <a:p>
            <a:pPr marL="720000" lvl="2" indent="-342900">
              <a:spcBef>
                <a:spcPts val="12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Corporate Decisions (manager decisions)</a:t>
            </a:r>
          </a:p>
          <a:p>
            <a:pPr marL="1080000" lvl="2" indent="-342900">
              <a:spcBef>
                <a:spcPts val="6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Investment strategy decisions (including using peer disclosures)</a:t>
            </a:r>
          </a:p>
          <a:p>
            <a:pPr marL="1080000" lvl="2" indent="-342900">
              <a:spcBef>
                <a:spcPts val="6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Labor market (CEO characteristics)</a:t>
            </a:r>
          </a:p>
          <a:p>
            <a:pPr marL="1080000" lvl="2" indent="-342900">
              <a:spcBef>
                <a:spcPts val="6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Cash Flow Management / Dividend Payout</a:t>
            </a:r>
          </a:p>
          <a:p>
            <a:pPr marL="1080000" lvl="2" indent="-342900">
              <a:spcBef>
                <a:spcPts val="6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Capital Structure</a:t>
            </a:r>
          </a:p>
          <a:p>
            <a:pPr marL="1080000" lvl="2" indent="-342900">
              <a:spcBef>
                <a:spcPts val="6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IT decisions</a:t>
            </a:r>
          </a:p>
          <a:p>
            <a:pPr marL="1080000" lvl="2" indent="-342900">
              <a:spcBef>
                <a:spcPts val="6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Corporate Social Responsibility (CSR)</a:t>
            </a:r>
          </a:p>
          <a:p>
            <a:pPr marL="1080000" lvl="2" indent="-342900">
              <a:spcBef>
                <a:spcPts val="6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Emerging research areas: </a:t>
            </a:r>
          </a:p>
          <a:p>
            <a:pPr marL="1537200" lvl="3" indent="-342900">
              <a:spcBef>
                <a:spcPts val="6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Private firms or entrepreneurship </a:t>
            </a:r>
          </a:p>
          <a:p>
            <a:pPr marL="685800" lvl="2">
              <a:spcBef>
                <a:spcPts val="600"/>
              </a:spcBef>
            </a:pP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7132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53348FF-4F9B-4AD2-85AF-97430BFF0445}"/>
              </a:ext>
            </a:extLst>
          </p:cNvPr>
          <p:cNvSpPr/>
          <p:nvPr/>
        </p:nvSpPr>
        <p:spPr>
          <a:xfrm>
            <a:off x="1450340" y="678768"/>
            <a:ext cx="1512000" cy="468000"/>
          </a:xfrm>
          <a:prstGeom prst="rect">
            <a:avLst/>
          </a:prstGeom>
          <a:ln>
            <a:solidFill>
              <a:schemeClr val="accent1">
                <a:alpha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i="1" dirty="0">
                <a:solidFill>
                  <a:schemeClr val="tx1"/>
                </a:solidFill>
                <a:latin typeface="Times New Roman" panose="02020603050405020304" pitchFamily="18" charset="0"/>
                <a:cs typeface="Times New Roman" panose="02020603050405020304" pitchFamily="18" charset="0"/>
              </a:rPr>
              <a:t>Incentive</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81FA573C-3A48-47E1-B804-4857E567B447}"/>
              </a:ext>
            </a:extLst>
          </p:cNvPr>
          <p:cNvSpPr/>
          <p:nvPr/>
        </p:nvSpPr>
        <p:spPr>
          <a:xfrm>
            <a:off x="4222340" y="678768"/>
            <a:ext cx="1512000" cy="4680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i="1" dirty="0">
                <a:solidFill>
                  <a:schemeClr val="tx1"/>
                </a:solidFill>
                <a:latin typeface="Times New Roman" panose="02020603050405020304" pitchFamily="18" charset="0"/>
                <a:cs typeface="Times New Roman" panose="02020603050405020304" pitchFamily="18" charset="0"/>
              </a:rPr>
              <a:t>Disclosure</a:t>
            </a:r>
            <a:endParaRPr lang="zh-CN" altLang="en-US" sz="2400" i="1" dirty="0">
              <a:solidFill>
                <a:schemeClr val="tx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81FBD266-C2E7-4B20-A9EB-A52365E03A99}"/>
              </a:ext>
            </a:extLst>
          </p:cNvPr>
          <p:cNvSpPr/>
          <p:nvPr/>
        </p:nvSpPr>
        <p:spPr>
          <a:xfrm>
            <a:off x="7033678" y="678768"/>
            <a:ext cx="1836000" cy="4680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i="1" dirty="0">
                <a:solidFill>
                  <a:schemeClr val="tx1"/>
                </a:solidFill>
                <a:latin typeface="Times New Roman" panose="02020603050405020304" pitchFamily="18" charset="0"/>
                <a:cs typeface="Times New Roman" panose="02020603050405020304" pitchFamily="18" charset="0"/>
              </a:rPr>
              <a:t>Consequence</a:t>
            </a:r>
            <a:endParaRPr lang="zh-CN" altLang="en-US" sz="2400" i="1" dirty="0">
              <a:solidFill>
                <a:schemeClr val="tx1"/>
              </a:solidFill>
              <a:latin typeface="Times New Roman" panose="02020603050405020304" pitchFamily="18" charset="0"/>
              <a:cs typeface="Times New Roman" panose="02020603050405020304" pitchFamily="18" charset="0"/>
            </a:endParaRPr>
          </a:p>
        </p:txBody>
      </p:sp>
      <p:cxnSp>
        <p:nvCxnSpPr>
          <p:cNvPr id="14" name="Straight Arrow Connector 3">
            <a:extLst>
              <a:ext uri="{FF2B5EF4-FFF2-40B4-BE49-F238E27FC236}">
                <a16:creationId xmlns:a16="http://schemas.microsoft.com/office/drawing/2014/main" id="{1D0B4B4A-AAE5-4513-B168-2B05CBB1F12B}"/>
              </a:ext>
            </a:extLst>
          </p:cNvPr>
          <p:cNvCxnSpPr>
            <a:cxnSpLocks/>
            <a:stCxn id="4" idx="3"/>
            <a:endCxn id="7" idx="1"/>
          </p:cNvCxnSpPr>
          <p:nvPr/>
        </p:nvCxnSpPr>
        <p:spPr>
          <a:xfrm>
            <a:off x="5734340" y="912768"/>
            <a:ext cx="1299338" cy="0"/>
          </a:xfrm>
          <a:prstGeom prst="straightConnector1">
            <a:avLst/>
          </a:prstGeom>
          <a:ln w="5715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3">
            <a:extLst>
              <a:ext uri="{FF2B5EF4-FFF2-40B4-BE49-F238E27FC236}">
                <a16:creationId xmlns:a16="http://schemas.microsoft.com/office/drawing/2014/main" id="{833683D6-8A59-4DF2-8822-7B61A36D8902}"/>
              </a:ext>
            </a:extLst>
          </p:cNvPr>
          <p:cNvCxnSpPr>
            <a:cxnSpLocks/>
            <a:stCxn id="2" idx="3"/>
            <a:endCxn id="4" idx="1"/>
          </p:cNvCxnSpPr>
          <p:nvPr/>
        </p:nvCxnSpPr>
        <p:spPr>
          <a:xfrm>
            <a:off x="2962340" y="912768"/>
            <a:ext cx="1260000" cy="0"/>
          </a:xfrm>
          <a:prstGeom prst="straightConnector1">
            <a:avLst/>
          </a:prstGeom>
          <a:ln w="57150">
            <a:solidFill>
              <a:srgbClr val="0070C0">
                <a:alpha val="30000"/>
              </a:srgb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文本框 10">
            <a:extLst>
              <a:ext uri="{FF2B5EF4-FFF2-40B4-BE49-F238E27FC236}">
                <a16:creationId xmlns:a16="http://schemas.microsoft.com/office/drawing/2014/main" id="{E1014F08-B9F0-44EA-A881-7100294B9AC9}"/>
              </a:ext>
            </a:extLst>
          </p:cNvPr>
          <p:cNvSpPr txBox="1"/>
          <p:nvPr/>
        </p:nvSpPr>
        <p:spPr>
          <a:xfrm>
            <a:off x="1588453" y="1401366"/>
            <a:ext cx="7877175" cy="4924425"/>
          </a:xfrm>
          <a:prstGeom prst="rect">
            <a:avLst/>
          </a:prstGeom>
          <a:noFill/>
        </p:spPr>
        <p:txBody>
          <a:bodyPr wrap="square">
            <a:spAutoFit/>
          </a:bodyPr>
          <a:lstStyle/>
          <a:p>
            <a:pPr marL="720000" lvl="2" indent="-342900">
              <a:spcBef>
                <a:spcPts val="12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Creditors </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contract decisions </a:t>
            </a:r>
          </a:p>
          <a:p>
            <a:pPr marL="1080000" lvl="2" indent="-342900">
              <a:spcBef>
                <a:spcPts val="6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Public: bond market (more likely to use accounting information)</a:t>
            </a:r>
          </a:p>
          <a:p>
            <a:pPr marL="1080000" lvl="2" indent="-342900">
              <a:spcBef>
                <a:spcPts val="6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Private: banks</a:t>
            </a:r>
          </a:p>
          <a:p>
            <a:pPr marL="720000" lvl="2" indent="-342900">
              <a:spcBef>
                <a:spcPts val="12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Government (SEC)</a:t>
            </a:r>
          </a:p>
          <a:p>
            <a:pPr marL="1080000" lvl="2" indent="-342900">
              <a:spcBef>
                <a:spcPts val="6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How government should regulate disclosure</a:t>
            </a:r>
          </a:p>
          <a:p>
            <a:pPr marL="720000" lvl="2" indent="-342900">
              <a:spcBef>
                <a:spcPts val="12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Employee and CEOs</a:t>
            </a:r>
          </a:p>
          <a:p>
            <a:pPr marL="1080000" lvl="2" indent="-342900">
              <a:spcBef>
                <a:spcPts val="6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Hiring decisions</a:t>
            </a:r>
          </a:p>
          <a:p>
            <a:pPr marL="1080000" lvl="2" indent="-342900">
              <a:spcBef>
                <a:spcPts val="6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Employee performance</a:t>
            </a:r>
          </a:p>
          <a:p>
            <a:pPr marL="720000" lvl="2" indent="-342900">
              <a:spcBef>
                <a:spcPts val="12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Auditors</a:t>
            </a:r>
          </a:p>
          <a:p>
            <a:pPr marL="720000" lvl="2" indent="-342900">
              <a:spcBef>
                <a:spcPts val="12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Customers and Suppliers</a:t>
            </a:r>
          </a:p>
          <a:p>
            <a:pPr marL="720000" lvl="2" indent="-342900">
              <a:spcBef>
                <a:spcPts val="12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Competitors </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proprietary</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cost/</a:t>
            </a: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data</a:t>
            </a:r>
          </a:p>
          <a:p>
            <a:pPr marL="685800" lvl="2">
              <a:spcBef>
                <a:spcPts val="600"/>
              </a:spcBef>
            </a:pP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5212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A5F506F2-06A8-64D3-FA8B-E9C81324FEDE}"/>
              </a:ext>
            </a:extLst>
          </p:cNvPr>
          <p:cNvPicPr>
            <a:picLocks noGrp="1" noChangeAspect="1"/>
          </p:cNvPicPr>
          <p:nvPr>
            <p:ph idx="1"/>
          </p:nvPr>
        </p:nvPicPr>
        <p:blipFill>
          <a:blip r:embed="rId2"/>
          <a:stretch>
            <a:fillRect/>
          </a:stretch>
        </p:blipFill>
        <p:spPr>
          <a:xfrm>
            <a:off x="1990637" y="1334610"/>
            <a:ext cx="7238226" cy="4842669"/>
          </a:xfrm>
          <a:prstGeom prst="rect">
            <a:avLst/>
          </a:prstGeom>
        </p:spPr>
      </p:pic>
      <p:sp>
        <p:nvSpPr>
          <p:cNvPr id="4" name="Title 1">
            <a:extLst>
              <a:ext uri="{FF2B5EF4-FFF2-40B4-BE49-F238E27FC236}">
                <a16:creationId xmlns:a16="http://schemas.microsoft.com/office/drawing/2014/main" id="{31D27BA3-2EBD-1AF9-BEEE-41A201436615}"/>
              </a:ext>
            </a:extLst>
          </p:cNvPr>
          <p:cNvSpPr txBox="1">
            <a:spLocks/>
          </p:cNvSpPr>
          <p:nvPr/>
        </p:nvSpPr>
        <p:spPr>
          <a:xfrm>
            <a:off x="360680" y="365127"/>
            <a:ext cx="7035800" cy="969483"/>
          </a:xfrm>
          <a:prstGeom prst="rect">
            <a:avLst/>
          </a:prstGeom>
        </p:spPr>
        <p:txBody>
          <a:bodyPr/>
          <a:lstStyle>
            <a:lvl1pPr algn="l" rtl="0" eaLnBrk="1" fontAlgn="base" hangingPunct="1">
              <a:lnSpc>
                <a:spcPct val="90000"/>
              </a:lnSpc>
              <a:spcBef>
                <a:spcPct val="0"/>
              </a:spcBef>
              <a:spcAft>
                <a:spcPct val="0"/>
              </a:spcAft>
              <a:defRPr sz="3300" kern="1200">
                <a:solidFill>
                  <a:schemeClr val="tx1"/>
                </a:solidFill>
                <a:latin typeface="Times New Roman" panose="02020603050405020304" pitchFamily="18" charset="0"/>
                <a:ea typeface="+mj-ea"/>
                <a:cs typeface="Times New Roman" panose="02020603050405020304" pitchFamily="18" charset="0"/>
              </a:defRPr>
            </a:lvl1pPr>
            <a:lvl2pPr algn="l" rtl="0" eaLnBrk="1" fontAlgn="base" hangingPunct="1">
              <a:lnSpc>
                <a:spcPct val="90000"/>
              </a:lnSpc>
              <a:spcBef>
                <a:spcPct val="0"/>
              </a:spcBef>
              <a:spcAft>
                <a:spcPct val="0"/>
              </a:spcAft>
              <a:defRPr sz="3300">
                <a:solidFill>
                  <a:schemeClr val="tx1"/>
                </a:solidFill>
                <a:latin typeface="Times New Roman" panose="02020603050405020304" pitchFamily="18" charset="0"/>
                <a:cs typeface="Times New Roman" panose="02020603050405020304" pitchFamily="18" charset="0"/>
              </a:defRPr>
            </a:lvl2pPr>
            <a:lvl3pPr algn="l" rtl="0" eaLnBrk="1" fontAlgn="base" hangingPunct="1">
              <a:lnSpc>
                <a:spcPct val="90000"/>
              </a:lnSpc>
              <a:spcBef>
                <a:spcPct val="0"/>
              </a:spcBef>
              <a:spcAft>
                <a:spcPct val="0"/>
              </a:spcAft>
              <a:defRPr sz="3300">
                <a:solidFill>
                  <a:schemeClr val="tx1"/>
                </a:solidFill>
                <a:latin typeface="Times New Roman" panose="02020603050405020304" pitchFamily="18" charset="0"/>
                <a:cs typeface="Times New Roman" panose="02020603050405020304" pitchFamily="18" charset="0"/>
              </a:defRPr>
            </a:lvl3pPr>
            <a:lvl4pPr algn="l" rtl="0" eaLnBrk="1" fontAlgn="base" hangingPunct="1">
              <a:lnSpc>
                <a:spcPct val="90000"/>
              </a:lnSpc>
              <a:spcBef>
                <a:spcPct val="0"/>
              </a:spcBef>
              <a:spcAft>
                <a:spcPct val="0"/>
              </a:spcAft>
              <a:defRPr sz="3300">
                <a:solidFill>
                  <a:schemeClr val="tx1"/>
                </a:solidFill>
                <a:latin typeface="Times New Roman" panose="02020603050405020304" pitchFamily="18" charset="0"/>
                <a:cs typeface="Times New Roman" panose="02020603050405020304" pitchFamily="18" charset="0"/>
              </a:defRPr>
            </a:lvl4pPr>
            <a:lvl5pPr algn="l" rtl="0" eaLnBrk="1" fontAlgn="base" hangingPunct="1">
              <a:lnSpc>
                <a:spcPct val="90000"/>
              </a:lnSpc>
              <a:spcBef>
                <a:spcPct val="0"/>
              </a:spcBef>
              <a:spcAft>
                <a:spcPct val="0"/>
              </a:spcAft>
              <a:defRPr sz="3300">
                <a:solidFill>
                  <a:schemeClr val="tx1"/>
                </a:solidFill>
                <a:latin typeface="Times New Roman" panose="02020603050405020304" pitchFamily="18" charset="0"/>
                <a:cs typeface="Times New Roman" panose="02020603050405020304" pitchFamily="18" charset="0"/>
              </a:defRPr>
            </a:lvl5pPr>
            <a:lvl6pPr marL="342900" algn="l" rtl="0" eaLnBrk="1" fontAlgn="base" hangingPunct="1">
              <a:lnSpc>
                <a:spcPct val="90000"/>
              </a:lnSpc>
              <a:spcBef>
                <a:spcPct val="0"/>
              </a:spcBef>
              <a:spcAft>
                <a:spcPct val="0"/>
              </a:spcAft>
              <a:defRPr sz="3300">
                <a:solidFill>
                  <a:schemeClr val="tx1"/>
                </a:solidFill>
                <a:latin typeface="Times New Roman" panose="02020603050405020304" pitchFamily="18" charset="0"/>
                <a:cs typeface="Times New Roman" panose="02020603050405020304" pitchFamily="18" charset="0"/>
              </a:defRPr>
            </a:lvl6pPr>
            <a:lvl7pPr marL="685800" algn="l" rtl="0" eaLnBrk="1" fontAlgn="base" hangingPunct="1">
              <a:lnSpc>
                <a:spcPct val="90000"/>
              </a:lnSpc>
              <a:spcBef>
                <a:spcPct val="0"/>
              </a:spcBef>
              <a:spcAft>
                <a:spcPct val="0"/>
              </a:spcAft>
              <a:defRPr sz="3300">
                <a:solidFill>
                  <a:schemeClr val="tx1"/>
                </a:solidFill>
                <a:latin typeface="Times New Roman" panose="02020603050405020304" pitchFamily="18" charset="0"/>
                <a:cs typeface="Times New Roman" panose="02020603050405020304" pitchFamily="18" charset="0"/>
              </a:defRPr>
            </a:lvl7pPr>
            <a:lvl8pPr marL="1028700" algn="l" rtl="0" eaLnBrk="1" fontAlgn="base" hangingPunct="1">
              <a:lnSpc>
                <a:spcPct val="90000"/>
              </a:lnSpc>
              <a:spcBef>
                <a:spcPct val="0"/>
              </a:spcBef>
              <a:spcAft>
                <a:spcPct val="0"/>
              </a:spcAft>
              <a:defRPr sz="3300">
                <a:solidFill>
                  <a:schemeClr val="tx1"/>
                </a:solidFill>
                <a:latin typeface="Times New Roman" panose="02020603050405020304" pitchFamily="18" charset="0"/>
                <a:cs typeface="Times New Roman" panose="02020603050405020304" pitchFamily="18" charset="0"/>
              </a:defRPr>
            </a:lvl8pPr>
            <a:lvl9pPr marL="1371600" algn="l" rtl="0" eaLnBrk="1" fontAlgn="base" hangingPunct="1">
              <a:lnSpc>
                <a:spcPct val="90000"/>
              </a:lnSpc>
              <a:spcBef>
                <a:spcPct val="0"/>
              </a:spcBef>
              <a:spcAft>
                <a:spcPct val="0"/>
              </a:spcAft>
              <a:defRPr sz="3300">
                <a:solidFill>
                  <a:schemeClr val="tx1"/>
                </a:solidFill>
                <a:latin typeface="Times New Roman" panose="02020603050405020304" pitchFamily="18" charset="0"/>
                <a:cs typeface="Times New Roman" panose="02020603050405020304" pitchFamily="18" charset="0"/>
              </a:defRPr>
            </a:lvl9pPr>
          </a:lstStyle>
          <a:p>
            <a:r>
              <a:rPr lang="en-US" dirty="0"/>
              <a:t>Textual data – analyst report</a:t>
            </a:r>
          </a:p>
        </p:txBody>
      </p:sp>
    </p:spTree>
    <p:extLst>
      <p:ext uri="{BB962C8B-B14F-4D97-AF65-F5344CB8AC3E}">
        <p14:creationId xmlns:p14="http://schemas.microsoft.com/office/powerpoint/2010/main" val="858985356"/>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data">
            <a:extLst>
              <a:ext uri="{FF2B5EF4-FFF2-40B4-BE49-F238E27FC236}">
                <a16:creationId xmlns:a16="http://schemas.microsoft.com/office/drawing/2014/main" id="{87E161C5-6C9A-A4D6-7ED0-0FF4862E5B8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94523" y="992505"/>
            <a:ext cx="5883718" cy="545179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BCE362C3-E3A2-000D-EA01-3A5D3D0516DD}"/>
              </a:ext>
            </a:extLst>
          </p:cNvPr>
          <p:cNvSpPr txBox="1">
            <a:spLocks/>
          </p:cNvSpPr>
          <p:nvPr/>
        </p:nvSpPr>
        <p:spPr>
          <a:xfrm>
            <a:off x="299720" y="233047"/>
            <a:ext cx="7035800" cy="969483"/>
          </a:xfrm>
          <a:prstGeom prst="rect">
            <a:avLst/>
          </a:prstGeom>
        </p:spPr>
        <p:txBody>
          <a:bodyPr/>
          <a:lstStyle>
            <a:lvl1pPr algn="l" rtl="0" eaLnBrk="1" fontAlgn="base" hangingPunct="1">
              <a:lnSpc>
                <a:spcPct val="90000"/>
              </a:lnSpc>
              <a:spcBef>
                <a:spcPct val="0"/>
              </a:spcBef>
              <a:spcAft>
                <a:spcPct val="0"/>
              </a:spcAft>
              <a:defRPr sz="3300" kern="1200">
                <a:solidFill>
                  <a:schemeClr val="tx1"/>
                </a:solidFill>
                <a:latin typeface="Times New Roman" panose="02020603050405020304" pitchFamily="18" charset="0"/>
                <a:ea typeface="+mj-ea"/>
                <a:cs typeface="Times New Roman" panose="02020603050405020304" pitchFamily="18" charset="0"/>
              </a:defRPr>
            </a:lvl1pPr>
            <a:lvl2pPr algn="l" rtl="0" eaLnBrk="1" fontAlgn="base" hangingPunct="1">
              <a:lnSpc>
                <a:spcPct val="90000"/>
              </a:lnSpc>
              <a:spcBef>
                <a:spcPct val="0"/>
              </a:spcBef>
              <a:spcAft>
                <a:spcPct val="0"/>
              </a:spcAft>
              <a:defRPr sz="3300">
                <a:solidFill>
                  <a:schemeClr val="tx1"/>
                </a:solidFill>
                <a:latin typeface="Times New Roman" panose="02020603050405020304" pitchFamily="18" charset="0"/>
                <a:cs typeface="Times New Roman" panose="02020603050405020304" pitchFamily="18" charset="0"/>
              </a:defRPr>
            </a:lvl2pPr>
            <a:lvl3pPr algn="l" rtl="0" eaLnBrk="1" fontAlgn="base" hangingPunct="1">
              <a:lnSpc>
                <a:spcPct val="90000"/>
              </a:lnSpc>
              <a:spcBef>
                <a:spcPct val="0"/>
              </a:spcBef>
              <a:spcAft>
                <a:spcPct val="0"/>
              </a:spcAft>
              <a:defRPr sz="3300">
                <a:solidFill>
                  <a:schemeClr val="tx1"/>
                </a:solidFill>
                <a:latin typeface="Times New Roman" panose="02020603050405020304" pitchFamily="18" charset="0"/>
                <a:cs typeface="Times New Roman" panose="02020603050405020304" pitchFamily="18" charset="0"/>
              </a:defRPr>
            </a:lvl3pPr>
            <a:lvl4pPr algn="l" rtl="0" eaLnBrk="1" fontAlgn="base" hangingPunct="1">
              <a:lnSpc>
                <a:spcPct val="90000"/>
              </a:lnSpc>
              <a:spcBef>
                <a:spcPct val="0"/>
              </a:spcBef>
              <a:spcAft>
                <a:spcPct val="0"/>
              </a:spcAft>
              <a:defRPr sz="3300">
                <a:solidFill>
                  <a:schemeClr val="tx1"/>
                </a:solidFill>
                <a:latin typeface="Times New Roman" panose="02020603050405020304" pitchFamily="18" charset="0"/>
                <a:cs typeface="Times New Roman" panose="02020603050405020304" pitchFamily="18" charset="0"/>
              </a:defRPr>
            </a:lvl4pPr>
            <a:lvl5pPr algn="l" rtl="0" eaLnBrk="1" fontAlgn="base" hangingPunct="1">
              <a:lnSpc>
                <a:spcPct val="90000"/>
              </a:lnSpc>
              <a:spcBef>
                <a:spcPct val="0"/>
              </a:spcBef>
              <a:spcAft>
                <a:spcPct val="0"/>
              </a:spcAft>
              <a:defRPr sz="3300">
                <a:solidFill>
                  <a:schemeClr val="tx1"/>
                </a:solidFill>
                <a:latin typeface="Times New Roman" panose="02020603050405020304" pitchFamily="18" charset="0"/>
                <a:cs typeface="Times New Roman" panose="02020603050405020304" pitchFamily="18" charset="0"/>
              </a:defRPr>
            </a:lvl5pPr>
            <a:lvl6pPr marL="342900" algn="l" rtl="0" eaLnBrk="1" fontAlgn="base" hangingPunct="1">
              <a:lnSpc>
                <a:spcPct val="90000"/>
              </a:lnSpc>
              <a:spcBef>
                <a:spcPct val="0"/>
              </a:spcBef>
              <a:spcAft>
                <a:spcPct val="0"/>
              </a:spcAft>
              <a:defRPr sz="3300">
                <a:solidFill>
                  <a:schemeClr val="tx1"/>
                </a:solidFill>
                <a:latin typeface="Times New Roman" panose="02020603050405020304" pitchFamily="18" charset="0"/>
                <a:cs typeface="Times New Roman" panose="02020603050405020304" pitchFamily="18" charset="0"/>
              </a:defRPr>
            </a:lvl6pPr>
            <a:lvl7pPr marL="685800" algn="l" rtl="0" eaLnBrk="1" fontAlgn="base" hangingPunct="1">
              <a:lnSpc>
                <a:spcPct val="90000"/>
              </a:lnSpc>
              <a:spcBef>
                <a:spcPct val="0"/>
              </a:spcBef>
              <a:spcAft>
                <a:spcPct val="0"/>
              </a:spcAft>
              <a:defRPr sz="3300">
                <a:solidFill>
                  <a:schemeClr val="tx1"/>
                </a:solidFill>
                <a:latin typeface="Times New Roman" panose="02020603050405020304" pitchFamily="18" charset="0"/>
                <a:cs typeface="Times New Roman" panose="02020603050405020304" pitchFamily="18" charset="0"/>
              </a:defRPr>
            </a:lvl7pPr>
            <a:lvl8pPr marL="1028700" algn="l" rtl="0" eaLnBrk="1" fontAlgn="base" hangingPunct="1">
              <a:lnSpc>
                <a:spcPct val="90000"/>
              </a:lnSpc>
              <a:spcBef>
                <a:spcPct val="0"/>
              </a:spcBef>
              <a:spcAft>
                <a:spcPct val="0"/>
              </a:spcAft>
              <a:defRPr sz="3300">
                <a:solidFill>
                  <a:schemeClr val="tx1"/>
                </a:solidFill>
                <a:latin typeface="Times New Roman" panose="02020603050405020304" pitchFamily="18" charset="0"/>
                <a:cs typeface="Times New Roman" panose="02020603050405020304" pitchFamily="18" charset="0"/>
              </a:defRPr>
            </a:lvl8pPr>
            <a:lvl9pPr marL="1371600" algn="l" rtl="0" eaLnBrk="1" fontAlgn="base" hangingPunct="1">
              <a:lnSpc>
                <a:spcPct val="90000"/>
              </a:lnSpc>
              <a:spcBef>
                <a:spcPct val="0"/>
              </a:spcBef>
              <a:spcAft>
                <a:spcPct val="0"/>
              </a:spcAft>
              <a:defRPr sz="3300">
                <a:solidFill>
                  <a:schemeClr val="tx1"/>
                </a:solidFill>
                <a:latin typeface="Times New Roman" panose="02020603050405020304" pitchFamily="18" charset="0"/>
                <a:cs typeface="Times New Roman" panose="02020603050405020304" pitchFamily="18" charset="0"/>
              </a:defRPr>
            </a:lvl9pPr>
          </a:lstStyle>
          <a:p>
            <a:r>
              <a:rPr lang="en-US" dirty="0"/>
              <a:t>Textual data – firm innovation</a:t>
            </a:r>
          </a:p>
        </p:txBody>
      </p:sp>
    </p:spTree>
    <p:extLst>
      <p:ext uri="{BB962C8B-B14F-4D97-AF65-F5344CB8AC3E}">
        <p14:creationId xmlns:p14="http://schemas.microsoft.com/office/powerpoint/2010/main" val="422592048"/>
      </p:ext>
    </p:extLst>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7574280" cy="1325563"/>
          </a:xfrm>
        </p:spPr>
        <p:txBody>
          <a:bodyPr/>
          <a:lstStyle/>
          <a:p>
            <a:r>
              <a:rPr lang="en-US" dirty="0"/>
              <a:t>Tech enabled New data from Loan market </a:t>
            </a:r>
          </a:p>
        </p:txBody>
      </p:sp>
      <p:pic>
        <p:nvPicPr>
          <p:cNvPr id="9" name="Content Placeholder 8"/>
          <p:cNvPicPr>
            <a:picLocks noGrp="1" noChangeAspect="1"/>
          </p:cNvPicPr>
          <p:nvPr>
            <p:ph idx="1"/>
          </p:nvPr>
        </p:nvPicPr>
        <p:blipFill>
          <a:blip r:embed="rId2"/>
          <a:stretch>
            <a:fillRect/>
          </a:stretch>
        </p:blipFill>
        <p:spPr>
          <a:xfrm>
            <a:off x="2074716" y="1817690"/>
            <a:ext cx="7964634" cy="3953667"/>
          </a:xfrm>
          <a:prstGeom prst="rect">
            <a:avLst/>
          </a:prstGeom>
        </p:spPr>
      </p:pic>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37</a:t>
            </a:fld>
            <a:endParaRPr lang="en-US"/>
          </a:p>
        </p:txBody>
      </p:sp>
      <p:sp>
        <p:nvSpPr>
          <p:cNvPr id="7" name="TextBox 6"/>
          <p:cNvSpPr txBox="1"/>
          <p:nvPr/>
        </p:nvSpPr>
        <p:spPr>
          <a:xfrm>
            <a:off x="1936750" y="6356352"/>
            <a:ext cx="2400300" cy="276999"/>
          </a:xfrm>
          <a:prstGeom prst="rect">
            <a:avLst/>
          </a:prstGeom>
          <a:noFill/>
        </p:spPr>
        <p:txBody>
          <a:bodyPr wrap="square" rtlCol="0">
            <a:spAutoFit/>
          </a:bodyPr>
          <a:lstStyle/>
          <a:p>
            <a:r>
              <a:rPr lang="en-US" sz="1200" dirty="0"/>
              <a:t>Source: </a:t>
            </a:r>
            <a:r>
              <a:rPr lang="en-US" sz="1200" dirty="0" err="1"/>
              <a:t>OnDeck</a:t>
            </a:r>
            <a:endParaRPr lang="en-US" sz="1200" dirty="0"/>
          </a:p>
        </p:txBody>
      </p:sp>
    </p:spTree>
    <p:extLst>
      <p:ext uri="{BB962C8B-B14F-4D97-AF65-F5344CB8AC3E}">
        <p14:creationId xmlns:p14="http://schemas.microsoft.com/office/powerpoint/2010/main" val="32799377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Tech-Enabled Lending</a:t>
            </a:r>
          </a:p>
        </p:txBody>
      </p:sp>
      <p:pic>
        <p:nvPicPr>
          <p:cNvPr id="6" name="Content Placeholder 5"/>
          <p:cNvPicPr>
            <a:picLocks noGrp="1" noChangeAspect="1"/>
          </p:cNvPicPr>
          <p:nvPr>
            <p:ph idx="1"/>
          </p:nvPr>
        </p:nvPicPr>
        <p:blipFill>
          <a:blip r:embed="rId2"/>
          <a:stretch>
            <a:fillRect/>
          </a:stretch>
        </p:blipFill>
        <p:spPr>
          <a:xfrm>
            <a:off x="1936750" y="1283057"/>
            <a:ext cx="7943850" cy="4788074"/>
          </a:xfrm>
          <a:prstGeom prst="rect">
            <a:avLst/>
          </a:prstGeom>
        </p:spPr>
      </p:pic>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38</a:t>
            </a:fld>
            <a:endParaRPr lang="en-US"/>
          </a:p>
        </p:txBody>
      </p:sp>
      <p:sp>
        <p:nvSpPr>
          <p:cNvPr id="7" name="TextBox 6"/>
          <p:cNvSpPr txBox="1"/>
          <p:nvPr/>
        </p:nvSpPr>
        <p:spPr>
          <a:xfrm>
            <a:off x="1936750" y="6356352"/>
            <a:ext cx="2400300" cy="276999"/>
          </a:xfrm>
          <a:prstGeom prst="rect">
            <a:avLst/>
          </a:prstGeom>
          <a:noFill/>
        </p:spPr>
        <p:txBody>
          <a:bodyPr wrap="square" rtlCol="0">
            <a:spAutoFit/>
          </a:bodyPr>
          <a:lstStyle/>
          <a:p>
            <a:r>
              <a:rPr lang="en-US" sz="1200" dirty="0"/>
              <a:t>Source: SunTrust</a:t>
            </a:r>
          </a:p>
        </p:txBody>
      </p:sp>
    </p:spTree>
    <p:extLst>
      <p:ext uri="{BB962C8B-B14F-4D97-AF65-F5344CB8AC3E}">
        <p14:creationId xmlns:p14="http://schemas.microsoft.com/office/powerpoint/2010/main" val="1797959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02C31-6C61-80BE-AD61-84512A578B5F}"/>
              </a:ext>
            </a:extLst>
          </p:cNvPr>
          <p:cNvSpPr>
            <a:spLocks noGrp="1"/>
          </p:cNvSpPr>
          <p:nvPr>
            <p:ph type="title"/>
          </p:nvPr>
        </p:nvSpPr>
        <p:spPr/>
        <p:txBody>
          <a:bodyPr/>
          <a:lstStyle/>
          <a:p>
            <a:r>
              <a:rPr lang="en-US" dirty="0"/>
              <a:t>Lenders</a:t>
            </a:r>
          </a:p>
        </p:txBody>
      </p:sp>
      <p:sp>
        <p:nvSpPr>
          <p:cNvPr id="3" name="Content Placeholder 2">
            <a:extLst>
              <a:ext uri="{FF2B5EF4-FFF2-40B4-BE49-F238E27FC236}">
                <a16:creationId xmlns:a16="http://schemas.microsoft.com/office/drawing/2014/main" id="{AE113D68-F342-D3DF-B976-6A3CC86D8880}"/>
              </a:ext>
            </a:extLst>
          </p:cNvPr>
          <p:cNvSpPr>
            <a:spLocks noGrp="1"/>
          </p:cNvSpPr>
          <p:nvPr>
            <p:ph idx="1"/>
          </p:nvPr>
        </p:nvSpPr>
        <p:spPr/>
        <p:txBody>
          <a:bodyPr/>
          <a:lstStyle/>
          <a:p>
            <a:pPr algn="l" fontAlgn="base"/>
            <a:r>
              <a:rPr lang="en-US" b="0" i="1" dirty="0">
                <a:solidFill>
                  <a:srgbClr val="252434"/>
                </a:solidFill>
                <a:effectLst/>
              </a:rPr>
              <a:t>Balance sheet:  </a:t>
            </a:r>
            <a:r>
              <a:rPr lang="en-US" b="0" i="0" dirty="0">
                <a:solidFill>
                  <a:srgbClr val="252434"/>
                </a:solidFill>
                <a:effectLst/>
              </a:rPr>
              <a:t>Well, they hold the money they lend on their balance sheet. They have bought or borrowed it at a cost to then lend out to their customers. As it’s their money, the lender takes on all the risk.</a:t>
            </a:r>
          </a:p>
          <a:p>
            <a:pPr algn="l" fontAlgn="base"/>
            <a:r>
              <a:rPr lang="en-US" b="0" i="0" dirty="0">
                <a:solidFill>
                  <a:srgbClr val="252434"/>
                </a:solidFill>
                <a:effectLst/>
              </a:rPr>
              <a:t>Banks are the prime example of balance sheet lenders. Less well known is that many of the </a:t>
            </a:r>
            <a:r>
              <a:rPr lang="en-US" b="0" i="0" dirty="0" err="1">
                <a:solidFill>
                  <a:srgbClr val="252434"/>
                </a:solidFill>
                <a:effectLst/>
              </a:rPr>
              <a:t>fintechs</a:t>
            </a:r>
            <a:r>
              <a:rPr lang="en-US" b="0" i="0" dirty="0">
                <a:solidFill>
                  <a:srgbClr val="252434"/>
                </a:solidFill>
                <a:effectLst/>
              </a:rPr>
              <a:t> are also balance sheet lenders.</a:t>
            </a:r>
          </a:p>
          <a:p>
            <a:pPr algn="l" fontAlgn="base"/>
            <a:r>
              <a:rPr lang="en-US" b="0" i="1" dirty="0">
                <a:solidFill>
                  <a:srgbClr val="252434"/>
                </a:solidFill>
                <a:effectLst/>
              </a:rPr>
              <a:t>Marketplace:  </a:t>
            </a:r>
            <a:r>
              <a:rPr lang="en-US" b="0" i="0" dirty="0">
                <a:solidFill>
                  <a:srgbClr val="252434"/>
                </a:solidFill>
                <a:effectLst/>
              </a:rPr>
              <a:t>A service that enables </a:t>
            </a:r>
            <a:r>
              <a:rPr lang="en-US" b="0" i="0" u="none" strike="noStrike" dirty="0">
                <a:solidFill>
                  <a:srgbClr val="FF8300"/>
                </a:solidFill>
                <a:effectLst/>
                <a:hlinkClick r:id="rId2"/>
              </a:rPr>
              <a:t>investors (lenders)</a:t>
            </a:r>
            <a:r>
              <a:rPr lang="en-US" b="0" i="0" dirty="0">
                <a:solidFill>
                  <a:srgbClr val="252434"/>
                </a:solidFill>
                <a:effectLst/>
              </a:rPr>
              <a:t> to lend money to borrowers directly. A marketplace provides the infrastructure required to facilitate the funding arrangement. Both parties generate value, with investors earning yield and borrowers getting the funding they require.</a:t>
            </a:r>
          </a:p>
          <a:p>
            <a:pPr algn="l" fontAlgn="base"/>
            <a:r>
              <a:rPr lang="en-US" b="0" i="0" dirty="0">
                <a:solidFill>
                  <a:srgbClr val="252434"/>
                </a:solidFill>
                <a:effectLst/>
              </a:rPr>
              <a:t>Marketplace lending in different forms covers all lending types and holds a fifth of the market share in regions such as the UK and US.</a:t>
            </a:r>
          </a:p>
          <a:p>
            <a:endParaRPr lang="en-US" dirty="0"/>
          </a:p>
        </p:txBody>
      </p:sp>
    </p:spTree>
    <p:extLst>
      <p:ext uri="{BB962C8B-B14F-4D97-AF65-F5344CB8AC3E}">
        <p14:creationId xmlns:p14="http://schemas.microsoft.com/office/powerpoint/2010/main" val="113329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5471" y="336176"/>
            <a:ext cx="5439335" cy="500232"/>
          </a:xfrm>
          <a:prstGeom prst="rect">
            <a:avLst/>
          </a:prstGeom>
        </p:spPr>
        <p:txBody>
          <a:bodyPr vert="horz" wrap="square" lIns="0" tIns="11206" rIns="0" bIns="0" rtlCol="0">
            <a:spAutoFit/>
          </a:bodyPr>
          <a:lstStyle/>
          <a:p>
            <a:pPr marL="11206">
              <a:lnSpc>
                <a:spcPct val="100000"/>
              </a:lnSpc>
              <a:spcBef>
                <a:spcPts val="88"/>
              </a:spcBef>
              <a:tabLst>
                <a:tab pos="1243359" algn="l"/>
              </a:tabLst>
            </a:pPr>
            <a:r>
              <a:rPr sz="3177" spc="-4" dirty="0"/>
              <a:t>Study</a:t>
            </a:r>
            <a:r>
              <a:rPr sz="3177" spc="-18" dirty="0"/>
              <a:t> </a:t>
            </a:r>
            <a:r>
              <a:rPr sz="3177" spc="-13" dirty="0"/>
              <a:t>Questions</a:t>
            </a:r>
            <a:endParaRPr sz="3177" dirty="0"/>
          </a:p>
        </p:txBody>
      </p:sp>
      <p:sp>
        <p:nvSpPr>
          <p:cNvPr id="4" name="object 4"/>
          <p:cNvSpPr txBox="1">
            <a:spLocks noGrp="1"/>
          </p:cNvSpPr>
          <p:nvPr>
            <p:ph type="sldNum" sz="quarter" idx="4294967295"/>
          </p:nvPr>
        </p:nvSpPr>
        <p:spPr>
          <a:xfrm>
            <a:off x="9001126" y="5628156"/>
            <a:ext cx="2473699" cy="279827"/>
          </a:xfrm>
          <a:prstGeom prst="rect">
            <a:avLst/>
          </a:prstGeom>
        </p:spPr>
        <p:txBody>
          <a:bodyPr vert="horz" wrap="square" lIns="0" tIns="2801" rIns="0" bIns="0" rtlCol="0">
            <a:spAutoFit/>
          </a:bodyPr>
          <a:lstStyle/>
          <a:p>
            <a:pPr marL="82928">
              <a:spcBef>
                <a:spcPts val="22"/>
              </a:spcBef>
            </a:pPr>
            <a:fld id="{81D60167-4931-47E6-BA6A-407CBD079E47}" type="slidenum">
              <a:rPr spc="-4" dirty="0"/>
              <a:pPr marL="82928">
                <a:spcBef>
                  <a:spcPts val="22"/>
                </a:spcBef>
              </a:pPr>
              <a:t>4</a:t>
            </a:fld>
            <a:endParaRPr spc="-4" dirty="0"/>
          </a:p>
        </p:txBody>
      </p:sp>
      <p:sp>
        <p:nvSpPr>
          <p:cNvPr id="3" name="object 3"/>
          <p:cNvSpPr txBox="1"/>
          <p:nvPr/>
        </p:nvSpPr>
        <p:spPr>
          <a:xfrm>
            <a:off x="1526242" y="1466177"/>
            <a:ext cx="9309287" cy="4063122"/>
          </a:xfrm>
          <a:prstGeom prst="rect">
            <a:avLst/>
          </a:prstGeom>
        </p:spPr>
        <p:txBody>
          <a:bodyPr vert="horz" wrap="square" lIns="0" tIns="56029" rIns="0" bIns="0" rtlCol="0">
            <a:spAutoFit/>
          </a:bodyPr>
          <a:lstStyle/>
          <a:p>
            <a:pPr marL="212923" marR="62756" indent="-202277">
              <a:lnSpc>
                <a:spcPts val="2647"/>
              </a:lnSpc>
              <a:spcBef>
                <a:spcPts val="441"/>
              </a:spcBef>
              <a:buFont typeface="Arial MT"/>
              <a:buChar char="•"/>
              <a:tabLst>
                <a:tab pos="213483" algn="l"/>
              </a:tabLst>
            </a:pPr>
            <a:r>
              <a:rPr sz="2471" spc="-4" dirty="0">
                <a:latin typeface="Times New Roman" panose="02020603050405020304" pitchFamily="18" charset="0"/>
                <a:cs typeface="Times New Roman" panose="02020603050405020304" pitchFamily="18" charset="0"/>
              </a:rPr>
              <a:t>How</a:t>
            </a:r>
            <a:r>
              <a:rPr sz="2471" dirty="0">
                <a:latin typeface="Times New Roman" panose="02020603050405020304" pitchFamily="18" charset="0"/>
                <a:cs typeface="Times New Roman" panose="02020603050405020304" pitchFamily="18" charset="0"/>
              </a:rPr>
              <a:t> do </a:t>
            </a:r>
            <a:r>
              <a:rPr sz="2471" spc="-9" dirty="0">
                <a:latin typeface="Times New Roman" panose="02020603050405020304" pitchFamily="18" charset="0"/>
                <a:cs typeface="Times New Roman" panose="02020603050405020304" pitchFamily="18" charset="0"/>
              </a:rPr>
              <a:t>new</a:t>
            </a:r>
            <a:r>
              <a:rPr sz="2471" spc="4"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forms</a:t>
            </a:r>
            <a:r>
              <a:rPr sz="2471" spc="9"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of </a:t>
            </a:r>
            <a:r>
              <a:rPr sz="2471" dirty="0">
                <a:latin typeface="Times New Roman" panose="02020603050405020304" pitchFamily="18" charset="0"/>
                <a:cs typeface="Times New Roman" panose="02020603050405020304" pitchFamily="18" charset="0"/>
              </a:rPr>
              <a:t>AI</a:t>
            </a:r>
            <a:r>
              <a:rPr sz="2471" spc="-4" dirty="0">
                <a:latin typeface="Times New Roman" panose="02020603050405020304" pitchFamily="18" charset="0"/>
                <a:cs typeface="Times New Roman" panose="02020603050405020304" pitchFamily="18" charset="0"/>
              </a:rPr>
              <a:t> enabled</a:t>
            </a:r>
            <a:r>
              <a:rPr sz="2471" spc="9" dirty="0">
                <a:latin typeface="Times New Roman" panose="02020603050405020304" pitchFamily="18" charset="0"/>
                <a:cs typeface="Times New Roman" panose="02020603050405020304" pitchFamily="18" charset="0"/>
              </a:rPr>
              <a:t> </a:t>
            </a:r>
            <a:r>
              <a:rPr sz="2471" spc="-18" dirty="0">
                <a:latin typeface="Times New Roman" panose="02020603050405020304" pitchFamily="18" charset="0"/>
                <a:cs typeface="Times New Roman" panose="02020603050405020304" pitchFamily="18" charset="0"/>
              </a:rPr>
              <a:t>data</a:t>
            </a:r>
            <a:r>
              <a:rPr sz="2471"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analytics,</a:t>
            </a:r>
            <a:r>
              <a:rPr sz="2471" spc="4" dirty="0">
                <a:latin typeface="Times New Roman" panose="02020603050405020304" pitchFamily="18" charset="0"/>
                <a:cs typeface="Times New Roman" panose="02020603050405020304" pitchFamily="18" charset="0"/>
              </a:rPr>
              <a:t> </a:t>
            </a:r>
            <a:r>
              <a:rPr sz="2471" spc="-18" dirty="0">
                <a:latin typeface="Times New Roman" panose="02020603050405020304" pitchFamily="18" charset="0"/>
                <a:cs typeface="Times New Roman" panose="02020603050405020304" pitchFamily="18" charset="0"/>
              </a:rPr>
              <a:t>pattern</a:t>
            </a:r>
            <a:r>
              <a:rPr sz="2471" spc="9"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recognition, </a:t>
            </a:r>
            <a:r>
              <a:rPr sz="2471" spc="-4" dirty="0">
                <a:latin typeface="Times New Roman" panose="02020603050405020304" pitchFamily="18" charset="0"/>
                <a:cs typeface="Times New Roman" panose="02020603050405020304" pitchFamily="18" charset="0"/>
              </a:rPr>
              <a:t> chatbots,</a:t>
            </a:r>
            <a:r>
              <a:rPr sz="2471"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natural</a:t>
            </a:r>
            <a:r>
              <a:rPr sz="2471" spc="-4"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language</a:t>
            </a:r>
            <a:r>
              <a:rPr sz="2471" spc="-4" dirty="0">
                <a:latin typeface="Times New Roman" panose="02020603050405020304" pitchFamily="18" charset="0"/>
                <a:cs typeface="Times New Roman" panose="02020603050405020304" pitchFamily="18" charset="0"/>
              </a:rPr>
              <a:t> processing,</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and</a:t>
            </a:r>
            <a:r>
              <a:rPr sz="2471" spc="4"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robotic</a:t>
            </a:r>
            <a:r>
              <a:rPr sz="2471" spc="4"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process</a:t>
            </a:r>
            <a:r>
              <a:rPr sz="2471" spc="4"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automation </a:t>
            </a:r>
            <a:r>
              <a:rPr sz="2471" spc="-547"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fit within</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other</a:t>
            </a:r>
            <a:r>
              <a:rPr sz="2471"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emerging</a:t>
            </a:r>
            <a:r>
              <a:rPr sz="2471" spc="-4" dirty="0">
                <a:latin typeface="Times New Roman" panose="02020603050405020304" pitchFamily="18" charset="0"/>
                <a:cs typeface="Times New Roman" panose="02020603050405020304" pitchFamily="18" charset="0"/>
              </a:rPr>
              <a:t> </a:t>
            </a:r>
            <a:r>
              <a:rPr sz="2471" spc="-35" dirty="0">
                <a:latin typeface="Times New Roman" panose="02020603050405020304" pitchFamily="18" charset="0"/>
                <a:cs typeface="Times New Roman" panose="02020603050405020304" pitchFamily="18" charset="0"/>
              </a:rPr>
              <a:t>FinTech</a:t>
            </a:r>
            <a:r>
              <a:rPr sz="2471"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trends?</a:t>
            </a:r>
            <a:endParaRPr sz="2471" dirty="0">
              <a:latin typeface="Times New Roman" panose="02020603050405020304" pitchFamily="18" charset="0"/>
              <a:cs typeface="Times New Roman" panose="02020603050405020304" pitchFamily="18" charset="0"/>
            </a:endParaRPr>
          </a:p>
          <a:p>
            <a:pPr marL="212923" marR="83488" indent="-202277">
              <a:lnSpc>
                <a:spcPts val="2647"/>
              </a:lnSpc>
              <a:spcBef>
                <a:spcPts val="2537"/>
              </a:spcBef>
              <a:buFont typeface="Arial MT"/>
              <a:buChar char="•"/>
              <a:tabLst>
                <a:tab pos="213483" algn="l"/>
              </a:tabLst>
            </a:pPr>
            <a:r>
              <a:rPr sz="2471" spc="-4" dirty="0">
                <a:latin typeface="Times New Roman" panose="02020603050405020304" pitchFamily="18" charset="0"/>
                <a:cs typeface="Times New Roman" panose="02020603050405020304" pitchFamily="18" charset="0"/>
              </a:rPr>
              <a:t>How</a:t>
            </a:r>
            <a:r>
              <a:rPr sz="2471"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has</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it</a:t>
            </a:r>
            <a:r>
              <a:rPr sz="2471" dirty="0">
                <a:latin typeface="Times New Roman" panose="02020603050405020304" pitchFamily="18" charset="0"/>
                <a:cs typeface="Times New Roman" panose="02020603050405020304" pitchFamily="18" charset="0"/>
              </a:rPr>
              <a:t> </a:t>
            </a:r>
            <a:r>
              <a:rPr sz="2471" spc="-22" dirty="0">
                <a:latin typeface="Times New Roman" panose="02020603050405020304" pitchFamily="18" charset="0"/>
                <a:cs typeface="Times New Roman" panose="02020603050405020304" pitchFamily="18" charset="0"/>
              </a:rPr>
              <a:t>affected</a:t>
            </a:r>
            <a:r>
              <a:rPr sz="2471" spc="9" dirty="0">
                <a:latin typeface="Times New Roman" panose="02020603050405020304" pitchFamily="18" charset="0"/>
                <a:cs typeface="Times New Roman" panose="02020603050405020304" pitchFamily="18" charset="0"/>
              </a:rPr>
              <a:t> </a:t>
            </a:r>
            <a:r>
              <a:rPr sz="2471" dirty="0">
                <a:latin typeface="Times New Roman" panose="02020603050405020304" pitchFamily="18" charset="0"/>
                <a:cs typeface="Times New Roman" panose="02020603050405020304" pitchFamily="18" charset="0"/>
              </a:rPr>
              <a:t>the</a:t>
            </a:r>
            <a:r>
              <a:rPr sz="2471" spc="-4"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competitive</a:t>
            </a:r>
            <a:r>
              <a:rPr sz="2471" spc="-4" dirty="0">
                <a:latin typeface="Times New Roman" panose="02020603050405020304" pitchFamily="18" charset="0"/>
                <a:cs typeface="Times New Roman" panose="02020603050405020304" pitchFamily="18" charset="0"/>
              </a:rPr>
              <a:t> landscape</a:t>
            </a:r>
            <a:r>
              <a:rPr sz="2471"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of financial incumbents, </a:t>
            </a:r>
            <a:r>
              <a:rPr sz="2471" spc="-543"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big</a:t>
            </a:r>
            <a:r>
              <a:rPr sz="2471" spc="-9" dirty="0">
                <a:latin typeface="Times New Roman" panose="02020603050405020304" pitchFamily="18" charset="0"/>
                <a:cs typeface="Times New Roman" panose="02020603050405020304" pitchFamily="18" charset="0"/>
              </a:rPr>
              <a:t> tech</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firms</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and</a:t>
            </a:r>
            <a:r>
              <a:rPr sz="2471" spc="4"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fintech</a:t>
            </a:r>
            <a:r>
              <a:rPr sz="2471" spc="4"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startups?</a:t>
            </a:r>
            <a:endParaRPr sz="2471" dirty="0">
              <a:latin typeface="Times New Roman" panose="02020603050405020304" pitchFamily="18" charset="0"/>
              <a:cs typeface="Times New Roman" panose="02020603050405020304" pitchFamily="18" charset="0"/>
            </a:endParaRPr>
          </a:p>
          <a:p>
            <a:pPr marL="212923" marR="4483" indent="-202277">
              <a:lnSpc>
                <a:spcPct val="90000"/>
              </a:lnSpc>
              <a:spcBef>
                <a:spcPts val="2422"/>
              </a:spcBef>
              <a:buFont typeface="Arial MT"/>
              <a:buChar char="•"/>
              <a:tabLst>
                <a:tab pos="213483" algn="l"/>
                <a:tab pos="4528539" algn="l"/>
              </a:tabLst>
            </a:pPr>
            <a:r>
              <a:rPr sz="2471" spc="-9" dirty="0">
                <a:latin typeface="Times New Roman" panose="02020603050405020304" pitchFamily="18" charset="0"/>
                <a:cs typeface="Times New Roman" panose="02020603050405020304" pitchFamily="18" charset="0"/>
              </a:rPr>
              <a:t>What</a:t>
            </a:r>
            <a:r>
              <a:rPr sz="2471"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new</a:t>
            </a:r>
            <a:r>
              <a:rPr sz="2471"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public</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policy </a:t>
            </a:r>
            <a:r>
              <a:rPr sz="2471" spc="-9" dirty="0">
                <a:latin typeface="Times New Roman" panose="02020603050405020304" pitchFamily="18" charset="0"/>
                <a:cs typeface="Times New Roman" panose="02020603050405020304" pitchFamily="18" charset="0"/>
              </a:rPr>
              <a:t>challenges</a:t>
            </a:r>
            <a:r>
              <a:rPr sz="2471" spc="9"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are</a:t>
            </a:r>
            <a:r>
              <a:rPr sz="2471" spc="-4" dirty="0">
                <a:latin typeface="Times New Roman" panose="02020603050405020304" pitchFamily="18" charset="0"/>
                <a:cs typeface="Times New Roman" panose="02020603050405020304" pitchFamily="18" charset="0"/>
              </a:rPr>
              <a:t> </a:t>
            </a:r>
            <a:r>
              <a:rPr sz="2471" dirty="0">
                <a:latin typeface="Times New Roman" panose="02020603050405020304" pitchFamily="18" charset="0"/>
                <a:cs typeface="Times New Roman" panose="02020603050405020304" pitchFamily="18" charset="0"/>
              </a:rPr>
              <a:t>AI</a:t>
            </a:r>
            <a:r>
              <a:rPr sz="2471" spc="-4" dirty="0">
                <a:latin typeface="Times New Roman" panose="02020603050405020304" pitchFamily="18" charset="0"/>
                <a:cs typeface="Times New Roman" panose="02020603050405020304" pitchFamily="18" charset="0"/>
              </a:rPr>
              <a:t> and</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machine learning </a:t>
            </a:r>
            <a:r>
              <a:rPr sz="2471"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presenting </a:t>
            </a:r>
            <a:r>
              <a:rPr sz="2471" spc="-22" dirty="0">
                <a:latin typeface="Times New Roman" panose="02020603050405020304" pitchFamily="18" charset="0"/>
                <a:cs typeface="Times New Roman" panose="02020603050405020304" pitchFamily="18" charset="0"/>
              </a:rPr>
              <a:t>for</a:t>
            </a:r>
            <a:r>
              <a:rPr sz="2471" dirty="0">
                <a:latin typeface="Times New Roman" panose="02020603050405020304" pitchFamily="18" charset="0"/>
                <a:cs typeface="Times New Roman" panose="02020603050405020304" pitchFamily="18" charset="0"/>
              </a:rPr>
              <a:t> the</a:t>
            </a:r>
            <a:r>
              <a:rPr sz="2471" spc="-4"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fairness,</a:t>
            </a:r>
            <a:r>
              <a:rPr sz="2471" spc="4" dirty="0">
                <a:latin typeface="Times New Roman" panose="02020603050405020304" pitchFamily="18" charset="0"/>
                <a:cs typeface="Times New Roman" panose="02020603050405020304" pitchFamily="18" charset="0"/>
              </a:rPr>
              <a:t> </a:t>
            </a:r>
            <a:r>
              <a:rPr sz="2471" spc="-18" dirty="0">
                <a:latin typeface="Times New Roman" panose="02020603050405020304" pitchFamily="18" charset="0"/>
                <a:cs typeface="Times New Roman" panose="02020603050405020304" pitchFamily="18" charset="0"/>
              </a:rPr>
              <a:t>explainability,</a:t>
            </a:r>
            <a:r>
              <a:rPr sz="2471" spc="4" dirty="0">
                <a:latin typeface="Times New Roman" panose="02020603050405020304" pitchFamily="18" charset="0"/>
                <a:cs typeface="Times New Roman" panose="02020603050405020304" pitchFamily="18" charset="0"/>
              </a:rPr>
              <a:t> </a:t>
            </a:r>
            <a:r>
              <a:rPr sz="2471" spc="-31" dirty="0">
                <a:latin typeface="Times New Roman" panose="02020603050405020304" pitchFamily="18" charset="0"/>
                <a:cs typeface="Times New Roman" panose="02020603050405020304" pitchFamily="18" charset="0"/>
              </a:rPr>
              <a:t>privacy,</a:t>
            </a:r>
            <a:r>
              <a:rPr sz="2471" spc="4"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robustness,</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and </a:t>
            </a:r>
            <a:r>
              <a:rPr sz="2471"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resiliency</a:t>
            </a:r>
            <a:r>
              <a:rPr sz="2471" spc="13"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of</a:t>
            </a:r>
            <a:r>
              <a:rPr sz="2471" spc="13" dirty="0">
                <a:latin typeface="Times New Roman" panose="02020603050405020304" pitchFamily="18" charset="0"/>
                <a:cs typeface="Times New Roman" panose="02020603050405020304" pitchFamily="18" charset="0"/>
              </a:rPr>
              <a:t> </a:t>
            </a:r>
            <a:r>
              <a:rPr sz="2471" dirty="0">
                <a:latin typeface="Times New Roman" panose="02020603050405020304" pitchFamily="18" charset="0"/>
                <a:cs typeface="Times New Roman" panose="02020603050405020304" pitchFamily="18" charset="0"/>
              </a:rPr>
              <a:t>the</a:t>
            </a:r>
            <a:r>
              <a:rPr sz="2471" spc="13"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financial</a:t>
            </a:r>
            <a:r>
              <a:rPr sz="2471" spc="13"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sector?	</a:t>
            </a:r>
            <a:r>
              <a:rPr sz="2471" spc="-4" dirty="0">
                <a:latin typeface="Times New Roman" panose="02020603050405020304" pitchFamily="18" charset="0"/>
                <a:cs typeface="Times New Roman" panose="02020603050405020304" pitchFamily="18" charset="0"/>
              </a:rPr>
              <a:t>How </a:t>
            </a:r>
            <a:r>
              <a:rPr sz="2471" dirty="0">
                <a:latin typeface="Times New Roman" panose="02020603050405020304" pitchFamily="18" charset="0"/>
                <a:cs typeface="Times New Roman" panose="02020603050405020304" pitchFamily="18" charset="0"/>
              </a:rPr>
              <a:t>do </a:t>
            </a:r>
            <a:r>
              <a:rPr sz="2471" spc="-4" dirty="0">
                <a:latin typeface="Times New Roman" panose="02020603050405020304" pitchFamily="18" charset="0"/>
                <a:cs typeface="Times New Roman" panose="02020603050405020304" pitchFamily="18" charset="0"/>
              </a:rPr>
              <a:t>and</a:t>
            </a:r>
            <a:r>
              <a:rPr sz="2471" dirty="0">
                <a:latin typeface="Times New Roman" panose="02020603050405020304" pitchFamily="18" charset="0"/>
                <a:cs typeface="Times New Roman" panose="02020603050405020304" pitchFamily="18" charset="0"/>
              </a:rPr>
              <a:t> should </a:t>
            </a:r>
            <a:r>
              <a:rPr sz="2471" spc="-4" dirty="0">
                <a:latin typeface="Times New Roman" panose="02020603050405020304" pitchFamily="18" charset="0"/>
                <a:cs typeface="Times New Roman" panose="02020603050405020304" pitchFamily="18" charset="0"/>
              </a:rPr>
              <a:t>these </a:t>
            </a:r>
            <a:r>
              <a:rPr sz="2471" spc="-9" dirty="0">
                <a:latin typeface="Times New Roman" panose="02020603050405020304" pitchFamily="18" charset="0"/>
                <a:cs typeface="Times New Roman" panose="02020603050405020304" pitchFamily="18" charset="0"/>
              </a:rPr>
              <a:t>new </a:t>
            </a:r>
            <a:r>
              <a:rPr sz="2471" spc="-4"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applications</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and</a:t>
            </a:r>
            <a:r>
              <a:rPr sz="2471" spc="4"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tools</a:t>
            </a:r>
            <a:r>
              <a:rPr sz="2471" spc="9"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fit</a:t>
            </a:r>
            <a:r>
              <a:rPr sz="2471"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within</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the</a:t>
            </a:r>
            <a:r>
              <a:rPr sz="2471"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regulatory</a:t>
            </a:r>
            <a:r>
              <a:rPr sz="2471" spc="-4"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structure</a:t>
            </a:r>
            <a:r>
              <a:rPr sz="2471"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of the financial </a:t>
            </a:r>
            <a:r>
              <a:rPr sz="2471" spc="-543"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industry?</a:t>
            </a:r>
            <a:endParaRPr sz="247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09128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Tech-Enabled Lending Expand into New Areas</a:t>
            </a:r>
          </a:p>
        </p:txBody>
      </p:sp>
      <p:pic>
        <p:nvPicPr>
          <p:cNvPr id="6" name="Content Placeholder 5"/>
          <p:cNvPicPr>
            <a:picLocks noGrp="1" noChangeAspect="1"/>
          </p:cNvPicPr>
          <p:nvPr>
            <p:ph idx="1"/>
          </p:nvPr>
        </p:nvPicPr>
        <p:blipFill>
          <a:blip r:embed="rId2"/>
          <a:stretch>
            <a:fillRect/>
          </a:stretch>
        </p:blipFill>
        <p:spPr>
          <a:xfrm>
            <a:off x="1903413" y="1921668"/>
            <a:ext cx="8427337" cy="3983832"/>
          </a:xfrm>
          <a:prstGeom prst="rect">
            <a:avLst/>
          </a:prstGeom>
        </p:spPr>
      </p:pic>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40</a:t>
            </a:fld>
            <a:endParaRPr lang="en-US"/>
          </a:p>
        </p:txBody>
      </p:sp>
      <p:sp>
        <p:nvSpPr>
          <p:cNvPr id="7" name="TextBox 6"/>
          <p:cNvSpPr txBox="1"/>
          <p:nvPr/>
        </p:nvSpPr>
        <p:spPr>
          <a:xfrm>
            <a:off x="1936750" y="6356352"/>
            <a:ext cx="2400300" cy="276999"/>
          </a:xfrm>
          <a:prstGeom prst="rect">
            <a:avLst/>
          </a:prstGeom>
          <a:noFill/>
        </p:spPr>
        <p:txBody>
          <a:bodyPr wrap="square" rtlCol="0">
            <a:spAutoFit/>
          </a:bodyPr>
          <a:lstStyle/>
          <a:p>
            <a:r>
              <a:rPr lang="en-US" sz="1200" dirty="0"/>
              <a:t>Source: SunTrust</a:t>
            </a:r>
          </a:p>
        </p:txBody>
      </p:sp>
    </p:spTree>
    <p:extLst>
      <p:ext uri="{BB962C8B-B14F-4D97-AF65-F5344CB8AC3E}">
        <p14:creationId xmlns:p14="http://schemas.microsoft.com/office/powerpoint/2010/main" val="346807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7254240" cy="1325563"/>
          </a:xfrm>
        </p:spPr>
        <p:txBody>
          <a:bodyPr/>
          <a:lstStyle/>
          <a:p>
            <a:r>
              <a:rPr lang="en-US" dirty="0"/>
              <a:t>Alternative Lenders Use A Wealth of Data to Measure Risk</a:t>
            </a:r>
          </a:p>
        </p:txBody>
      </p:sp>
      <p:pic>
        <p:nvPicPr>
          <p:cNvPr id="6" name="Content Placeholder 5"/>
          <p:cNvPicPr>
            <a:picLocks noGrp="1" noChangeAspect="1"/>
          </p:cNvPicPr>
          <p:nvPr>
            <p:ph idx="1"/>
          </p:nvPr>
        </p:nvPicPr>
        <p:blipFill>
          <a:blip r:embed="rId2"/>
          <a:stretch>
            <a:fillRect/>
          </a:stretch>
        </p:blipFill>
        <p:spPr>
          <a:xfrm>
            <a:off x="2276476" y="2083594"/>
            <a:ext cx="7464425" cy="3716376"/>
          </a:xfrm>
          <a:prstGeom prst="rect">
            <a:avLst/>
          </a:prstGeom>
        </p:spPr>
      </p:pic>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41</a:t>
            </a:fld>
            <a:endParaRPr lang="en-US"/>
          </a:p>
        </p:txBody>
      </p:sp>
      <p:sp>
        <p:nvSpPr>
          <p:cNvPr id="7" name="TextBox 6"/>
          <p:cNvSpPr txBox="1"/>
          <p:nvPr/>
        </p:nvSpPr>
        <p:spPr>
          <a:xfrm>
            <a:off x="1936750" y="6356352"/>
            <a:ext cx="2400300" cy="276999"/>
          </a:xfrm>
          <a:prstGeom prst="rect">
            <a:avLst/>
          </a:prstGeom>
          <a:noFill/>
        </p:spPr>
        <p:txBody>
          <a:bodyPr wrap="square" rtlCol="0">
            <a:spAutoFit/>
          </a:bodyPr>
          <a:lstStyle/>
          <a:p>
            <a:r>
              <a:rPr lang="en-US" sz="1200" dirty="0"/>
              <a:t>Source: </a:t>
            </a:r>
            <a:r>
              <a:rPr lang="en-US" sz="1200" dirty="0" err="1"/>
              <a:t>OnDeck</a:t>
            </a:r>
            <a:endParaRPr lang="en-US" sz="1200" dirty="0"/>
          </a:p>
        </p:txBody>
      </p:sp>
    </p:spTree>
    <p:extLst>
      <p:ext uri="{BB962C8B-B14F-4D97-AF65-F5344CB8AC3E}">
        <p14:creationId xmlns:p14="http://schemas.microsoft.com/office/powerpoint/2010/main" val="38358401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Investment Decision-Making</a:t>
            </a:r>
          </a:p>
        </p:txBody>
      </p:sp>
      <p:pic>
        <p:nvPicPr>
          <p:cNvPr id="6" name="Content Placeholder 5"/>
          <p:cNvPicPr>
            <a:picLocks noGrp="1" noChangeAspect="1"/>
          </p:cNvPicPr>
          <p:nvPr>
            <p:ph idx="1"/>
          </p:nvPr>
        </p:nvPicPr>
        <p:blipFill>
          <a:blip r:embed="rId2"/>
          <a:stretch>
            <a:fillRect/>
          </a:stretch>
        </p:blipFill>
        <p:spPr>
          <a:xfrm>
            <a:off x="2319338" y="1690689"/>
            <a:ext cx="7553325" cy="4229100"/>
          </a:xfrm>
          <a:prstGeom prst="rect">
            <a:avLst/>
          </a:prstGeom>
        </p:spPr>
      </p:pic>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42</a:t>
            </a:fld>
            <a:endParaRPr lang="en-US"/>
          </a:p>
        </p:txBody>
      </p:sp>
    </p:spTree>
    <p:extLst>
      <p:ext uri="{BB962C8B-B14F-4D97-AF65-F5344CB8AC3E}">
        <p14:creationId xmlns:p14="http://schemas.microsoft.com/office/powerpoint/2010/main" val="3349127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344674" y="4730646"/>
            <a:ext cx="8209430" cy="691239"/>
          </a:xfrm>
          <a:prstGeom prst="rect">
            <a:avLst/>
          </a:prstGeom>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p:nvPicPr>
        <p:blipFill>
          <a:blip r:embed="rId3"/>
          <a:stretch>
            <a:fillRect/>
          </a:stretch>
        </p:blipFill>
        <p:spPr>
          <a:xfrm>
            <a:off x="2344674" y="3077330"/>
            <a:ext cx="8239054" cy="1223398"/>
          </a:xfrm>
          <a:prstGeom prst="rect">
            <a:avLst/>
          </a:prstGeom>
          <a:ln/>
        </p:spPr>
        <p:style>
          <a:lnRef idx="2">
            <a:schemeClr val="dk1"/>
          </a:lnRef>
          <a:fillRef idx="1">
            <a:schemeClr val="lt1"/>
          </a:fillRef>
          <a:effectRef idx="0">
            <a:schemeClr val="dk1"/>
          </a:effectRef>
          <a:fontRef idx="minor">
            <a:schemeClr val="dk1"/>
          </a:fontRef>
        </p:style>
      </p:pic>
      <p:pic>
        <p:nvPicPr>
          <p:cNvPr id="6" name="Content Placeholder 5"/>
          <p:cNvPicPr>
            <a:picLocks noGrp="1" noChangeAspect="1"/>
          </p:cNvPicPr>
          <p:nvPr>
            <p:ph idx="1"/>
          </p:nvPr>
        </p:nvPicPr>
        <p:blipFill>
          <a:blip r:embed="rId4"/>
          <a:stretch>
            <a:fillRect/>
          </a:stretch>
        </p:blipFill>
        <p:spPr>
          <a:xfrm>
            <a:off x="2152650" y="1027907"/>
            <a:ext cx="7886700" cy="1851472"/>
          </a:xfrm>
          <a:prstGeom prst="rect">
            <a:avLst/>
          </a:prstGeom>
        </p:spPr>
        <p:style>
          <a:lnRef idx="2">
            <a:schemeClr val="dk1"/>
          </a:lnRef>
          <a:fillRef idx="1">
            <a:schemeClr val="lt1"/>
          </a:fillRef>
          <a:effectRef idx="0">
            <a:schemeClr val="dk1"/>
          </a:effectRef>
          <a:fontRef idx="minor">
            <a:schemeClr val="dk1"/>
          </a:fontRef>
        </p:style>
      </p:pic>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43</a:t>
            </a:fld>
            <a:endParaRPr lang="en-US"/>
          </a:p>
        </p:txBody>
      </p:sp>
      <p:cxnSp>
        <p:nvCxnSpPr>
          <p:cNvPr id="3" name="Straight Connector 2">
            <a:extLst>
              <a:ext uri="{FF2B5EF4-FFF2-40B4-BE49-F238E27FC236}">
                <a16:creationId xmlns:a16="http://schemas.microsoft.com/office/drawing/2014/main" id="{DE7E4D5C-0D16-99E7-6F2C-2F06BBB79DB0}"/>
              </a:ext>
            </a:extLst>
          </p:cNvPr>
          <p:cNvCxnSpPr/>
          <p:nvPr/>
        </p:nvCxnSpPr>
        <p:spPr>
          <a:xfrm>
            <a:off x="8610600" y="3647440"/>
            <a:ext cx="1803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AE87F7BB-5DD0-E9B7-E110-FDFD171AB8BD}"/>
              </a:ext>
            </a:extLst>
          </p:cNvPr>
          <p:cNvCxnSpPr/>
          <p:nvPr/>
        </p:nvCxnSpPr>
        <p:spPr>
          <a:xfrm>
            <a:off x="2428240" y="3870960"/>
            <a:ext cx="791464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A0F15D-C230-740F-0366-4BFEC1AE0317}"/>
              </a:ext>
            </a:extLst>
          </p:cNvPr>
          <p:cNvCxnSpPr/>
          <p:nvPr/>
        </p:nvCxnSpPr>
        <p:spPr>
          <a:xfrm>
            <a:off x="2499360" y="4094480"/>
            <a:ext cx="791464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71698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3536951" y="1300957"/>
            <a:ext cx="4867275" cy="4105275"/>
          </a:xfrm>
          <a:prstGeom prst="rect">
            <a:avLst/>
          </a:prstGeom>
        </p:spPr>
      </p:pic>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44</a:t>
            </a:fld>
            <a:endParaRPr lang="en-US" dirty="0"/>
          </a:p>
        </p:txBody>
      </p:sp>
      <p:pic>
        <p:nvPicPr>
          <p:cNvPr id="7" name="Picture 6"/>
          <p:cNvPicPr>
            <a:picLocks noChangeAspect="1"/>
          </p:cNvPicPr>
          <p:nvPr/>
        </p:nvPicPr>
        <p:blipFill>
          <a:blip r:embed="rId3"/>
          <a:stretch>
            <a:fillRect/>
          </a:stretch>
        </p:blipFill>
        <p:spPr>
          <a:xfrm>
            <a:off x="3660775" y="738982"/>
            <a:ext cx="1009650" cy="561975"/>
          </a:xfrm>
          <a:prstGeom prst="rect">
            <a:avLst/>
          </a:prstGeom>
        </p:spPr>
      </p:pic>
      <p:pic>
        <p:nvPicPr>
          <p:cNvPr id="8" name="Picture 7"/>
          <p:cNvPicPr>
            <a:picLocks noChangeAspect="1"/>
          </p:cNvPicPr>
          <p:nvPr/>
        </p:nvPicPr>
        <p:blipFill>
          <a:blip r:embed="rId4"/>
          <a:stretch>
            <a:fillRect/>
          </a:stretch>
        </p:blipFill>
        <p:spPr>
          <a:xfrm>
            <a:off x="7126287" y="1300956"/>
            <a:ext cx="1104900" cy="228600"/>
          </a:xfrm>
          <a:prstGeom prst="rect">
            <a:avLst/>
          </a:prstGeom>
        </p:spPr>
      </p:pic>
      <p:sp>
        <p:nvSpPr>
          <p:cNvPr id="9" name="TextBox 8"/>
          <p:cNvSpPr txBox="1"/>
          <p:nvPr/>
        </p:nvSpPr>
        <p:spPr>
          <a:xfrm>
            <a:off x="3365500" y="5410200"/>
            <a:ext cx="5651500" cy="923330"/>
          </a:xfrm>
          <a:prstGeom prst="rect">
            <a:avLst/>
          </a:prstGeom>
          <a:noFill/>
        </p:spPr>
        <p:txBody>
          <a:bodyPr wrap="square" rtlCol="0">
            <a:spAutoFit/>
          </a:bodyPr>
          <a:lstStyle/>
          <a:p>
            <a:r>
              <a:rPr lang="en-US" dirty="0"/>
              <a:t>“From 2019, anyone seeking to become a ‘chartered financial analyst’, a sought-after distinction in the industry, will need AI expertise to pass his exams.”</a:t>
            </a:r>
          </a:p>
        </p:txBody>
      </p:sp>
    </p:spTree>
    <p:extLst>
      <p:ext uri="{BB962C8B-B14F-4D97-AF65-F5344CB8AC3E}">
        <p14:creationId xmlns:p14="http://schemas.microsoft.com/office/powerpoint/2010/main" val="10288992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BB39-9226-3E3B-0C37-1FF2DCF5F225}"/>
              </a:ext>
            </a:extLst>
          </p:cNvPr>
          <p:cNvSpPr>
            <a:spLocks noGrp="1"/>
          </p:cNvSpPr>
          <p:nvPr>
            <p:ph type="title"/>
          </p:nvPr>
        </p:nvSpPr>
        <p:spPr>
          <a:xfrm>
            <a:off x="695960" y="2519047"/>
            <a:ext cx="10515600" cy="1325563"/>
          </a:xfrm>
        </p:spPr>
        <p:txBody>
          <a:bodyPr/>
          <a:lstStyle/>
          <a:p>
            <a:pPr algn="ctr"/>
            <a:r>
              <a:rPr lang="en-US" sz="4400" dirty="0"/>
              <a:t>Machine Learning</a:t>
            </a:r>
          </a:p>
        </p:txBody>
      </p:sp>
    </p:spTree>
    <p:extLst>
      <p:ext uri="{BB962C8B-B14F-4D97-AF65-F5344CB8AC3E}">
        <p14:creationId xmlns:p14="http://schemas.microsoft.com/office/powerpoint/2010/main" val="1152206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vs Unsupervised Machine Learning</a:t>
            </a:r>
          </a:p>
        </p:txBody>
      </p:sp>
      <p:sp>
        <p:nvSpPr>
          <p:cNvPr id="3" name="Content Placeholder 2"/>
          <p:cNvSpPr>
            <a:spLocks noGrp="1"/>
          </p:cNvSpPr>
          <p:nvPr>
            <p:ph idx="1"/>
          </p:nvPr>
        </p:nvSpPr>
        <p:spPr/>
        <p:txBody>
          <a:bodyPr>
            <a:normAutofit/>
          </a:bodyPr>
          <a:lstStyle/>
          <a:p>
            <a:r>
              <a:rPr lang="en-US" dirty="0">
                <a:solidFill>
                  <a:srgbClr val="0070C0"/>
                </a:solidFill>
              </a:rPr>
              <a:t>Supervised Machine Learning</a:t>
            </a:r>
            <a:r>
              <a:rPr lang="en-US" dirty="0"/>
              <a:t>: classifying labeled data or predicting outcomes</a:t>
            </a:r>
          </a:p>
          <a:p>
            <a:pPr lvl="1"/>
            <a:r>
              <a:rPr lang="en-US" dirty="0"/>
              <a:t>Classification</a:t>
            </a:r>
          </a:p>
          <a:p>
            <a:pPr lvl="2"/>
            <a:r>
              <a:rPr lang="en-US" dirty="0"/>
              <a:t>K-Nearest Neighbors, Logistic Regressions, Support Vector Machines</a:t>
            </a:r>
          </a:p>
          <a:p>
            <a:pPr lvl="1"/>
            <a:r>
              <a:rPr lang="en-US" dirty="0"/>
              <a:t>Regressions</a:t>
            </a:r>
          </a:p>
          <a:p>
            <a:pPr lvl="2"/>
            <a:r>
              <a:rPr lang="en-US" dirty="0"/>
              <a:t>Linear, Lasso, Ridge, Decision Tree, Random Forest, Boosts</a:t>
            </a:r>
          </a:p>
          <a:p>
            <a:r>
              <a:rPr lang="en-US" dirty="0">
                <a:solidFill>
                  <a:srgbClr val="0070C0"/>
                </a:solidFill>
              </a:rPr>
              <a:t>Unsupervised Machine Learning</a:t>
            </a:r>
            <a:r>
              <a:rPr lang="en-US" dirty="0"/>
              <a:t>: analyzing unlabeled data</a:t>
            </a:r>
          </a:p>
          <a:p>
            <a:pPr lvl="1"/>
            <a:r>
              <a:rPr lang="en-US" dirty="0"/>
              <a:t>Clustering and Dimension Reduction</a:t>
            </a:r>
          </a:p>
          <a:p>
            <a:pPr lvl="2"/>
            <a:r>
              <a:rPr lang="en-US" dirty="0"/>
              <a:t>K-Means, Latent </a:t>
            </a:r>
            <a:r>
              <a:rPr lang="en-US" dirty="0" err="1"/>
              <a:t>Dirichlet</a:t>
            </a:r>
            <a:r>
              <a:rPr lang="en-US" dirty="0"/>
              <a:t> Analysis, Principle Component Analysis</a:t>
            </a:r>
          </a:p>
        </p:txBody>
      </p:sp>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46</a:t>
            </a:fld>
            <a:endParaRPr lang="en-US"/>
          </a:p>
        </p:txBody>
      </p:sp>
    </p:spTree>
    <p:extLst>
      <p:ext uri="{BB962C8B-B14F-4D97-AF65-F5344CB8AC3E}">
        <p14:creationId xmlns:p14="http://schemas.microsoft.com/office/powerpoint/2010/main" val="3724605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Machine Learning Models</a:t>
            </a:r>
          </a:p>
        </p:txBody>
      </p:sp>
      <p:sp>
        <p:nvSpPr>
          <p:cNvPr id="3" name="Content Placeholder 2"/>
          <p:cNvSpPr>
            <a:spLocks noGrp="1"/>
          </p:cNvSpPr>
          <p:nvPr>
            <p:ph idx="1"/>
          </p:nvPr>
        </p:nvSpPr>
        <p:spPr/>
        <p:txBody>
          <a:bodyPr/>
          <a:lstStyle/>
          <a:p>
            <a:r>
              <a:rPr lang="en-US" dirty="0">
                <a:solidFill>
                  <a:srgbClr val="00B050"/>
                </a:solidFill>
              </a:rPr>
              <a:t>Training Sample</a:t>
            </a:r>
          </a:p>
          <a:p>
            <a:pPr lvl="1"/>
            <a:r>
              <a:rPr lang="en-US" dirty="0"/>
              <a:t>Use the training sample to tune the model’s parameters</a:t>
            </a:r>
          </a:p>
          <a:p>
            <a:pPr lvl="1"/>
            <a:r>
              <a:rPr lang="en-US" dirty="0"/>
              <a:t>Minimize prediction errors in the training sample</a:t>
            </a:r>
          </a:p>
          <a:p>
            <a:r>
              <a:rPr lang="en-US" dirty="0">
                <a:solidFill>
                  <a:srgbClr val="00B050"/>
                </a:solidFill>
              </a:rPr>
              <a:t>Test Sample</a:t>
            </a:r>
          </a:p>
          <a:p>
            <a:pPr lvl="1"/>
            <a:r>
              <a:rPr lang="en-US" dirty="0"/>
              <a:t>Test the model’s performance on test sample</a:t>
            </a:r>
          </a:p>
          <a:p>
            <a:r>
              <a:rPr lang="en-US" dirty="0">
                <a:solidFill>
                  <a:srgbClr val="FF0000"/>
                </a:solidFill>
              </a:rPr>
              <a:t>Overfitting</a:t>
            </a:r>
          </a:p>
          <a:p>
            <a:pPr lvl="1"/>
            <a:r>
              <a:rPr lang="en-US" dirty="0"/>
              <a:t>The model may fit the training sample perfectly with a large number of parameters but can perform poorly on the test sample</a:t>
            </a:r>
          </a:p>
        </p:txBody>
      </p:sp>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47</a:t>
            </a:fld>
            <a:endParaRPr lang="en-US"/>
          </a:p>
        </p:txBody>
      </p:sp>
    </p:spTree>
    <p:extLst>
      <p:ext uri="{BB962C8B-B14F-4D97-AF65-F5344CB8AC3E}">
        <p14:creationId xmlns:p14="http://schemas.microsoft.com/office/powerpoint/2010/main" val="21929236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 and </a:t>
            </a:r>
            <a:r>
              <a:rPr lang="en-US" dirty="0" err="1"/>
              <a:t>Underfitting</a:t>
            </a:r>
            <a:endParaRPr lang="en-US" dirty="0"/>
          </a:p>
        </p:txBody>
      </p:sp>
      <p:pic>
        <p:nvPicPr>
          <p:cNvPr id="6" name="Content Placeholder 5"/>
          <p:cNvPicPr>
            <a:picLocks noGrp="1" noChangeAspect="1"/>
          </p:cNvPicPr>
          <p:nvPr>
            <p:ph idx="1"/>
          </p:nvPr>
        </p:nvPicPr>
        <p:blipFill>
          <a:blip r:embed="rId2"/>
          <a:stretch>
            <a:fillRect/>
          </a:stretch>
        </p:blipFill>
        <p:spPr>
          <a:xfrm>
            <a:off x="2152650" y="2782300"/>
            <a:ext cx="7886700" cy="2437988"/>
          </a:xfrm>
          <a:prstGeom prst="rect">
            <a:avLst/>
          </a:prstGeom>
        </p:spPr>
      </p:pic>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48</a:t>
            </a:fld>
            <a:endParaRPr lang="en-US"/>
          </a:p>
        </p:txBody>
      </p:sp>
      <p:sp>
        <p:nvSpPr>
          <p:cNvPr id="7" name="TextBox 6"/>
          <p:cNvSpPr txBox="1"/>
          <p:nvPr/>
        </p:nvSpPr>
        <p:spPr>
          <a:xfrm>
            <a:off x="2152650" y="6159500"/>
            <a:ext cx="1733550" cy="261610"/>
          </a:xfrm>
          <a:prstGeom prst="rect">
            <a:avLst/>
          </a:prstGeom>
          <a:noFill/>
        </p:spPr>
        <p:txBody>
          <a:bodyPr wrap="square" rtlCol="0">
            <a:spAutoFit/>
          </a:bodyPr>
          <a:lstStyle/>
          <a:p>
            <a:r>
              <a:rPr lang="en-US" sz="1050" dirty="0"/>
              <a:t>Source: J.P. Morgan</a:t>
            </a:r>
          </a:p>
        </p:txBody>
      </p:sp>
    </p:spTree>
    <p:extLst>
      <p:ext uri="{BB962C8B-B14F-4D97-AF65-F5344CB8AC3E}">
        <p14:creationId xmlns:p14="http://schemas.microsoft.com/office/powerpoint/2010/main" val="11614405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Cross-Validation</a:t>
            </a:r>
          </a:p>
        </p:txBody>
      </p:sp>
      <p:sp>
        <p:nvSpPr>
          <p:cNvPr id="3" name="Content Placeholder 2"/>
          <p:cNvSpPr>
            <a:spLocks noGrp="1"/>
          </p:cNvSpPr>
          <p:nvPr>
            <p:ph idx="1"/>
          </p:nvPr>
        </p:nvSpPr>
        <p:spPr/>
        <p:txBody>
          <a:bodyPr>
            <a:normAutofit/>
          </a:bodyPr>
          <a:lstStyle/>
          <a:p>
            <a:r>
              <a:rPr lang="en-US" dirty="0"/>
              <a:t>Cross-validation can address the overfitting problem </a:t>
            </a:r>
          </a:p>
          <a:p>
            <a:r>
              <a:rPr lang="en-US" dirty="0">
                <a:solidFill>
                  <a:srgbClr val="0070C0"/>
                </a:solidFill>
              </a:rPr>
              <a:t>k-fold cross-validation</a:t>
            </a:r>
            <a:endParaRPr lang="en-US" dirty="0"/>
          </a:p>
          <a:p>
            <a:pPr lvl="1"/>
            <a:r>
              <a:rPr lang="en-US" dirty="0"/>
              <a:t>Divide the training sample into k equal subsamples</a:t>
            </a:r>
          </a:p>
          <a:p>
            <a:pPr lvl="1"/>
            <a:r>
              <a:rPr lang="en-US" dirty="0"/>
              <a:t>For each subsample </a:t>
            </a:r>
            <a:r>
              <a:rPr lang="en-US" i="1" dirty="0" err="1"/>
              <a:t>i</a:t>
            </a:r>
            <a:r>
              <a:rPr lang="en-US" dirty="0"/>
              <a:t>, use the rest of the sample (except </a:t>
            </a:r>
            <a:r>
              <a:rPr lang="en-US" i="1" dirty="0" err="1"/>
              <a:t>i</a:t>
            </a:r>
            <a:r>
              <a:rPr lang="en-US" dirty="0"/>
              <a:t>) to train the model, and use </a:t>
            </a:r>
            <a:r>
              <a:rPr lang="en-US" i="1" dirty="0" err="1"/>
              <a:t>i</a:t>
            </a:r>
            <a:r>
              <a:rPr lang="en-US" dirty="0"/>
              <a:t> as the test sample</a:t>
            </a:r>
          </a:p>
          <a:p>
            <a:pPr lvl="1"/>
            <a:r>
              <a:rPr lang="en-US" dirty="0"/>
              <a:t>Compute the prediction errors over subsample </a:t>
            </a:r>
            <a:r>
              <a:rPr lang="en-US" i="1" dirty="0"/>
              <a:t>I</a:t>
            </a:r>
          </a:p>
          <a:p>
            <a:pPr lvl="1"/>
            <a:r>
              <a:rPr lang="en-US" dirty="0"/>
              <a:t>Aggregate to obtain the overall prediction errors</a:t>
            </a:r>
          </a:p>
          <a:p>
            <a:r>
              <a:rPr lang="en-US" dirty="0"/>
              <a:t>Since the training samples are separate from the test samples, this can avoid overfitting</a:t>
            </a:r>
          </a:p>
          <a:p>
            <a:r>
              <a:rPr lang="en-US" dirty="0"/>
              <a:t>Cross-validation can be used to select among different machine learning models </a:t>
            </a:r>
          </a:p>
        </p:txBody>
      </p:sp>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49</a:t>
            </a:fld>
            <a:endParaRPr lang="en-US"/>
          </a:p>
        </p:txBody>
      </p:sp>
    </p:spTree>
    <p:extLst>
      <p:ext uri="{BB962C8B-B14F-4D97-AF65-F5344CB8AC3E}">
        <p14:creationId xmlns:p14="http://schemas.microsoft.com/office/powerpoint/2010/main" val="2071547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5471" y="403412"/>
            <a:ext cx="5447740" cy="445922"/>
          </a:xfrm>
          <a:prstGeom prst="rect">
            <a:avLst/>
          </a:prstGeom>
        </p:spPr>
        <p:txBody>
          <a:bodyPr vert="horz" wrap="square" lIns="0" tIns="11206" rIns="0" bIns="0" rtlCol="0">
            <a:spAutoFit/>
          </a:bodyPr>
          <a:lstStyle/>
          <a:p>
            <a:pPr marL="11206">
              <a:lnSpc>
                <a:spcPct val="100000"/>
              </a:lnSpc>
              <a:spcBef>
                <a:spcPts val="88"/>
              </a:spcBef>
            </a:pPr>
            <a:r>
              <a:rPr sz="2824" dirty="0"/>
              <a:t>Study</a:t>
            </a:r>
            <a:r>
              <a:rPr sz="2824" spc="-31" dirty="0"/>
              <a:t> </a:t>
            </a:r>
            <a:r>
              <a:rPr sz="2824" spc="-4" dirty="0"/>
              <a:t>Questions</a:t>
            </a:r>
            <a:endParaRPr sz="2824" dirty="0"/>
          </a:p>
        </p:txBody>
      </p:sp>
      <p:sp>
        <p:nvSpPr>
          <p:cNvPr id="3" name="object 3"/>
          <p:cNvSpPr txBox="1"/>
          <p:nvPr/>
        </p:nvSpPr>
        <p:spPr>
          <a:xfrm>
            <a:off x="1053353" y="1466178"/>
            <a:ext cx="10219765" cy="3923789"/>
          </a:xfrm>
          <a:prstGeom prst="rect">
            <a:avLst/>
          </a:prstGeom>
        </p:spPr>
        <p:txBody>
          <a:bodyPr vert="horz" wrap="square" lIns="0" tIns="56029" rIns="0" bIns="0" rtlCol="0">
            <a:spAutoFit/>
          </a:bodyPr>
          <a:lstStyle/>
          <a:p>
            <a:pPr marL="212923" marR="514377" indent="-202277">
              <a:lnSpc>
                <a:spcPts val="2647"/>
              </a:lnSpc>
              <a:spcBef>
                <a:spcPts val="441"/>
              </a:spcBef>
              <a:buFont typeface="Arial MT"/>
              <a:buChar char="•"/>
              <a:tabLst>
                <a:tab pos="213483" algn="l"/>
              </a:tabLst>
            </a:pPr>
            <a:r>
              <a:rPr sz="2471" spc="-9" dirty="0">
                <a:latin typeface="Times New Roman" panose="02020603050405020304" pitchFamily="18" charset="0"/>
                <a:cs typeface="Times New Roman" panose="02020603050405020304" pitchFamily="18" charset="0"/>
              </a:rPr>
              <a:t>What</a:t>
            </a:r>
            <a:r>
              <a:rPr sz="2471"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are</a:t>
            </a:r>
            <a:r>
              <a:rPr sz="2471"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artificial </a:t>
            </a:r>
            <a:r>
              <a:rPr sz="2471" spc="-13" dirty="0">
                <a:latin typeface="Times New Roman" panose="02020603050405020304" pitchFamily="18" charset="0"/>
                <a:cs typeface="Times New Roman" panose="02020603050405020304" pitchFamily="18" charset="0"/>
              </a:rPr>
              <a:t>intelligence,</a:t>
            </a:r>
            <a:r>
              <a:rPr sz="2471" spc="9"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machine</a:t>
            </a:r>
            <a:r>
              <a:rPr sz="2471"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learning and</a:t>
            </a:r>
            <a:r>
              <a:rPr sz="2471" spc="9"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deep</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learning? </a:t>
            </a:r>
            <a:r>
              <a:rPr sz="2471" spc="-543"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How</a:t>
            </a:r>
            <a:r>
              <a:rPr sz="2471" dirty="0">
                <a:latin typeface="Times New Roman" panose="02020603050405020304" pitchFamily="18" charset="0"/>
                <a:cs typeface="Times New Roman" panose="02020603050405020304" pitchFamily="18" charset="0"/>
              </a:rPr>
              <a:t> do </a:t>
            </a:r>
            <a:r>
              <a:rPr sz="2471" spc="-4" dirty="0">
                <a:latin typeface="Times New Roman" panose="02020603050405020304" pitchFamily="18" charset="0"/>
                <a:cs typeface="Times New Roman" panose="02020603050405020304" pitchFamily="18" charset="0"/>
              </a:rPr>
              <a:t>these enhanced</a:t>
            </a:r>
            <a:r>
              <a:rPr sz="2471" spc="4"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tools</a:t>
            </a:r>
            <a:r>
              <a:rPr sz="2471" spc="9"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of</a:t>
            </a:r>
            <a:r>
              <a:rPr sz="2471" dirty="0">
                <a:latin typeface="Times New Roman" panose="02020603050405020304" pitchFamily="18" charset="0"/>
                <a:cs typeface="Times New Roman" panose="02020603050405020304" pitchFamily="18" charset="0"/>
              </a:rPr>
              <a:t> </a:t>
            </a:r>
            <a:r>
              <a:rPr sz="2471" spc="-18" dirty="0">
                <a:latin typeface="Times New Roman" panose="02020603050405020304" pitchFamily="18" charset="0"/>
                <a:cs typeface="Times New Roman" panose="02020603050405020304" pitchFamily="18" charset="0"/>
              </a:rPr>
              <a:t>pattern</a:t>
            </a:r>
            <a:r>
              <a:rPr sz="2471" spc="9"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recognition</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and</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decision </a:t>
            </a:r>
            <a:r>
              <a:rPr sz="2471"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making </a:t>
            </a:r>
            <a:r>
              <a:rPr sz="2471" spc="-22" dirty="0">
                <a:latin typeface="Times New Roman" panose="02020603050405020304" pitchFamily="18" charset="0"/>
                <a:cs typeface="Times New Roman" panose="02020603050405020304" pitchFamily="18" charset="0"/>
              </a:rPr>
              <a:t>relate</a:t>
            </a:r>
            <a:r>
              <a:rPr sz="2471" spc="-4"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to</a:t>
            </a:r>
            <a:r>
              <a:rPr sz="2471"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financial</a:t>
            </a:r>
            <a:r>
              <a:rPr sz="2471" dirty="0">
                <a:latin typeface="Times New Roman" panose="02020603050405020304" pitchFamily="18" charset="0"/>
                <a:cs typeface="Times New Roman" panose="02020603050405020304" pitchFamily="18" charset="0"/>
              </a:rPr>
              <a:t> services?</a:t>
            </a:r>
          </a:p>
          <a:p>
            <a:pPr marL="212923" marR="4483" indent="-202277">
              <a:lnSpc>
                <a:spcPts val="2647"/>
              </a:lnSpc>
              <a:spcBef>
                <a:spcPts val="2012"/>
              </a:spcBef>
              <a:buFont typeface="Arial MT"/>
              <a:buChar char="•"/>
              <a:tabLst>
                <a:tab pos="213483" algn="l"/>
                <a:tab pos="5094466" algn="l"/>
                <a:tab pos="7005171" algn="l"/>
              </a:tabLst>
            </a:pPr>
            <a:r>
              <a:rPr sz="2471" spc="-9" dirty="0">
                <a:latin typeface="Times New Roman" panose="02020603050405020304" pitchFamily="18" charset="0"/>
                <a:cs typeface="Times New Roman" panose="02020603050405020304" pitchFamily="18" charset="0"/>
              </a:rPr>
              <a:t>What</a:t>
            </a:r>
            <a:r>
              <a:rPr sz="2471" spc="9"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is</a:t>
            </a:r>
            <a:r>
              <a:rPr sz="2471" spc="13"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natural</a:t>
            </a:r>
            <a:r>
              <a:rPr sz="2471" spc="4"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language</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possessing?	How has it </a:t>
            </a:r>
            <a:r>
              <a:rPr sz="2471" spc="-9" dirty="0">
                <a:latin typeface="Times New Roman" panose="02020603050405020304" pitchFamily="18" charset="0"/>
                <a:cs typeface="Times New Roman" panose="02020603050405020304" pitchFamily="18" charset="0"/>
              </a:rPr>
              <a:t>already </a:t>
            </a:r>
            <a:r>
              <a:rPr sz="2471" spc="-4" dirty="0">
                <a:latin typeface="Times New Roman" panose="02020603050405020304" pitchFamily="18" charset="0"/>
                <a:cs typeface="Times New Roman" panose="02020603050405020304" pitchFamily="18" charset="0"/>
              </a:rPr>
              <a:t>enhanced user </a:t>
            </a:r>
            <a:r>
              <a:rPr sz="2471" spc="-547" dirty="0">
                <a:latin typeface="Times New Roman" panose="02020603050405020304" pitchFamily="18" charset="0"/>
                <a:cs typeface="Times New Roman" panose="02020603050405020304" pitchFamily="18" charset="0"/>
              </a:rPr>
              <a:t> </a:t>
            </a:r>
            <a:r>
              <a:rPr sz="2471" spc="-18" dirty="0">
                <a:latin typeface="Times New Roman" panose="02020603050405020304" pitchFamily="18" charset="0"/>
                <a:cs typeface="Times New Roman" panose="02020603050405020304" pitchFamily="18" charset="0"/>
              </a:rPr>
              <a:t>interfaces</a:t>
            </a:r>
            <a:r>
              <a:rPr sz="2471" spc="13"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(UI)</a:t>
            </a:r>
            <a:r>
              <a:rPr sz="2471" spc="18"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and</a:t>
            </a:r>
            <a:r>
              <a:rPr sz="2471" spc="18"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user</a:t>
            </a:r>
            <a:r>
              <a:rPr sz="2471" spc="13"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experiences</a:t>
            </a:r>
            <a:r>
              <a:rPr sz="2471" spc="18"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(UX)</a:t>
            </a:r>
            <a:r>
              <a:rPr sz="2471" spc="13"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in</a:t>
            </a:r>
            <a:r>
              <a:rPr sz="2471" spc="18"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finance?	How </a:t>
            </a:r>
            <a:r>
              <a:rPr sz="2471" spc="-9" dirty="0">
                <a:latin typeface="Times New Roman" panose="02020603050405020304" pitchFamily="18" charset="0"/>
                <a:cs typeface="Times New Roman" panose="02020603050405020304" pitchFamily="18" charset="0"/>
              </a:rPr>
              <a:t>might </a:t>
            </a:r>
            <a:r>
              <a:rPr sz="2471" spc="-4" dirty="0">
                <a:latin typeface="Times New Roman" panose="02020603050405020304" pitchFamily="18" charset="0"/>
                <a:cs typeface="Times New Roman" panose="02020603050405020304" pitchFamily="18" charset="0"/>
              </a:rPr>
              <a:t> chatbots,</a:t>
            </a:r>
            <a:r>
              <a:rPr sz="2471" spc="4"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conversational</a:t>
            </a:r>
            <a:r>
              <a:rPr sz="2471" spc="-4" dirty="0">
                <a:latin typeface="Times New Roman" panose="02020603050405020304" pitchFamily="18" charset="0"/>
                <a:cs typeface="Times New Roman" panose="02020603050405020304" pitchFamily="18" charset="0"/>
              </a:rPr>
              <a:t> </a:t>
            </a:r>
            <a:r>
              <a:rPr sz="2471" spc="-18" dirty="0">
                <a:latin typeface="Times New Roman" panose="02020603050405020304" pitchFamily="18" charset="0"/>
                <a:cs typeface="Times New Roman" panose="02020603050405020304" pitchFamily="18" charset="0"/>
              </a:rPr>
              <a:t>interfaces</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and</a:t>
            </a:r>
            <a:r>
              <a:rPr sz="2471" spc="4"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voice</a:t>
            </a:r>
            <a:r>
              <a:rPr sz="2471" spc="-4"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assistants</a:t>
            </a:r>
            <a:r>
              <a:rPr sz="2471" spc="9" dirty="0">
                <a:latin typeface="Times New Roman" panose="02020603050405020304" pitchFamily="18" charset="0"/>
                <a:cs typeface="Times New Roman" panose="02020603050405020304" pitchFamily="18" charset="0"/>
              </a:rPr>
              <a:t> </a:t>
            </a:r>
            <a:r>
              <a:rPr sz="2471" spc="-18" dirty="0">
                <a:latin typeface="Times New Roman" panose="02020603050405020304" pitchFamily="18" charset="0"/>
                <a:cs typeface="Times New Roman" panose="02020603050405020304" pitchFamily="18" charset="0"/>
              </a:rPr>
              <a:t>transform</a:t>
            </a:r>
            <a:r>
              <a:rPr sz="2471" spc="4" dirty="0">
                <a:latin typeface="Times New Roman" panose="02020603050405020304" pitchFamily="18" charset="0"/>
                <a:cs typeface="Times New Roman" panose="02020603050405020304" pitchFamily="18" charset="0"/>
              </a:rPr>
              <a:t> </a:t>
            </a:r>
            <a:r>
              <a:rPr sz="2471" dirty="0">
                <a:latin typeface="Times New Roman" panose="02020603050405020304" pitchFamily="18" charset="0"/>
                <a:cs typeface="Times New Roman" panose="02020603050405020304" pitchFamily="18" charset="0"/>
              </a:rPr>
              <a:t>UI</a:t>
            </a:r>
            <a:r>
              <a:rPr sz="2471" spc="-4" dirty="0">
                <a:latin typeface="Times New Roman" panose="02020603050405020304" pitchFamily="18" charset="0"/>
                <a:cs typeface="Times New Roman" panose="02020603050405020304" pitchFamily="18" charset="0"/>
              </a:rPr>
              <a:t> </a:t>
            </a:r>
            <a:r>
              <a:rPr sz="2471" dirty="0">
                <a:latin typeface="Times New Roman" panose="02020603050405020304" pitchFamily="18" charset="0"/>
                <a:cs typeface="Times New Roman" panose="02020603050405020304" pitchFamily="18" charset="0"/>
              </a:rPr>
              <a:t>&amp; </a:t>
            </a:r>
            <a:r>
              <a:rPr sz="2471" spc="4" dirty="0">
                <a:latin typeface="Times New Roman" panose="02020603050405020304" pitchFamily="18" charset="0"/>
                <a:cs typeface="Times New Roman" panose="02020603050405020304" pitchFamily="18" charset="0"/>
              </a:rPr>
              <a:t> </a:t>
            </a:r>
            <a:r>
              <a:rPr sz="2471" dirty="0">
                <a:latin typeface="Times New Roman" panose="02020603050405020304" pitchFamily="18" charset="0"/>
                <a:cs typeface="Times New Roman" panose="02020603050405020304" pitchFamily="18" charset="0"/>
              </a:rPr>
              <a:t>UX</a:t>
            </a:r>
            <a:r>
              <a:rPr sz="2471" spc="-4" dirty="0">
                <a:latin typeface="Times New Roman" panose="02020603050405020304" pitchFamily="18" charset="0"/>
                <a:cs typeface="Times New Roman" panose="02020603050405020304" pitchFamily="18" charset="0"/>
              </a:rPr>
              <a:t> in</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the</a:t>
            </a:r>
            <a:r>
              <a:rPr sz="2471"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future?</a:t>
            </a:r>
            <a:endParaRPr sz="2471" dirty="0">
              <a:latin typeface="Times New Roman" panose="02020603050405020304" pitchFamily="18" charset="0"/>
              <a:cs typeface="Times New Roman" panose="02020603050405020304" pitchFamily="18" charset="0"/>
            </a:endParaRPr>
          </a:p>
          <a:p>
            <a:pPr marL="212923" marR="606831" indent="-202277">
              <a:lnSpc>
                <a:spcPct val="89300"/>
              </a:lnSpc>
              <a:spcBef>
                <a:spcPts val="1994"/>
              </a:spcBef>
              <a:buFont typeface="Arial MT"/>
              <a:buChar char="•"/>
              <a:tabLst>
                <a:tab pos="213483" algn="l"/>
                <a:tab pos="4870897" algn="l"/>
              </a:tabLst>
            </a:pPr>
            <a:r>
              <a:rPr sz="2471" spc="-9" dirty="0">
                <a:latin typeface="Times New Roman" panose="02020603050405020304" pitchFamily="18" charset="0"/>
                <a:cs typeface="Times New Roman" panose="02020603050405020304" pitchFamily="18" charset="0"/>
              </a:rPr>
              <a:t>What</a:t>
            </a:r>
            <a:r>
              <a:rPr sz="2471"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sectors</a:t>
            </a:r>
            <a:r>
              <a:rPr sz="2471" spc="9"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within</a:t>
            </a:r>
            <a:r>
              <a:rPr sz="2471" spc="9"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the financial services</a:t>
            </a:r>
            <a:r>
              <a:rPr sz="2471" spc="13"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sector</a:t>
            </a:r>
            <a:r>
              <a:rPr sz="2471"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has</a:t>
            </a:r>
            <a:r>
              <a:rPr sz="2471" spc="9"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seen</a:t>
            </a:r>
            <a:r>
              <a:rPr sz="2471" spc="9"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the </a:t>
            </a:r>
            <a:r>
              <a:rPr sz="2471" spc="-9" dirty="0">
                <a:latin typeface="Times New Roman" panose="02020603050405020304" pitchFamily="18" charset="0"/>
                <a:cs typeface="Times New Roman" panose="02020603050405020304" pitchFamily="18" charset="0"/>
              </a:rPr>
              <a:t>most </a:t>
            </a:r>
            <a:r>
              <a:rPr sz="2471" spc="-4" dirty="0">
                <a:latin typeface="Times New Roman" panose="02020603050405020304" pitchFamily="18" charset="0"/>
                <a:cs typeface="Times New Roman" panose="02020603050405020304" pitchFamily="18" charset="0"/>
              </a:rPr>
              <a:t> adoption</a:t>
            </a:r>
            <a:r>
              <a:rPr sz="2471" spc="9"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of</a:t>
            </a:r>
            <a:r>
              <a:rPr sz="2471" dirty="0">
                <a:latin typeface="Times New Roman" panose="02020603050405020304" pitchFamily="18" charset="0"/>
                <a:cs typeface="Times New Roman" panose="02020603050405020304" pitchFamily="18" charset="0"/>
              </a:rPr>
              <a:t> AI &amp;</a:t>
            </a:r>
            <a:r>
              <a:rPr sz="2471" spc="9"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machine</a:t>
            </a:r>
            <a:r>
              <a:rPr sz="2471"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learning?	How </a:t>
            </a:r>
            <a:r>
              <a:rPr sz="2471" spc="-9" dirty="0">
                <a:latin typeface="Times New Roman" panose="02020603050405020304" pitchFamily="18" charset="0"/>
                <a:cs typeface="Times New Roman" panose="02020603050405020304" pitchFamily="18" charset="0"/>
              </a:rPr>
              <a:t>can </a:t>
            </a:r>
            <a:r>
              <a:rPr sz="2471" spc="-4" dirty="0">
                <a:latin typeface="Times New Roman" panose="02020603050405020304" pitchFamily="18" charset="0"/>
                <a:cs typeface="Times New Roman" panose="02020603050405020304" pitchFamily="18" charset="0"/>
              </a:rPr>
              <a:t>it </a:t>
            </a:r>
            <a:r>
              <a:rPr sz="2471" dirty="0">
                <a:latin typeface="Times New Roman" panose="02020603050405020304" pitchFamily="18" charset="0"/>
                <a:cs typeface="Times New Roman" panose="02020603050405020304" pitchFamily="18" charset="0"/>
              </a:rPr>
              <a:t>be </a:t>
            </a:r>
            <a:r>
              <a:rPr sz="2471" spc="-4" dirty="0">
                <a:latin typeface="Times New Roman" panose="02020603050405020304" pitchFamily="18" charset="0"/>
                <a:cs typeface="Times New Roman" panose="02020603050405020304" pitchFamily="18" charset="0"/>
              </a:rPr>
              <a:t>used </a:t>
            </a:r>
            <a:r>
              <a:rPr sz="2471" spc="-13" dirty="0">
                <a:latin typeface="Times New Roman" panose="02020603050405020304" pitchFamily="18" charset="0"/>
                <a:cs typeface="Times New Roman" panose="02020603050405020304" pitchFamily="18" charset="0"/>
              </a:rPr>
              <a:t>to </a:t>
            </a:r>
            <a:r>
              <a:rPr sz="2471" spc="-4" dirty="0">
                <a:latin typeface="Times New Roman" panose="02020603050405020304" pitchFamily="18" charset="0"/>
                <a:cs typeface="Times New Roman" panose="02020603050405020304" pitchFamily="18" charset="0"/>
              </a:rPr>
              <a:t>enhance </a:t>
            </a:r>
            <a:r>
              <a:rPr sz="2471" spc="-543"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compliance</a:t>
            </a:r>
            <a:r>
              <a:rPr sz="2471" spc="-9" dirty="0">
                <a:latin typeface="Times New Roman" panose="02020603050405020304" pitchFamily="18" charset="0"/>
                <a:cs typeface="Times New Roman" panose="02020603050405020304" pitchFamily="18" charset="0"/>
              </a:rPr>
              <a:t> </a:t>
            </a:r>
            <a:r>
              <a:rPr sz="2471" spc="-18" dirty="0">
                <a:latin typeface="Times New Roman" panose="02020603050405020304" pitchFamily="18" charset="0"/>
                <a:cs typeface="Times New Roman" panose="02020603050405020304" pitchFamily="18" charset="0"/>
              </a:rPr>
              <a:t>systems,</a:t>
            </a:r>
            <a:r>
              <a:rPr sz="2471" spc="4"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customer</a:t>
            </a:r>
            <a:r>
              <a:rPr sz="2471" spc="-4" dirty="0">
                <a:latin typeface="Times New Roman" panose="02020603050405020304" pitchFamily="18" charset="0"/>
                <a:cs typeface="Times New Roman" panose="02020603050405020304" pitchFamily="18" charset="0"/>
              </a:rPr>
              <a:t> </a:t>
            </a:r>
            <a:r>
              <a:rPr sz="2471" spc="-13" dirty="0">
                <a:latin typeface="Times New Roman" panose="02020603050405020304" pitchFamily="18" charset="0"/>
                <a:cs typeface="Times New Roman" panose="02020603050405020304" pitchFamily="18" charset="0"/>
              </a:rPr>
              <a:t>interfaces,</a:t>
            </a:r>
            <a:r>
              <a:rPr sz="2471" spc="4" dirty="0">
                <a:latin typeface="Times New Roman" panose="02020603050405020304" pitchFamily="18" charset="0"/>
                <a:cs typeface="Times New Roman" panose="02020603050405020304" pitchFamily="18" charset="0"/>
              </a:rPr>
              <a:t> </a:t>
            </a:r>
            <a:r>
              <a:rPr sz="2471" spc="-4" dirty="0">
                <a:latin typeface="Times New Roman" panose="02020603050405020304" pitchFamily="18" charset="0"/>
                <a:cs typeface="Times New Roman" panose="02020603050405020304" pitchFamily="18" charset="0"/>
              </a:rPr>
              <a:t>risk</a:t>
            </a:r>
            <a:r>
              <a:rPr sz="2471" spc="4" dirty="0">
                <a:latin typeface="Times New Roman" panose="02020603050405020304" pitchFamily="18" charset="0"/>
                <a:cs typeface="Times New Roman" panose="02020603050405020304" pitchFamily="18" charset="0"/>
              </a:rPr>
              <a:t> </a:t>
            </a:r>
            <a:r>
              <a:rPr sz="2471" spc="-9" dirty="0">
                <a:latin typeface="Times New Roman" panose="02020603050405020304" pitchFamily="18" charset="0"/>
                <a:cs typeface="Times New Roman" panose="02020603050405020304" pitchFamily="18" charset="0"/>
              </a:rPr>
              <a:t>management, </a:t>
            </a:r>
            <a:r>
              <a:rPr sz="2471" spc="-4" dirty="0">
                <a:latin typeface="Times New Roman" panose="02020603050405020304" pitchFamily="18" charset="0"/>
                <a:cs typeface="Times New Roman" panose="02020603050405020304" pitchFamily="18" charset="0"/>
              </a:rPr>
              <a:t> underwriting and</a:t>
            </a:r>
            <a:r>
              <a:rPr sz="2471" spc="4" dirty="0">
                <a:latin typeface="Times New Roman" panose="02020603050405020304" pitchFamily="18" charset="0"/>
                <a:cs typeface="Times New Roman" panose="02020603050405020304" pitchFamily="18" charset="0"/>
              </a:rPr>
              <a:t> </a:t>
            </a:r>
            <a:r>
              <a:rPr sz="2471" spc="-18" dirty="0">
                <a:latin typeface="Times New Roman" panose="02020603050405020304" pitchFamily="18" charset="0"/>
                <a:cs typeface="Times New Roman" panose="02020603050405020304" pitchFamily="18" charset="0"/>
              </a:rPr>
              <a:t>investment</a:t>
            </a:r>
            <a:r>
              <a:rPr sz="2471" dirty="0">
                <a:latin typeface="Times New Roman" panose="02020603050405020304" pitchFamily="18" charset="0"/>
                <a:cs typeface="Times New Roman" panose="02020603050405020304" pitchFamily="18" charset="0"/>
              </a:rPr>
              <a:t> </a:t>
            </a:r>
            <a:r>
              <a:rPr sz="2471" spc="-18" dirty="0">
                <a:latin typeface="Times New Roman" panose="02020603050405020304" pitchFamily="18" charset="0"/>
                <a:cs typeface="Times New Roman" panose="02020603050405020304" pitchFamily="18" charset="0"/>
              </a:rPr>
              <a:t>strategies?</a:t>
            </a:r>
            <a:endParaRPr sz="2471" dirty="0">
              <a:latin typeface="Times New Roman" panose="02020603050405020304" pitchFamily="18" charset="0"/>
              <a:cs typeface="Times New Roman" panose="02020603050405020304" pitchFamily="18" charset="0"/>
            </a:endParaRPr>
          </a:p>
        </p:txBody>
      </p:sp>
      <p:sp>
        <p:nvSpPr>
          <p:cNvPr id="4" name="object 4"/>
          <p:cNvSpPr txBox="1"/>
          <p:nvPr/>
        </p:nvSpPr>
        <p:spPr>
          <a:xfrm>
            <a:off x="10606951" y="5626654"/>
            <a:ext cx="72278" cy="119935"/>
          </a:xfrm>
          <a:prstGeom prst="rect">
            <a:avLst/>
          </a:prstGeom>
        </p:spPr>
        <p:txBody>
          <a:bodyPr vert="horz" wrap="square" lIns="0" tIns="11206" rIns="0" bIns="0" rtlCol="0">
            <a:spAutoFit/>
          </a:bodyPr>
          <a:lstStyle/>
          <a:p>
            <a:pPr marL="11206">
              <a:spcBef>
                <a:spcPts val="88"/>
              </a:spcBef>
            </a:pPr>
            <a:r>
              <a:rPr sz="706" spc="-4" dirty="0">
                <a:latin typeface="Arial MT"/>
                <a:cs typeface="Arial MT"/>
              </a:rPr>
              <a:t>3</a:t>
            </a:r>
            <a:endParaRPr sz="706">
              <a:latin typeface="Arial MT"/>
              <a:cs typeface="Arial M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a:t>
            </a:r>
          </a:p>
        </p:txBody>
      </p:sp>
      <p:pic>
        <p:nvPicPr>
          <p:cNvPr id="1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52900" y="1410494"/>
            <a:ext cx="3340100" cy="334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50</a:t>
            </a:fld>
            <a:endParaRPr lang="en-US"/>
          </a:p>
        </p:txBody>
      </p:sp>
      <p:sp>
        <p:nvSpPr>
          <p:cNvPr id="13" name="TextBox 12"/>
          <p:cNvSpPr txBox="1"/>
          <p:nvPr/>
        </p:nvSpPr>
        <p:spPr>
          <a:xfrm>
            <a:off x="3232150" y="5092701"/>
            <a:ext cx="57785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Using decision trees to predict baseball players’ salary</a:t>
            </a:r>
          </a:p>
          <a:p>
            <a:pPr marL="285750" indent="-285750">
              <a:buFont typeface="Arial" panose="020B0604020202020204" pitchFamily="34" charset="0"/>
              <a:buChar char="•"/>
            </a:pPr>
            <a:r>
              <a:rPr lang="en-US" dirty="0"/>
              <a:t>Decision tree method splits the sample into two samples at each step</a:t>
            </a:r>
          </a:p>
        </p:txBody>
      </p:sp>
    </p:spTree>
    <p:extLst>
      <p:ext uri="{BB962C8B-B14F-4D97-AF65-F5344CB8AC3E}">
        <p14:creationId xmlns:p14="http://schemas.microsoft.com/office/powerpoint/2010/main" val="27391415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 Partition Regions</a:t>
            </a:r>
          </a:p>
        </p:txBody>
      </p:sp>
      <p:pic>
        <p:nvPicPr>
          <p:cNvPr id="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89400" y="1426369"/>
            <a:ext cx="4191000" cy="360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51</a:t>
            </a:fld>
            <a:endParaRPr lang="en-US"/>
          </a:p>
        </p:txBody>
      </p:sp>
      <p:sp>
        <p:nvSpPr>
          <p:cNvPr id="7" name="TextBox 6"/>
          <p:cNvSpPr txBox="1"/>
          <p:nvPr/>
        </p:nvSpPr>
        <p:spPr>
          <a:xfrm>
            <a:off x="2590800" y="5026820"/>
            <a:ext cx="744855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Decision tree analysis divide the predictor space into a number of regions</a:t>
            </a:r>
          </a:p>
          <a:p>
            <a:pPr marL="285750" indent="-285750">
              <a:buFont typeface="Arial" panose="020B0604020202020204" pitchFamily="34" charset="0"/>
              <a:buChar char="•"/>
            </a:pPr>
            <a:r>
              <a:rPr lang="en-US" dirty="0"/>
              <a:t>Each region corresponds to a </a:t>
            </a:r>
            <a:r>
              <a:rPr lang="en-US" dirty="0">
                <a:solidFill>
                  <a:srgbClr val="00B050"/>
                </a:solidFill>
              </a:rPr>
              <a:t>terminal node</a:t>
            </a:r>
            <a:r>
              <a:rPr lang="en-US" dirty="0"/>
              <a:t> in the tree or a </a:t>
            </a:r>
            <a:r>
              <a:rPr lang="en-US" dirty="0">
                <a:solidFill>
                  <a:srgbClr val="00B050"/>
                </a:solidFill>
              </a:rPr>
              <a:t>leaf</a:t>
            </a:r>
          </a:p>
          <a:p>
            <a:r>
              <a:rPr lang="en-US" dirty="0"/>
              <a:t>R</a:t>
            </a:r>
            <a:r>
              <a:rPr lang="en-US" baseline="-25000" dirty="0"/>
              <a:t>1</a:t>
            </a:r>
            <a:r>
              <a:rPr lang="en-US" dirty="0"/>
              <a:t> ={X |Years&lt;4.5}, </a:t>
            </a:r>
          </a:p>
          <a:p>
            <a:r>
              <a:rPr lang="en-US" dirty="0"/>
              <a:t>R</a:t>
            </a:r>
            <a:r>
              <a:rPr lang="en-US" baseline="-25000" dirty="0"/>
              <a:t>2</a:t>
            </a:r>
            <a:r>
              <a:rPr lang="en-US" dirty="0"/>
              <a:t> ={X | Years&gt;=4.5,Hits&lt;117.5} </a:t>
            </a:r>
          </a:p>
          <a:p>
            <a:r>
              <a:rPr lang="en-US" dirty="0"/>
              <a:t>R</a:t>
            </a:r>
            <a:r>
              <a:rPr lang="en-US" baseline="-25000" dirty="0"/>
              <a:t>3</a:t>
            </a:r>
            <a:r>
              <a:rPr lang="en-US" dirty="0"/>
              <a:t> ={X | Years&gt;=4.5, Hits&gt;=117.5}</a:t>
            </a:r>
          </a:p>
          <a:p>
            <a:pPr marL="285750" indent="-285750">
              <a:buFont typeface="Arial" panose="020B0604020202020204" pitchFamily="34" charset="0"/>
              <a:buChar char="•"/>
            </a:pPr>
            <a:endParaRPr lang="en-US" dirty="0">
              <a:solidFill>
                <a:srgbClr val="00B050"/>
              </a:solidFill>
            </a:endParaRPr>
          </a:p>
        </p:txBody>
      </p:sp>
    </p:spTree>
    <p:extLst>
      <p:ext uri="{BB962C8B-B14F-4D97-AF65-F5344CB8AC3E}">
        <p14:creationId xmlns:p14="http://schemas.microsoft.com/office/powerpoint/2010/main" val="677053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 Partition Regions</a:t>
            </a:r>
          </a:p>
        </p:txBody>
      </p:sp>
      <p:pic>
        <p:nvPicPr>
          <p:cNvPr id="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89400" y="1426369"/>
            <a:ext cx="4191000" cy="360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52</a:t>
            </a:fld>
            <a:endParaRPr lang="en-US"/>
          </a:p>
        </p:txBody>
      </p:sp>
      <p:sp>
        <p:nvSpPr>
          <p:cNvPr id="7" name="TextBox 6"/>
          <p:cNvSpPr txBox="1"/>
          <p:nvPr/>
        </p:nvSpPr>
        <p:spPr>
          <a:xfrm>
            <a:off x="2971800" y="5026819"/>
            <a:ext cx="6400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 predicted value for each region is the average sample values in that region</a:t>
            </a:r>
          </a:p>
          <a:p>
            <a:pPr lvl="1"/>
            <a:r>
              <a:rPr lang="en-US" dirty="0"/>
              <a:t>R</a:t>
            </a:r>
            <a:r>
              <a:rPr lang="en-US" baseline="-25000" dirty="0"/>
              <a:t>1</a:t>
            </a:r>
            <a:r>
              <a:rPr lang="en-US" dirty="0"/>
              <a:t>: $1,000×e</a:t>
            </a:r>
            <a:r>
              <a:rPr lang="en-US" baseline="30000" dirty="0"/>
              <a:t>5.107</a:t>
            </a:r>
            <a:r>
              <a:rPr lang="en-US" dirty="0"/>
              <a:t> =$165,174, </a:t>
            </a:r>
          </a:p>
          <a:p>
            <a:pPr lvl="1"/>
            <a:r>
              <a:rPr lang="en-US" dirty="0"/>
              <a:t>R</a:t>
            </a:r>
            <a:r>
              <a:rPr lang="en-US" baseline="-25000" dirty="0"/>
              <a:t>2</a:t>
            </a:r>
            <a:r>
              <a:rPr lang="en-US" dirty="0"/>
              <a:t>: $1,000×e</a:t>
            </a:r>
            <a:r>
              <a:rPr lang="en-US" baseline="30000" dirty="0"/>
              <a:t>5.999</a:t>
            </a:r>
            <a:r>
              <a:rPr lang="en-US" dirty="0"/>
              <a:t> =$402,834</a:t>
            </a:r>
          </a:p>
          <a:p>
            <a:pPr lvl="1"/>
            <a:r>
              <a:rPr lang="en-US" dirty="0"/>
              <a:t>R</a:t>
            </a:r>
            <a:r>
              <a:rPr lang="en-US" baseline="-25000" dirty="0"/>
              <a:t>3</a:t>
            </a:r>
            <a:r>
              <a:rPr lang="en-US" dirty="0"/>
              <a:t>: $1,000×e</a:t>
            </a:r>
            <a:r>
              <a:rPr lang="en-US" baseline="30000" dirty="0"/>
              <a:t>6.740</a:t>
            </a:r>
            <a:r>
              <a:rPr lang="en-US" dirty="0"/>
              <a:t> =$845,346</a:t>
            </a:r>
          </a:p>
          <a:p>
            <a:endParaRPr lang="en-US" dirty="0"/>
          </a:p>
        </p:txBody>
      </p:sp>
    </p:spTree>
    <p:extLst>
      <p:ext uri="{BB962C8B-B14F-4D97-AF65-F5344CB8AC3E}">
        <p14:creationId xmlns:p14="http://schemas.microsoft.com/office/powerpoint/2010/main" val="6272215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Regression Tree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342900" indent="-342900">
                  <a:buFont typeface="+mj-lt"/>
                  <a:buAutoNum type="arabicPeriod"/>
                  <a:defRPr/>
                </a:pPr>
                <a:r>
                  <a:rPr lang="en-US" altLang="en-US" sz="1800" dirty="0"/>
                  <a:t>Divide the predictor space (the set of possible values of the feature variables) into </a:t>
                </a:r>
                <a:r>
                  <a:rPr lang="en-US" altLang="en-US" sz="1800" i="1" dirty="0"/>
                  <a:t>J </a:t>
                </a:r>
                <a:r>
                  <a:rPr lang="en-US" altLang="en-US" sz="1800" dirty="0"/>
                  <a:t>distinct and non-overlapping regions </a:t>
                </a:r>
                <a14:m>
                  <m:oMath xmlns:m="http://schemas.openxmlformats.org/officeDocument/2006/math">
                    <m:sSub>
                      <m:sSubPr>
                        <m:ctrlPr>
                          <a:rPr lang="en-US" altLang="en-US" sz="1800" i="1">
                            <a:latin typeface="Cambria Math" panose="02040503050406030204" pitchFamily="18" charset="0"/>
                          </a:rPr>
                        </m:ctrlPr>
                      </m:sSubPr>
                      <m:e>
                        <m:r>
                          <a:rPr lang="en-US" altLang="en-US" sz="1800" i="1">
                            <a:latin typeface="Cambria Math" panose="02040503050406030204" pitchFamily="18" charset="0"/>
                          </a:rPr>
                          <m:t>𝑅</m:t>
                        </m:r>
                      </m:e>
                      <m:sub>
                        <m:r>
                          <a:rPr lang="en-US" altLang="en-US" sz="1800" i="1">
                            <a:latin typeface="Cambria Math" panose="02040503050406030204" pitchFamily="18" charset="0"/>
                          </a:rPr>
                          <m:t>1</m:t>
                        </m:r>
                      </m:sub>
                    </m:sSub>
                    <m:r>
                      <a:rPr lang="en-US" altLang="en-US" sz="1800" i="1">
                        <a:latin typeface="Cambria Math" panose="02040503050406030204" pitchFamily="18" charset="0"/>
                      </a:rPr>
                      <m:t>,</m:t>
                    </m:r>
                    <m:sSub>
                      <m:sSubPr>
                        <m:ctrlPr>
                          <a:rPr lang="en-US" altLang="en-US" sz="1800" i="1">
                            <a:latin typeface="Cambria Math" panose="02040503050406030204" pitchFamily="18" charset="0"/>
                          </a:rPr>
                        </m:ctrlPr>
                      </m:sSubPr>
                      <m:e>
                        <m:r>
                          <a:rPr lang="en-US" altLang="en-US" sz="1800" i="1">
                            <a:latin typeface="Cambria Math" panose="02040503050406030204" pitchFamily="18" charset="0"/>
                          </a:rPr>
                          <m:t>𝑅</m:t>
                        </m:r>
                      </m:e>
                      <m:sub>
                        <m:r>
                          <a:rPr lang="en-US" altLang="en-US" sz="1800" i="1">
                            <a:latin typeface="Cambria Math" panose="02040503050406030204" pitchFamily="18" charset="0"/>
                          </a:rPr>
                          <m:t>2</m:t>
                        </m:r>
                      </m:sub>
                    </m:sSub>
                    <m:r>
                      <a:rPr lang="en-US" altLang="en-US" sz="1800" i="1">
                        <a:latin typeface="Cambria Math" panose="02040503050406030204" pitchFamily="18" charset="0"/>
                      </a:rPr>
                      <m:t>,…</m:t>
                    </m:r>
                    <m:sSub>
                      <m:sSubPr>
                        <m:ctrlPr>
                          <a:rPr lang="en-US" altLang="en-US" sz="1800" i="1">
                            <a:latin typeface="Cambria Math" panose="02040503050406030204" pitchFamily="18" charset="0"/>
                          </a:rPr>
                        </m:ctrlPr>
                      </m:sSubPr>
                      <m:e>
                        <m:r>
                          <a:rPr lang="en-US" altLang="en-US" sz="1800" i="1">
                            <a:latin typeface="Cambria Math" panose="02040503050406030204" pitchFamily="18" charset="0"/>
                          </a:rPr>
                          <m:t>𝑅</m:t>
                        </m:r>
                      </m:e>
                      <m:sub>
                        <m:r>
                          <a:rPr lang="en-US" altLang="en-US" sz="1800" i="1">
                            <a:latin typeface="Cambria Math" panose="02040503050406030204" pitchFamily="18" charset="0"/>
                          </a:rPr>
                          <m:t>𝐽</m:t>
                        </m:r>
                      </m:sub>
                    </m:sSub>
                  </m:oMath>
                </a14:m>
                <a:endParaRPr lang="en-US" altLang="en-US" sz="1800" dirty="0"/>
              </a:p>
              <a:p>
                <a:pPr marL="342900" indent="-342900">
                  <a:buFont typeface="+mj-lt"/>
                  <a:buAutoNum type="arabicPeriod"/>
                  <a:defRPr/>
                </a:pPr>
                <a:r>
                  <a:rPr lang="en-US" altLang="en-US" sz="1800" dirty="0"/>
                  <a:t>For every observation that falls into region  </a:t>
                </a:r>
                <a14:m>
                  <m:oMath xmlns:m="http://schemas.openxmlformats.org/officeDocument/2006/math">
                    <m:sSub>
                      <m:sSubPr>
                        <m:ctrlPr>
                          <a:rPr lang="en-US" altLang="en-US" sz="1800" i="1">
                            <a:latin typeface="Cambria Math" panose="02040503050406030204" pitchFamily="18" charset="0"/>
                          </a:rPr>
                        </m:ctrlPr>
                      </m:sSubPr>
                      <m:e>
                        <m:r>
                          <a:rPr lang="en-US" altLang="en-US" sz="1800" i="1">
                            <a:latin typeface="Cambria Math" panose="02040503050406030204" pitchFamily="18" charset="0"/>
                          </a:rPr>
                          <m:t>𝑅</m:t>
                        </m:r>
                      </m:e>
                      <m:sub>
                        <m:r>
                          <a:rPr lang="en-US" altLang="en-US" sz="1800" i="1">
                            <a:latin typeface="Cambria Math" panose="02040503050406030204" pitchFamily="18" charset="0"/>
                          </a:rPr>
                          <m:t>𝑗</m:t>
                        </m:r>
                      </m:sub>
                    </m:sSub>
                  </m:oMath>
                </a14:m>
                <a:r>
                  <a:rPr lang="en-US" altLang="en-US" sz="1800" dirty="0"/>
                  <a:t>, make the same prediction as the mean of the response values for the training observations in </a:t>
                </a:r>
                <a14:m>
                  <m:oMath xmlns:m="http://schemas.openxmlformats.org/officeDocument/2006/math">
                    <m:sSub>
                      <m:sSubPr>
                        <m:ctrlPr>
                          <a:rPr lang="en-US" altLang="en-US" sz="1800" i="1">
                            <a:latin typeface="Cambria Math" panose="02040503050406030204" pitchFamily="18" charset="0"/>
                          </a:rPr>
                        </m:ctrlPr>
                      </m:sSubPr>
                      <m:e>
                        <m:r>
                          <a:rPr lang="en-US" altLang="en-US" sz="1800" i="1">
                            <a:latin typeface="Cambria Math" panose="02040503050406030204" pitchFamily="18" charset="0"/>
                          </a:rPr>
                          <m:t>𝑅</m:t>
                        </m:r>
                      </m:e>
                      <m:sub>
                        <m:r>
                          <a:rPr lang="en-US" altLang="en-US" sz="1800" i="1">
                            <a:latin typeface="Cambria Math" panose="02040503050406030204" pitchFamily="18" charset="0"/>
                          </a:rPr>
                          <m:t>𝑗</m:t>
                        </m:r>
                      </m:sub>
                    </m:sSub>
                  </m:oMath>
                </a14:m>
                <a:r>
                  <a:rPr lang="en-US" altLang="en-US" sz="1800" dirty="0"/>
                  <a:t>  </a:t>
                </a:r>
              </a:p>
              <a:p>
                <a:pPr>
                  <a:defRPr/>
                </a:pPr>
                <a:endParaRPr lang="en-US" altLang="en-US" sz="1800" dirty="0"/>
              </a:p>
              <a:p>
                <a:pPr>
                  <a:defRPr/>
                </a:pPr>
                <a:r>
                  <a:rPr lang="en-US" altLang="en-US" sz="1800" dirty="0"/>
                  <a:t>How to construct the regions? </a:t>
                </a:r>
              </a:p>
              <a:p>
                <a:pPr lvl="1">
                  <a:defRPr/>
                </a:pPr>
                <a:r>
                  <a:rPr lang="en-US" altLang="en-US" sz="1600" dirty="0"/>
                  <a:t>Divide the predictor space  into rectangles or boxes for simplicity</a:t>
                </a:r>
              </a:p>
              <a:p>
                <a:pPr lvl="1">
                  <a:defRPr/>
                </a:pPr>
                <a:r>
                  <a:rPr lang="en-US" altLang="en-US" sz="1600" dirty="0"/>
                  <a:t>The goal is to find boxes  that minimizes the residual sum of squares (RSS)</a:t>
                </a:r>
              </a:p>
              <a:p>
                <a:pPr marL="457200" lvl="1" indent="0">
                  <a:buNone/>
                  <a:defRPr/>
                </a:pPr>
                <a14:m>
                  <m:oMathPara xmlns:m="http://schemas.openxmlformats.org/officeDocument/2006/math">
                    <m:oMathParaPr>
                      <m:jc m:val="centerGroup"/>
                    </m:oMathParaPr>
                    <m:oMath xmlns:m="http://schemas.openxmlformats.org/officeDocument/2006/math">
                      <m:nary>
                        <m:naryPr>
                          <m:chr m:val="∑"/>
                          <m:supHide m:val="on"/>
                          <m:ctrlPr>
                            <a:rPr lang="en-US" altLang="en-US" sz="1600" i="1">
                              <a:latin typeface="Cambria Math" panose="02040503050406030204" pitchFamily="18" charset="0"/>
                            </a:rPr>
                          </m:ctrlPr>
                        </m:naryPr>
                        <m:sub>
                          <m:r>
                            <a:rPr lang="en-US" altLang="en-US" sz="1600" i="1">
                              <a:latin typeface="Cambria Math" panose="02040503050406030204" pitchFamily="18" charset="0"/>
                            </a:rPr>
                            <m:t>𝑗</m:t>
                          </m:r>
                        </m:sub>
                        <m:sup/>
                        <m:e>
                          <m:nary>
                            <m:naryPr>
                              <m:chr m:val="∑"/>
                              <m:supHide m:val="on"/>
                              <m:ctrlPr>
                                <a:rPr lang="en-US" altLang="en-US" sz="1600" i="1">
                                  <a:latin typeface="Cambria Math" panose="02040503050406030204" pitchFamily="18" charset="0"/>
                                </a:rPr>
                              </m:ctrlPr>
                            </m:naryPr>
                            <m:sub>
                              <m:r>
                                <a:rPr lang="en-US" altLang="en-US" sz="1600" i="1">
                                  <a:latin typeface="Cambria Math" panose="02040503050406030204" pitchFamily="18" charset="0"/>
                                </a:rPr>
                                <m:t>𝑖</m:t>
                              </m:r>
                              <m:r>
                                <a:rPr lang="en-US" altLang="en-US" sz="1600" i="1">
                                  <a:latin typeface="Cambria Math" panose="02040503050406030204" pitchFamily="18" charset="0"/>
                                </a:rPr>
                                <m:t>∈</m:t>
                              </m:r>
                              <m:sSub>
                                <m:sSubPr>
                                  <m:ctrlPr>
                                    <a:rPr lang="en-US" altLang="en-US" sz="1600" i="1">
                                      <a:latin typeface="Cambria Math" panose="02040503050406030204" pitchFamily="18" charset="0"/>
                                    </a:rPr>
                                  </m:ctrlPr>
                                </m:sSubPr>
                                <m:e>
                                  <m:r>
                                    <a:rPr lang="en-US" altLang="en-US" sz="1600" i="1">
                                      <a:latin typeface="Cambria Math" panose="02040503050406030204" pitchFamily="18" charset="0"/>
                                    </a:rPr>
                                    <m:t>𝑅</m:t>
                                  </m:r>
                                </m:e>
                                <m:sub>
                                  <m:r>
                                    <a:rPr lang="en-US" altLang="en-US" sz="1600" i="1">
                                      <a:latin typeface="Cambria Math" panose="02040503050406030204" pitchFamily="18" charset="0"/>
                                    </a:rPr>
                                    <m:t>𝑗</m:t>
                                  </m:r>
                                </m:sub>
                              </m:sSub>
                            </m:sub>
                            <m:sup/>
                            <m:e>
                              <m:sSup>
                                <m:sSupPr>
                                  <m:ctrlPr>
                                    <a:rPr lang="en-US" altLang="en-US" sz="1600" i="1">
                                      <a:latin typeface="Cambria Math" panose="02040503050406030204" pitchFamily="18" charset="0"/>
                                    </a:rPr>
                                  </m:ctrlPr>
                                </m:sSupPr>
                                <m:e>
                                  <m:d>
                                    <m:dPr>
                                      <m:ctrlPr>
                                        <a:rPr lang="en-US" altLang="en-US" sz="1600" i="1">
                                          <a:latin typeface="Cambria Math" panose="02040503050406030204" pitchFamily="18" charset="0"/>
                                        </a:rPr>
                                      </m:ctrlPr>
                                    </m:dPr>
                                    <m:e>
                                      <m:sSub>
                                        <m:sSubPr>
                                          <m:ctrlPr>
                                            <a:rPr lang="en-US" altLang="en-US" sz="1600" i="1">
                                              <a:latin typeface="Cambria Math" panose="02040503050406030204" pitchFamily="18" charset="0"/>
                                            </a:rPr>
                                          </m:ctrlPr>
                                        </m:sSubPr>
                                        <m:e>
                                          <m:r>
                                            <a:rPr lang="en-US" altLang="en-US" sz="1600" i="1">
                                              <a:latin typeface="Cambria Math" panose="02040503050406030204" pitchFamily="18" charset="0"/>
                                            </a:rPr>
                                            <m:t>𝑦</m:t>
                                          </m:r>
                                        </m:e>
                                        <m:sub>
                                          <m:r>
                                            <a:rPr lang="en-US" altLang="en-US" sz="1600" i="1">
                                              <a:latin typeface="Cambria Math" panose="02040503050406030204" pitchFamily="18" charset="0"/>
                                            </a:rPr>
                                            <m:t>𝑖</m:t>
                                          </m:r>
                                        </m:sub>
                                      </m:sSub>
                                      <m:r>
                                        <a:rPr lang="en-US" altLang="en-US" sz="1600" i="1">
                                          <a:latin typeface="Cambria Math" panose="02040503050406030204" pitchFamily="18" charset="0"/>
                                        </a:rPr>
                                        <m:t>−</m:t>
                                      </m:r>
                                      <m:sSub>
                                        <m:sSubPr>
                                          <m:ctrlPr>
                                            <a:rPr lang="en-US" altLang="en-US" sz="1600" i="1">
                                              <a:latin typeface="Cambria Math" panose="02040503050406030204" pitchFamily="18" charset="0"/>
                                            </a:rPr>
                                          </m:ctrlPr>
                                        </m:sSubPr>
                                        <m:e>
                                          <m:acc>
                                            <m:accPr>
                                              <m:chr m:val="̂"/>
                                              <m:ctrlPr>
                                                <a:rPr lang="en-US" altLang="en-US" sz="1600" i="1">
                                                  <a:latin typeface="Cambria Math" panose="02040503050406030204" pitchFamily="18" charset="0"/>
                                                </a:rPr>
                                              </m:ctrlPr>
                                            </m:accPr>
                                            <m:e>
                                              <m:r>
                                                <a:rPr lang="en-US" altLang="en-US" sz="1600" i="1">
                                                  <a:latin typeface="Cambria Math" panose="02040503050406030204" pitchFamily="18" charset="0"/>
                                                </a:rPr>
                                                <m:t>𝑦</m:t>
                                              </m:r>
                                            </m:e>
                                          </m:acc>
                                        </m:e>
                                        <m:sub>
                                          <m:sSub>
                                            <m:sSubPr>
                                              <m:ctrlPr>
                                                <a:rPr lang="en-US" altLang="en-US" sz="1600" i="1">
                                                  <a:latin typeface="Cambria Math" panose="02040503050406030204" pitchFamily="18" charset="0"/>
                                                </a:rPr>
                                              </m:ctrlPr>
                                            </m:sSubPr>
                                            <m:e>
                                              <m:r>
                                                <a:rPr lang="en-US" altLang="en-US" sz="1600" i="1">
                                                  <a:latin typeface="Cambria Math" panose="02040503050406030204" pitchFamily="18" charset="0"/>
                                                </a:rPr>
                                                <m:t>𝑅</m:t>
                                              </m:r>
                                            </m:e>
                                            <m:sub>
                                              <m:r>
                                                <a:rPr lang="en-US" altLang="en-US" sz="1600" i="1">
                                                  <a:latin typeface="Cambria Math" panose="02040503050406030204" pitchFamily="18" charset="0"/>
                                                </a:rPr>
                                                <m:t>𝑗</m:t>
                                              </m:r>
                                            </m:sub>
                                          </m:sSub>
                                        </m:sub>
                                      </m:sSub>
                                    </m:e>
                                  </m:d>
                                </m:e>
                                <m:sup>
                                  <m:r>
                                    <a:rPr lang="en-US" altLang="en-US" sz="1600" i="1">
                                      <a:latin typeface="Cambria Math" panose="02040503050406030204" pitchFamily="18" charset="0"/>
                                    </a:rPr>
                                    <m:t>2</m:t>
                                  </m:r>
                                </m:sup>
                              </m:sSup>
                            </m:e>
                          </m:nary>
                        </m:e>
                      </m:nary>
                    </m:oMath>
                  </m:oMathPara>
                </a14:m>
                <a:br>
                  <a:rPr lang="en-US" altLang="en-US" sz="1600" dirty="0"/>
                </a:br>
                <a:r>
                  <a:rPr lang="en-US" altLang="en-US" sz="1600" dirty="0"/>
                  <a:t>where  </a:t>
                </a:r>
                <a14:m>
                  <m:oMath xmlns:m="http://schemas.openxmlformats.org/officeDocument/2006/math">
                    <m:sSub>
                      <m:sSubPr>
                        <m:ctrlPr>
                          <a:rPr lang="en-US" altLang="en-US" sz="1600" i="1">
                            <a:latin typeface="Cambria Math" panose="02040503050406030204" pitchFamily="18" charset="0"/>
                          </a:rPr>
                        </m:ctrlPr>
                      </m:sSubPr>
                      <m:e>
                        <m:acc>
                          <m:accPr>
                            <m:chr m:val="̂"/>
                            <m:ctrlPr>
                              <a:rPr lang="en-US" altLang="en-US" sz="1600" i="1">
                                <a:latin typeface="Cambria Math" panose="02040503050406030204" pitchFamily="18" charset="0"/>
                              </a:rPr>
                            </m:ctrlPr>
                          </m:accPr>
                          <m:e>
                            <m:r>
                              <a:rPr lang="en-US" altLang="en-US" sz="1600" i="1">
                                <a:latin typeface="Cambria Math" panose="02040503050406030204" pitchFamily="18" charset="0"/>
                              </a:rPr>
                              <m:t>𝑦</m:t>
                            </m:r>
                          </m:e>
                        </m:acc>
                      </m:e>
                      <m:sub>
                        <m:sSub>
                          <m:sSubPr>
                            <m:ctrlPr>
                              <a:rPr lang="en-US" altLang="en-US" sz="1600" i="1">
                                <a:latin typeface="Cambria Math" panose="02040503050406030204" pitchFamily="18" charset="0"/>
                              </a:rPr>
                            </m:ctrlPr>
                          </m:sSubPr>
                          <m:e>
                            <m:r>
                              <a:rPr lang="en-US" altLang="en-US" sz="1600" i="1">
                                <a:latin typeface="Cambria Math" panose="02040503050406030204" pitchFamily="18" charset="0"/>
                              </a:rPr>
                              <m:t>𝑅</m:t>
                            </m:r>
                          </m:e>
                          <m:sub>
                            <m:r>
                              <a:rPr lang="en-US" altLang="en-US" sz="1600" i="1">
                                <a:latin typeface="Cambria Math" panose="02040503050406030204" pitchFamily="18" charset="0"/>
                              </a:rPr>
                              <m:t>𝑗</m:t>
                            </m:r>
                          </m:sub>
                        </m:sSub>
                      </m:sub>
                    </m:sSub>
                  </m:oMath>
                </a14:m>
                <a:r>
                  <a:rPr lang="en-US" altLang="en-US" sz="1600" dirty="0"/>
                  <a:t> is the mean response for the training observations within the </a:t>
                </a:r>
                <a:r>
                  <a:rPr lang="en-US" altLang="en-US" sz="1600" i="1" dirty="0" err="1"/>
                  <a:t>j</a:t>
                </a:r>
                <a:r>
                  <a:rPr lang="en-US" altLang="en-US" sz="1600" dirty="0" err="1"/>
                  <a:t>th</a:t>
                </a:r>
                <a:r>
                  <a:rPr lang="en-US" altLang="en-US" sz="1600" dirty="0"/>
                  <a:t> box</a:t>
                </a:r>
              </a:p>
              <a:p>
                <a:pPr lvl="1">
                  <a:defRPr/>
                </a:pPr>
                <a:r>
                  <a:rPr lang="en-US" altLang="en-US" sz="1600" dirty="0"/>
                  <a:t>Computationally infeasible to consider every possible partition of the feature space into </a:t>
                </a:r>
                <a:r>
                  <a:rPr lang="en-US" altLang="en-US" sz="1600" i="1" dirty="0"/>
                  <a:t>J </a:t>
                </a:r>
                <a:r>
                  <a:rPr lang="en-US" altLang="en-US" sz="1600" dirty="0"/>
                  <a:t>boxes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18" t="-1261"/>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53</a:t>
            </a:fld>
            <a:endParaRPr lang="en-US"/>
          </a:p>
        </p:txBody>
      </p:sp>
    </p:spTree>
    <p:extLst>
      <p:ext uri="{BB962C8B-B14F-4D97-AF65-F5344CB8AC3E}">
        <p14:creationId xmlns:p14="http://schemas.microsoft.com/office/powerpoint/2010/main" val="10359188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Recursive Binary Splitting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defRPr/>
                </a:pPr>
                <a:r>
                  <a:rPr lang="en-US" altLang="en-US" sz="1800" dirty="0"/>
                  <a:t>Use the </a:t>
                </a:r>
                <a:r>
                  <a:rPr lang="en-US" altLang="en-US" sz="1800" dirty="0">
                    <a:solidFill>
                      <a:srgbClr val="00B050"/>
                    </a:solidFill>
                  </a:rPr>
                  <a:t>top-down greedy approach </a:t>
                </a:r>
                <a:r>
                  <a:rPr lang="en-US" altLang="en-US" sz="1800" dirty="0"/>
                  <a:t>(</a:t>
                </a:r>
                <a:r>
                  <a:rPr lang="en-US" altLang="en-US" sz="1800" dirty="0">
                    <a:solidFill>
                      <a:srgbClr val="00B050"/>
                    </a:solidFill>
                  </a:rPr>
                  <a:t>recursive binary splitting</a:t>
                </a:r>
                <a:r>
                  <a:rPr lang="en-US" altLang="en-US" sz="1800" dirty="0"/>
                  <a:t>);</a:t>
                </a:r>
              </a:p>
              <a:p>
                <a:pPr lvl="1">
                  <a:defRPr/>
                </a:pPr>
                <a:r>
                  <a:rPr lang="en-US" altLang="en-US" sz="1400" dirty="0"/>
                  <a:t>Top down: the split begins at the top</a:t>
                </a:r>
              </a:p>
              <a:p>
                <a:pPr lvl="1">
                  <a:defRPr/>
                </a:pPr>
                <a:r>
                  <a:rPr lang="en-US" altLang="en-US" sz="1400" dirty="0"/>
                  <a:t>Greedy: at each step best split is made on the basis of that particular step only</a:t>
                </a:r>
              </a:p>
              <a:p>
                <a:pPr>
                  <a:defRPr/>
                </a:pPr>
                <a:r>
                  <a:rPr lang="en-US" altLang="en-US" sz="1800" dirty="0"/>
                  <a:t>First, select the predictor </a:t>
                </a:r>
                <a14:m>
                  <m:oMath xmlns:m="http://schemas.openxmlformats.org/officeDocument/2006/math">
                    <m:sSub>
                      <m:sSubPr>
                        <m:ctrlPr>
                          <a:rPr lang="en-US" altLang="en-US" sz="1800" i="1">
                            <a:latin typeface="Cambria Math" panose="02040503050406030204" pitchFamily="18" charset="0"/>
                          </a:rPr>
                        </m:ctrlPr>
                      </m:sSubPr>
                      <m:e>
                        <m:r>
                          <a:rPr lang="en-US" altLang="en-US" sz="1800" i="1">
                            <a:latin typeface="Cambria Math" panose="02040503050406030204" pitchFamily="18" charset="0"/>
                          </a:rPr>
                          <m:t>𝑋</m:t>
                        </m:r>
                      </m:e>
                      <m:sub>
                        <m:r>
                          <a:rPr lang="en-US" altLang="en-US" sz="1800" i="1">
                            <a:latin typeface="Cambria Math" panose="02040503050406030204" pitchFamily="18" charset="0"/>
                          </a:rPr>
                          <m:t>𝑗</m:t>
                        </m:r>
                      </m:sub>
                    </m:sSub>
                  </m:oMath>
                </a14:m>
                <a:r>
                  <a:rPr lang="en-US" altLang="en-US" sz="1800" dirty="0"/>
                  <a:t> and the </a:t>
                </a:r>
                <a:r>
                  <a:rPr lang="en-US" altLang="en-US" sz="1800" dirty="0" err="1"/>
                  <a:t>cutpoint</a:t>
                </a:r>
                <a:r>
                  <a:rPr lang="en-US" altLang="en-US" sz="1800" dirty="0"/>
                  <a:t> </a:t>
                </a:r>
                <a:r>
                  <a:rPr lang="en-US" altLang="en-US" sz="1800" i="1" dirty="0"/>
                  <a:t>s</a:t>
                </a:r>
                <a:r>
                  <a:rPr lang="en-US" altLang="en-US" sz="1800" dirty="0"/>
                  <a:t> such that splitting the predictor space into the regions </a:t>
                </a:r>
                <a14:m>
                  <m:oMath xmlns:m="http://schemas.openxmlformats.org/officeDocument/2006/math">
                    <m:sSub>
                      <m:sSubPr>
                        <m:ctrlPr>
                          <a:rPr lang="en-US" altLang="en-US" sz="1800" i="1">
                            <a:latin typeface="Cambria Math" panose="02040503050406030204" pitchFamily="18" charset="0"/>
                          </a:rPr>
                        </m:ctrlPr>
                      </m:sSubPr>
                      <m:e>
                        <m:r>
                          <a:rPr lang="en-US" altLang="en-US" sz="1800" i="1">
                            <a:latin typeface="Cambria Math" panose="02040503050406030204" pitchFamily="18" charset="0"/>
                          </a:rPr>
                          <m:t>𝑅</m:t>
                        </m:r>
                      </m:e>
                      <m:sub>
                        <m:r>
                          <a:rPr lang="en-US" altLang="en-US" sz="1800" i="1">
                            <a:latin typeface="Cambria Math" panose="02040503050406030204" pitchFamily="18" charset="0"/>
                          </a:rPr>
                          <m:t>1</m:t>
                        </m:r>
                      </m:sub>
                    </m:sSub>
                    <m:d>
                      <m:dPr>
                        <m:ctrlPr>
                          <a:rPr lang="en-US" altLang="en-US" sz="1800" i="1">
                            <a:latin typeface="Cambria Math" panose="02040503050406030204" pitchFamily="18" charset="0"/>
                          </a:rPr>
                        </m:ctrlPr>
                      </m:dPr>
                      <m:e>
                        <m:r>
                          <a:rPr lang="en-US" altLang="en-US" sz="1800" i="1">
                            <a:latin typeface="Cambria Math" panose="02040503050406030204" pitchFamily="18" charset="0"/>
                          </a:rPr>
                          <m:t>𝑗</m:t>
                        </m:r>
                        <m:r>
                          <a:rPr lang="en-US" altLang="en-US" sz="1800" i="1">
                            <a:latin typeface="Cambria Math" panose="02040503050406030204" pitchFamily="18" charset="0"/>
                          </a:rPr>
                          <m:t>,</m:t>
                        </m:r>
                        <m:r>
                          <a:rPr lang="en-US" altLang="en-US" sz="1800" i="1">
                            <a:latin typeface="Cambria Math" panose="02040503050406030204" pitchFamily="18" charset="0"/>
                          </a:rPr>
                          <m:t>𝑠</m:t>
                        </m:r>
                      </m:e>
                    </m:d>
                    <m:r>
                      <a:rPr lang="en-US" altLang="en-US" sz="1800" i="1">
                        <a:latin typeface="Cambria Math" panose="02040503050406030204" pitchFamily="18" charset="0"/>
                      </a:rPr>
                      <m:t>={</m:t>
                    </m:r>
                    <m:r>
                      <a:rPr lang="en-US" altLang="en-US" sz="1800" i="1">
                        <a:latin typeface="Cambria Math" panose="02040503050406030204" pitchFamily="18" charset="0"/>
                      </a:rPr>
                      <m:t>𝑋</m:t>
                    </m:r>
                    <m:r>
                      <a:rPr lang="en-US" altLang="en-US" sz="1800" i="1">
                        <a:latin typeface="Cambria Math" panose="02040503050406030204" pitchFamily="18" charset="0"/>
                      </a:rPr>
                      <m:t>|</m:t>
                    </m:r>
                    <m:sSub>
                      <m:sSubPr>
                        <m:ctrlPr>
                          <a:rPr lang="en-US" altLang="en-US" sz="1800" i="1">
                            <a:latin typeface="Cambria Math" panose="02040503050406030204" pitchFamily="18" charset="0"/>
                          </a:rPr>
                        </m:ctrlPr>
                      </m:sSubPr>
                      <m:e>
                        <m:r>
                          <a:rPr lang="en-US" altLang="en-US" sz="1800" i="1">
                            <a:latin typeface="Cambria Math" panose="02040503050406030204" pitchFamily="18" charset="0"/>
                          </a:rPr>
                          <m:t>𝑋</m:t>
                        </m:r>
                      </m:e>
                      <m:sub>
                        <m:r>
                          <a:rPr lang="en-US" altLang="en-US" sz="1800" i="1">
                            <a:latin typeface="Cambria Math" panose="02040503050406030204" pitchFamily="18" charset="0"/>
                          </a:rPr>
                          <m:t>𝑗</m:t>
                        </m:r>
                      </m:sub>
                    </m:sSub>
                    <m:r>
                      <a:rPr lang="en-US" altLang="en-US" sz="1800" i="1">
                        <a:latin typeface="Cambria Math" panose="02040503050406030204" pitchFamily="18" charset="0"/>
                      </a:rPr>
                      <m:t>&lt;</m:t>
                    </m:r>
                    <m:r>
                      <a:rPr lang="en-US" altLang="en-US" sz="1800" i="1">
                        <a:latin typeface="Cambria Math" panose="02040503050406030204" pitchFamily="18" charset="0"/>
                      </a:rPr>
                      <m:t>𝑠</m:t>
                    </m:r>
                    <m:r>
                      <a:rPr lang="en-US" altLang="en-US" sz="1800" i="1">
                        <a:latin typeface="Cambria Math" panose="02040503050406030204" pitchFamily="18" charset="0"/>
                      </a:rPr>
                      <m:t>}</m:t>
                    </m:r>
                  </m:oMath>
                </a14:m>
                <a:r>
                  <a:rPr lang="en-US" altLang="en-US" sz="1800" dirty="0"/>
                  <a:t> and  </a:t>
                </a:r>
                <a14:m>
                  <m:oMath xmlns:m="http://schemas.openxmlformats.org/officeDocument/2006/math">
                    <m:sSub>
                      <m:sSubPr>
                        <m:ctrlPr>
                          <a:rPr lang="en-US" altLang="en-US" sz="1800" i="1">
                            <a:latin typeface="Cambria Math" panose="02040503050406030204" pitchFamily="18" charset="0"/>
                          </a:rPr>
                        </m:ctrlPr>
                      </m:sSubPr>
                      <m:e>
                        <m:r>
                          <a:rPr lang="en-US" altLang="en-US" sz="1800" i="1">
                            <a:latin typeface="Cambria Math" panose="02040503050406030204" pitchFamily="18" charset="0"/>
                          </a:rPr>
                          <m:t>𝑅</m:t>
                        </m:r>
                      </m:e>
                      <m:sub>
                        <m:r>
                          <a:rPr lang="en-US" altLang="en-US" sz="1800" i="1">
                            <a:latin typeface="Cambria Math" panose="02040503050406030204" pitchFamily="18" charset="0"/>
                          </a:rPr>
                          <m:t>2</m:t>
                        </m:r>
                      </m:sub>
                    </m:sSub>
                    <m:d>
                      <m:dPr>
                        <m:ctrlPr>
                          <a:rPr lang="en-US" altLang="en-US" sz="1800" i="1">
                            <a:latin typeface="Cambria Math" panose="02040503050406030204" pitchFamily="18" charset="0"/>
                          </a:rPr>
                        </m:ctrlPr>
                      </m:dPr>
                      <m:e>
                        <m:r>
                          <a:rPr lang="en-US" altLang="en-US" sz="1800" i="1">
                            <a:latin typeface="Cambria Math" panose="02040503050406030204" pitchFamily="18" charset="0"/>
                          </a:rPr>
                          <m:t>𝑗</m:t>
                        </m:r>
                        <m:r>
                          <a:rPr lang="en-US" altLang="en-US" sz="1800" i="1">
                            <a:latin typeface="Cambria Math" panose="02040503050406030204" pitchFamily="18" charset="0"/>
                          </a:rPr>
                          <m:t>,</m:t>
                        </m:r>
                        <m:r>
                          <a:rPr lang="en-US" altLang="en-US" sz="1800" i="1">
                            <a:latin typeface="Cambria Math" panose="02040503050406030204" pitchFamily="18" charset="0"/>
                          </a:rPr>
                          <m:t>𝑠</m:t>
                        </m:r>
                      </m:e>
                    </m:d>
                    <m:r>
                      <a:rPr lang="en-US" altLang="en-US" sz="1800" i="1">
                        <a:latin typeface="Cambria Math" panose="02040503050406030204" pitchFamily="18" charset="0"/>
                      </a:rPr>
                      <m:t>={</m:t>
                    </m:r>
                    <m:r>
                      <a:rPr lang="en-US" altLang="en-US" sz="1800" i="1">
                        <a:latin typeface="Cambria Math" panose="02040503050406030204" pitchFamily="18" charset="0"/>
                      </a:rPr>
                      <m:t>𝑋</m:t>
                    </m:r>
                    <m:r>
                      <a:rPr lang="en-US" altLang="en-US" sz="1800" i="1">
                        <a:latin typeface="Cambria Math" panose="02040503050406030204" pitchFamily="18" charset="0"/>
                      </a:rPr>
                      <m:t>|</m:t>
                    </m:r>
                    <m:sSub>
                      <m:sSubPr>
                        <m:ctrlPr>
                          <a:rPr lang="en-US" altLang="en-US" sz="1800" i="1">
                            <a:latin typeface="Cambria Math" panose="02040503050406030204" pitchFamily="18" charset="0"/>
                          </a:rPr>
                        </m:ctrlPr>
                      </m:sSubPr>
                      <m:e>
                        <m:r>
                          <a:rPr lang="en-US" altLang="en-US" sz="1800" i="1">
                            <a:latin typeface="Cambria Math" panose="02040503050406030204" pitchFamily="18" charset="0"/>
                          </a:rPr>
                          <m:t>𝑋</m:t>
                        </m:r>
                      </m:e>
                      <m:sub>
                        <m:r>
                          <a:rPr lang="en-US" altLang="en-US" sz="1800" i="1">
                            <a:latin typeface="Cambria Math" panose="02040503050406030204" pitchFamily="18" charset="0"/>
                          </a:rPr>
                          <m:t>𝑗</m:t>
                        </m:r>
                      </m:sub>
                    </m:sSub>
                    <m:r>
                      <a:rPr lang="en-US" altLang="en-US" sz="1800" i="1">
                        <a:latin typeface="Cambria Math" panose="02040503050406030204" pitchFamily="18" charset="0"/>
                      </a:rPr>
                      <m:t>&gt;</m:t>
                    </m:r>
                    <m:r>
                      <a:rPr lang="en-US" altLang="en-US" sz="1800" i="1">
                        <a:latin typeface="Cambria Math" panose="02040503050406030204" pitchFamily="18" charset="0"/>
                      </a:rPr>
                      <m:t>𝑠</m:t>
                    </m:r>
                    <m:r>
                      <a:rPr lang="en-US" altLang="en-US" sz="1800" i="1">
                        <a:latin typeface="Cambria Math" panose="02040503050406030204" pitchFamily="18" charset="0"/>
                      </a:rPr>
                      <m:t>}</m:t>
                    </m:r>
                  </m:oMath>
                </a14:m>
                <a:r>
                  <a:rPr lang="en-US" altLang="en-US" sz="1800" dirty="0"/>
                  <a:t>  leads to the greatest possible reduction in RSS</a:t>
                </a:r>
              </a:p>
              <a:p>
                <a:pPr>
                  <a:defRPr/>
                </a:pPr>
                <a:r>
                  <a:rPr lang="en-US" altLang="en-US" sz="1800" dirty="0"/>
                  <a:t>Consider all predictors </a:t>
                </a:r>
                <a14:m>
                  <m:oMath xmlns:m="http://schemas.openxmlformats.org/officeDocument/2006/math">
                    <m:sSub>
                      <m:sSubPr>
                        <m:ctrlPr>
                          <a:rPr lang="en-US" altLang="en-US" sz="1800" i="1">
                            <a:latin typeface="Cambria Math" panose="02040503050406030204" pitchFamily="18" charset="0"/>
                          </a:rPr>
                        </m:ctrlPr>
                      </m:sSubPr>
                      <m:e>
                        <m:r>
                          <a:rPr lang="en-US" altLang="en-US" sz="1800" i="1">
                            <a:latin typeface="Cambria Math" panose="02040503050406030204" pitchFamily="18" charset="0"/>
                          </a:rPr>
                          <m:t>𝑋</m:t>
                        </m:r>
                      </m:e>
                      <m:sub>
                        <m:r>
                          <a:rPr lang="en-US" altLang="en-US" sz="1800" i="1">
                            <a:latin typeface="Cambria Math" panose="02040503050406030204" pitchFamily="18" charset="0"/>
                          </a:rPr>
                          <m:t>1</m:t>
                        </m:r>
                      </m:sub>
                    </m:sSub>
                    <m:r>
                      <a:rPr lang="en-US" altLang="en-US" sz="1800" i="1">
                        <a:latin typeface="Cambria Math" panose="02040503050406030204" pitchFamily="18" charset="0"/>
                      </a:rPr>
                      <m:t>,…</m:t>
                    </m:r>
                    <m:sSub>
                      <m:sSubPr>
                        <m:ctrlPr>
                          <a:rPr lang="en-US" altLang="en-US" sz="1800" i="1">
                            <a:latin typeface="Cambria Math" panose="02040503050406030204" pitchFamily="18" charset="0"/>
                          </a:rPr>
                        </m:ctrlPr>
                      </m:sSubPr>
                      <m:e>
                        <m:r>
                          <a:rPr lang="en-US" altLang="en-US" sz="1800" i="1">
                            <a:latin typeface="Cambria Math" panose="02040503050406030204" pitchFamily="18" charset="0"/>
                          </a:rPr>
                          <m:t>𝑋</m:t>
                        </m:r>
                      </m:e>
                      <m:sub>
                        <m:r>
                          <a:rPr lang="en-US" altLang="en-US" sz="1800" i="1">
                            <a:latin typeface="Cambria Math" panose="02040503050406030204" pitchFamily="18" charset="0"/>
                          </a:rPr>
                          <m:t>𝑃</m:t>
                        </m:r>
                      </m:sub>
                    </m:sSub>
                  </m:oMath>
                </a14:m>
                <a:r>
                  <a:rPr lang="en-US" altLang="en-US" sz="1800" dirty="0"/>
                  <a:t>  and all possible values of the </a:t>
                </a:r>
                <a:r>
                  <a:rPr lang="en-US" altLang="en-US" sz="1800" dirty="0" err="1"/>
                  <a:t>cutpoint</a:t>
                </a:r>
                <a:r>
                  <a:rPr lang="en-US" altLang="en-US" sz="1800" i="1" dirty="0"/>
                  <a:t> s </a:t>
                </a:r>
                <a:r>
                  <a:rPr lang="en-US" altLang="en-US" sz="1800" dirty="0"/>
                  <a:t>for each of the predictors, and then choose the predictor </a:t>
                </a:r>
                <a:r>
                  <a:rPr lang="en-US" altLang="en-US" sz="1800" i="1" dirty="0"/>
                  <a:t>j</a:t>
                </a:r>
                <a:r>
                  <a:rPr lang="en-US" altLang="en-US" sz="1800" dirty="0"/>
                  <a:t> and </a:t>
                </a:r>
                <a:r>
                  <a:rPr lang="en-US" altLang="en-US" sz="1800" dirty="0" err="1"/>
                  <a:t>cutpoint</a:t>
                </a:r>
                <a:r>
                  <a:rPr lang="en-US" altLang="en-US" sz="1800" dirty="0"/>
                  <a:t> </a:t>
                </a:r>
                <a:r>
                  <a:rPr lang="en-US" altLang="en-US" sz="1800" i="1" dirty="0"/>
                  <a:t>s</a:t>
                </a:r>
                <a:r>
                  <a:rPr lang="en-US" altLang="en-US" sz="1800" dirty="0"/>
                  <a:t> such that the resulting tree has the lowest RSS   </a:t>
                </a:r>
              </a:p>
              <a:p>
                <a:pPr>
                  <a:defRPr/>
                </a:pPr>
                <a:r>
                  <a:rPr lang="en-US" altLang="en-US" sz="1800" dirty="0"/>
                  <a:t>In other words, seek the value of</a:t>
                </a:r>
                <a:r>
                  <a:rPr lang="en-US" altLang="en-US" sz="1800" i="1" dirty="0"/>
                  <a:t> j </a:t>
                </a:r>
                <a:r>
                  <a:rPr lang="en-US" altLang="en-US" sz="1800" dirty="0"/>
                  <a:t>and </a:t>
                </a:r>
                <a:r>
                  <a:rPr lang="en-US" altLang="en-US" sz="1800" i="1" dirty="0"/>
                  <a:t>s</a:t>
                </a:r>
                <a:r>
                  <a:rPr lang="en-US" altLang="en-US" sz="1800" dirty="0"/>
                  <a:t> that minimizes the following:</a:t>
                </a:r>
              </a:p>
              <a:p>
                <a:pPr marL="0" indent="0">
                  <a:buNone/>
                  <a:defRPr/>
                </a:pPr>
                <a14:m>
                  <m:oMathPara xmlns:m="http://schemas.openxmlformats.org/officeDocument/2006/math">
                    <m:oMathParaPr>
                      <m:jc m:val="centerGroup"/>
                    </m:oMathParaPr>
                    <m:oMath xmlns:m="http://schemas.openxmlformats.org/officeDocument/2006/math">
                      <m:nary>
                        <m:naryPr>
                          <m:chr m:val="∑"/>
                          <m:supHide m:val="on"/>
                          <m:ctrlPr>
                            <a:rPr lang="en-US" altLang="en-US" sz="1800" i="1">
                              <a:latin typeface="Cambria Math" panose="02040503050406030204" pitchFamily="18" charset="0"/>
                            </a:rPr>
                          </m:ctrlPr>
                        </m:naryPr>
                        <m:sub>
                          <m:sSub>
                            <m:sSubPr>
                              <m:ctrlPr>
                                <a:rPr lang="en-US" altLang="en-US" sz="1800" i="1">
                                  <a:latin typeface="Cambria Math" panose="02040503050406030204" pitchFamily="18" charset="0"/>
                                </a:rPr>
                              </m:ctrlPr>
                            </m:sSubPr>
                            <m:e>
                              <m:r>
                                <m:rPr>
                                  <m:brk m:alnAt="7"/>
                                </m:rPr>
                                <a:rPr lang="en-US" altLang="en-US" sz="1800" i="1">
                                  <a:latin typeface="Cambria Math" panose="02040503050406030204" pitchFamily="18" charset="0"/>
                                </a:rPr>
                                <m:t>𝑥</m:t>
                              </m:r>
                            </m:e>
                            <m:sub>
                              <m:r>
                                <m:rPr>
                                  <m:brk m:alnAt="7"/>
                                </m:rPr>
                                <a:rPr lang="en-US" altLang="en-US" sz="1800" i="1">
                                  <a:latin typeface="Cambria Math" panose="02040503050406030204" pitchFamily="18" charset="0"/>
                                </a:rPr>
                                <m:t>𝑖</m:t>
                              </m:r>
                            </m:sub>
                          </m:sSub>
                          <m:r>
                            <a:rPr lang="en-US" altLang="en-US" sz="1800" i="1">
                              <a:latin typeface="Cambria Math" panose="02040503050406030204" pitchFamily="18" charset="0"/>
                            </a:rPr>
                            <m:t>∈</m:t>
                          </m:r>
                          <m:sSub>
                            <m:sSubPr>
                              <m:ctrlPr>
                                <a:rPr lang="en-US" altLang="en-US" sz="1800" i="1">
                                  <a:latin typeface="Cambria Math" panose="02040503050406030204" pitchFamily="18" charset="0"/>
                                </a:rPr>
                              </m:ctrlPr>
                            </m:sSubPr>
                            <m:e>
                              <m:r>
                                <a:rPr lang="en-US" altLang="en-US" sz="1800" i="1">
                                  <a:latin typeface="Cambria Math" panose="02040503050406030204" pitchFamily="18" charset="0"/>
                                </a:rPr>
                                <m:t>𝑅</m:t>
                              </m:r>
                            </m:e>
                            <m:sub>
                              <m:r>
                                <a:rPr lang="en-US" altLang="en-US" sz="1800" i="1">
                                  <a:latin typeface="Cambria Math" panose="02040503050406030204" pitchFamily="18" charset="0"/>
                                </a:rPr>
                                <m:t>1</m:t>
                              </m:r>
                            </m:sub>
                          </m:sSub>
                          <m:r>
                            <a:rPr lang="en-US" altLang="en-US" sz="1800" i="1">
                              <a:latin typeface="Cambria Math" panose="02040503050406030204" pitchFamily="18" charset="0"/>
                            </a:rPr>
                            <m:t>(</m:t>
                          </m:r>
                          <m:r>
                            <a:rPr lang="en-US" altLang="en-US" sz="1800" i="1">
                              <a:latin typeface="Cambria Math" panose="02040503050406030204" pitchFamily="18" charset="0"/>
                            </a:rPr>
                            <m:t>𝑗</m:t>
                          </m:r>
                          <m:r>
                            <a:rPr lang="en-US" altLang="en-US" sz="1800" i="1">
                              <a:latin typeface="Cambria Math" panose="02040503050406030204" pitchFamily="18" charset="0"/>
                            </a:rPr>
                            <m:t>.</m:t>
                          </m:r>
                          <m:r>
                            <a:rPr lang="en-US" altLang="en-US" sz="1800" i="1">
                              <a:latin typeface="Cambria Math" panose="02040503050406030204" pitchFamily="18" charset="0"/>
                            </a:rPr>
                            <m:t>𝑠</m:t>
                          </m:r>
                          <m:r>
                            <a:rPr lang="en-US" altLang="en-US" sz="1800" i="1">
                              <a:latin typeface="Cambria Math" panose="02040503050406030204" pitchFamily="18" charset="0"/>
                            </a:rPr>
                            <m:t>)</m:t>
                          </m:r>
                        </m:sub>
                        <m:sup/>
                        <m:e>
                          <m:sSup>
                            <m:sSupPr>
                              <m:ctrlPr>
                                <a:rPr lang="en-US" altLang="en-US" sz="1800" i="1">
                                  <a:latin typeface="Cambria Math" panose="02040503050406030204" pitchFamily="18" charset="0"/>
                                </a:rPr>
                              </m:ctrlPr>
                            </m:sSupPr>
                            <m:e>
                              <m:d>
                                <m:dPr>
                                  <m:ctrlPr>
                                    <a:rPr lang="en-US" altLang="en-US" sz="1800" i="1">
                                      <a:latin typeface="Cambria Math" panose="02040503050406030204" pitchFamily="18" charset="0"/>
                                    </a:rPr>
                                  </m:ctrlPr>
                                </m:dPr>
                                <m:e>
                                  <m:sSub>
                                    <m:sSubPr>
                                      <m:ctrlPr>
                                        <a:rPr lang="en-US" altLang="en-US" sz="1800" i="1">
                                          <a:latin typeface="Cambria Math" panose="02040503050406030204" pitchFamily="18" charset="0"/>
                                        </a:rPr>
                                      </m:ctrlPr>
                                    </m:sSubPr>
                                    <m:e>
                                      <m:r>
                                        <a:rPr lang="en-US" altLang="en-US" sz="1800" i="1">
                                          <a:latin typeface="Cambria Math" panose="02040503050406030204" pitchFamily="18" charset="0"/>
                                        </a:rPr>
                                        <m:t>𝑦</m:t>
                                      </m:r>
                                    </m:e>
                                    <m:sub>
                                      <m:r>
                                        <a:rPr lang="en-US" altLang="en-US" sz="1800" i="1">
                                          <a:latin typeface="Cambria Math" panose="02040503050406030204" pitchFamily="18" charset="0"/>
                                        </a:rPr>
                                        <m:t>𝑖</m:t>
                                      </m:r>
                                    </m:sub>
                                  </m:sSub>
                                  <m:r>
                                    <a:rPr lang="en-US" altLang="en-US" sz="1800" i="1">
                                      <a:latin typeface="Cambria Math" panose="02040503050406030204" pitchFamily="18" charset="0"/>
                                    </a:rPr>
                                    <m:t>−</m:t>
                                  </m:r>
                                  <m:sSub>
                                    <m:sSubPr>
                                      <m:ctrlPr>
                                        <a:rPr lang="en-US" altLang="en-US" sz="1800" i="1">
                                          <a:latin typeface="Cambria Math" panose="02040503050406030204" pitchFamily="18" charset="0"/>
                                        </a:rPr>
                                      </m:ctrlPr>
                                    </m:sSubPr>
                                    <m:e>
                                      <m:acc>
                                        <m:accPr>
                                          <m:chr m:val="̂"/>
                                          <m:ctrlPr>
                                            <a:rPr lang="en-US" altLang="en-US" sz="1800" i="1">
                                              <a:latin typeface="Cambria Math" panose="02040503050406030204" pitchFamily="18" charset="0"/>
                                            </a:rPr>
                                          </m:ctrlPr>
                                        </m:accPr>
                                        <m:e>
                                          <m:r>
                                            <a:rPr lang="en-US" altLang="en-US" sz="1800" i="1">
                                              <a:latin typeface="Cambria Math" panose="02040503050406030204" pitchFamily="18" charset="0"/>
                                            </a:rPr>
                                            <m:t>𝑦</m:t>
                                          </m:r>
                                        </m:e>
                                      </m:acc>
                                    </m:e>
                                    <m:sub>
                                      <m:sSub>
                                        <m:sSubPr>
                                          <m:ctrlPr>
                                            <a:rPr lang="en-US" altLang="en-US" sz="1800" i="1">
                                              <a:latin typeface="Cambria Math" panose="02040503050406030204" pitchFamily="18" charset="0"/>
                                            </a:rPr>
                                          </m:ctrlPr>
                                        </m:sSubPr>
                                        <m:e>
                                          <m:r>
                                            <a:rPr lang="en-US" altLang="en-US" sz="1800" i="1">
                                              <a:latin typeface="Cambria Math" panose="02040503050406030204" pitchFamily="18" charset="0"/>
                                            </a:rPr>
                                            <m:t>𝑅</m:t>
                                          </m:r>
                                        </m:e>
                                        <m:sub>
                                          <m:r>
                                            <a:rPr lang="en-US" altLang="en-US" sz="1800" i="1">
                                              <a:latin typeface="Cambria Math" panose="02040503050406030204" pitchFamily="18" charset="0"/>
                                            </a:rPr>
                                            <m:t>1</m:t>
                                          </m:r>
                                        </m:sub>
                                      </m:sSub>
                                    </m:sub>
                                  </m:sSub>
                                </m:e>
                              </m:d>
                            </m:e>
                            <m:sup>
                              <m:r>
                                <a:rPr lang="en-US" altLang="en-US" sz="1800" i="1">
                                  <a:latin typeface="Cambria Math" panose="02040503050406030204" pitchFamily="18" charset="0"/>
                                </a:rPr>
                                <m:t>2</m:t>
                              </m:r>
                            </m:sup>
                          </m:sSup>
                          <m:r>
                            <a:rPr lang="en-US" altLang="en-US" sz="1800" i="1">
                              <a:latin typeface="Cambria Math" panose="02040503050406030204" pitchFamily="18" charset="0"/>
                            </a:rPr>
                            <m:t>+</m:t>
                          </m:r>
                        </m:e>
                      </m:nary>
                      <m:nary>
                        <m:naryPr>
                          <m:chr m:val="∑"/>
                          <m:supHide m:val="on"/>
                          <m:ctrlPr>
                            <a:rPr lang="en-US" altLang="en-US" sz="1800" i="1">
                              <a:latin typeface="Cambria Math" panose="02040503050406030204" pitchFamily="18" charset="0"/>
                            </a:rPr>
                          </m:ctrlPr>
                        </m:naryPr>
                        <m:sub>
                          <m:sSub>
                            <m:sSubPr>
                              <m:ctrlPr>
                                <a:rPr lang="en-US" altLang="en-US" sz="1800" i="1">
                                  <a:latin typeface="Cambria Math" panose="02040503050406030204" pitchFamily="18" charset="0"/>
                                </a:rPr>
                              </m:ctrlPr>
                            </m:sSubPr>
                            <m:e>
                              <m:r>
                                <m:rPr>
                                  <m:brk m:alnAt="7"/>
                                </m:rPr>
                                <a:rPr lang="en-US" altLang="en-US" sz="1800" i="1">
                                  <a:latin typeface="Cambria Math" panose="02040503050406030204" pitchFamily="18" charset="0"/>
                                </a:rPr>
                                <m:t>𝑥</m:t>
                              </m:r>
                            </m:e>
                            <m:sub>
                              <m:r>
                                <m:rPr>
                                  <m:brk m:alnAt="7"/>
                                </m:rPr>
                                <a:rPr lang="en-US" altLang="en-US" sz="1800" i="1">
                                  <a:latin typeface="Cambria Math" panose="02040503050406030204" pitchFamily="18" charset="0"/>
                                </a:rPr>
                                <m:t>𝑖</m:t>
                              </m:r>
                            </m:sub>
                          </m:sSub>
                          <m:r>
                            <a:rPr lang="en-US" altLang="en-US" sz="1800" i="1">
                              <a:latin typeface="Cambria Math" panose="02040503050406030204" pitchFamily="18" charset="0"/>
                            </a:rPr>
                            <m:t>∈</m:t>
                          </m:r>
                          <m:sSub>
                            <m:sSubPr>
                              <m:ctrlPr>
                                <a:rPr lang="en-US" altLang="en-US" sz="1800" i="1">
                                  <a:latin typeface="Cambria Math" panose="02040503050406030204" pitchFamily="18" charset="0"/>
                                </a:rPr>
                              </m:ctrlPr>
                            </m:sSubPr>
                            <m:e>
                              <m:r>
                                <a:rPr lang="en-US" altLang="en-US" sz="1800" i="1">
                                  <a:latin typeface="Cambria Math" panose="02040503050406030204" pitchFamily="18" charset="0"/>
                                </a:rPr>
                                <m:t>𝑅</m:t>
                              </m:r>
                            </m:e>
                            <m:sub>
                              <m:r>
                                <a:rPr lang="en-US" altLang="en-US" sz="1800" i="1">
                                  <a:latin typeface="Cambria Math" panose="02040503050406030204" pitchFamily="18" charset="0"/>
                                </a:rPr>
                                <m:t>2</m:t>
                              </m:r>
                            </m:sub>
                          </m:sSub>
                          <m:r>
                            <a:rPr lang="en-US" altLang="en-US" sz="1800" i="1">
                              <a:latin typeface="Cambria Math" panose="02040503050406030204" pitchFamily="18" charset="0"/>
                            </a:rPr>
                            <m:t>(</m:t>
                          </m:r>
                          <m:r>
                            <a:rPr lang="en-US" altLang="en-US" sz="1800" i="1">
                              <a:latin typeface="Cambria Math" panose="02040503050406030204" pitchFamily="18" charset="0"/>
                            </a:rPr>
                            <m:t>𝑗</m:t>
                          </m:r>
                          <m:r>
                            <a:rPr lang="en-US" altLang="en-US" sz="1800" i="1">
                              <a:latin typeface="Cambria Math" panose="02040503050406030204" pitchFamily="18" charset="0"/>
                            </a:rPr>
                            <m:t>.</m:t>
                          </m:r>
                          <m:r>
                            <a:rPr lang="en-US" altLang="en-US" sz="1800" i="1">
                              <a:latin typeface="Cambria Math" panose="02040503050406030204" pitchFamily="18" charset="0"/>
                            </a:rPr>
                            <m:t>𝑠</m:t>
                          </m:r>
                          <m:r>
                            <a:rPr lang="en-US" altLang="en-US" sz="1800" i="1">
                              <a:latin typeface="Cambria Math" panose="02040503050406030204" pitchFamily="18" charset="0"/>
                            </a:rPr>
                            <m:t>)</m:t>
                          </m:r>
                        </m:sub>
                        <m:sup/>
                        <m:e>
                          <m:sSup>
                            <m:sSupPr>
                              <m:ctrlPr>
                                <a:rPr lang="en-US" altLang="en-US" sz="1800" i="1">
                                  <a:latin typeface="Cambria Math" panose="02040503050406030204" pitchFamily="18" charset="0"/>
                                </a:rPr>
                              </m:ctrlPr>
                            </m:sSupPr>
                            <m:e>
                              <m:d>
                                <m:dPr>
                                  <m:ctrlPr>
                                    <a:rPr lang="en-US" altLang="en-US" sz="1800" i="1">
                                      <a:latin typeface="Cambria Math" panose="02040503050406030204" pitchFamily="18" charset="0"/>
                                    </a:rPr>
                                  </m:ctrlPr>
                                </m:dPr>
                                <m:e>
                                  <m:sSub>
                                    <m:sSubPr>
                                      <m:ctrlPr>
                                        <a:rPr lang="en-US" altLang="en-US" sz="1800" i="1">
                                          <a:latin typeface="Cambria Math" panose="02040503050406030204" pitchFamily="18" charset="0"/>
                                        </a:rPr>
                                      </m:ctrlPr>
                                    </m:sSubPr>
                                    <m:e>
                                      <m:r>
                                        <a:rPr lang="en-US" altLang="en-US" sz="1800" i="1">
                                          <a:latin typeface="Cambria Math" panose="02040503050406030204" pitchFamily="18" charset="0"/>
                                        </a:rPr>
                                        <m:t>𝑦</m:t>
                                      </m:r>
                                    </m:e>
                                    <m:sub>
                                      <m:r>
                                        <a:rPr lang="en-US" altLang="en-US" sz="1800" i="1">
                                          <a:latin typeface="Cambria Math" panose="02040503050406030204" pitchFamily="18" charset="0"/>
                                        </a:rPr>
                                        <m:t>𝑖</m:t>
                                      </m:r>
                                    </m:sub>
                                  </m:sSub>
                                  <m:r>
                                    <a:rPr lang="en-US" altLang="en-US" sz="1800" i="1">
                                      <a:latin typeface="Cambria Math" panose="02040503050406030204" pitchFamily="18" charset="0"/>
                                    </a:rPr>
                                    <m:t>−</m:t>
                                  </m:r>
                                  <m:sSub>
                                    <m:sSubPr>
                                      <m:ctrlPr>
                                        <a:rPr lang="en-US" altLang="en-US" sz="1800" i="1">
                                          <a:latin typeface="Cambria Math" panose="02040503050406030204" pitchFamily="18" charset="0"/>
                                        </a:rPr>
                                      </m:ctrlPr>
                                    </m:sSubPr>
                                    <m:e>
                                      <m:acc>
                                        <m:accPr>
                                          <m:chr m:val="̂"/>
                                          <m:ctrlPr>
                                            <a:rPr lang="en-US" altLang="en-US" sz="1800" i="1">
                                              <a:latin typeface="Cambria Math" panose="02040503050406030204" pitchFamily="18" charset="0"/>
                                            </a:rPr>
                                          </m:ctrlPr>
                                        </m:accPr>
                                        <m:e>
                                          <m:r>
                                            <a:rPr lang="en-US" altLang="en-US" sz="1800" i="1">
                                              <a:latin typeface="Cambria Math" panose="02040503050406030204" pitchFamily="18" charset="0"/>
                                            </a:rPr>
                                            <m:t>𝑦</m:t>
                                          </m:r>
                                        </m:e>
                                      </m:acc>
                                    </m:e>
                                    <m:sub>
                                      <m:sSub>
                                        <m:sSubPr>
                                          <m:ctrlPr>
                                            <a:rPr lang="en-US" altLang="en-US" sz="1800" i="1">
                                              <a:latin typeface="Cambria Math" panose="02040503050406030204" pitchFamily="18" charset="0"/>
                                            </a:rPr>
                                          </m:ctrlPr>
                                        </m:sSubPr>
                                        <m:e>
                                          <m:r>
                                            <a:rPr lang="en-US" altLang="en-US" sz="1800" i="1">
                                              <a:latin typeface="Cambria Math" panose="02040503050406030204" pitchFamily="18" charset="0"/>
                                            </a:rPr>
                                            <m:t>𝑅</m:t>
                                          </m:r>
                                        </m:e>
                                        <m:sub>
                                          <m:r>
                                            <a:rPr lang="en-US" altLang="en-US" sz="1800" i="1">
                                              <a:latin typeface="Cambria Math" panose="02040503050406030204" pitchFamily="18" charset="0"/>
                                            </a:rPr>
                                            <m:t>2</m:t>
                                          </m:r>
                                        </m:sub>
                                      </m:sSub>
                                    </m:sub>
                                  </m:sSub>
                                </m:e>
                              </m:d>
                            </m:e>
                            <m:sup>
                              <m:r>
                                <a:rPr lang="en-US" altLang="en-US" sz="1800" i="1">
                                  <a:latin typeface="Cambria Math" panose="02040503050406030204" pitchFamily="18" charset="0"/>
                                </a:rPr>
                                <m:t>2</m:t>
                              </m:r>
                            </m:sup>
                          </m:sSup>
                        </m:e>
                      </m:nary>
                    </m:oMath>
                  </m:oMathPara>
                </a14:m>
                <a:endParaRPr lang="en-US" altLang="en-US" sz="18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64" t="-1261" b="-14006"/>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54</a:t>
            </a:fld>
            <a:endParaRPr lang="en-US"/>
          </a:p>
        </p:txBody>
      </p:sp>
    </p:spTree>
    <p:extLst>
      <p:ext uri="{BB962C8B-B14F-4D97-AF65-F5344CB8AC3E}">
        <p14:creationId xmlns:p14="http://schemas.microsoft.com/office/powerpoint/2010/main" val="17787669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Recursive Binary Splitting</a:t>
            </a:r>
          </a:p>
        </p:txBody>
      </p:sp>
      <p:sp>
        <p:nvSpPr>
          <p:cNvPr id="3" name="Content Placeholder 2"/>
          <p:cNvSpPr>
            <a:spLocks noGrp="1"/>
          </p:cNvSpPr>
          <p:nvPr>
            <p:ph idx="1"/>
          </p:nvPr>
        </p:nvSpPr>
        <p:spPr/>
        <p:txBody>
          <a:bodyPr>
            <a:normAutofit/>
          </a:bodyPr>
          <a:lstStyle/>
          <a:p>
            <a:pPr>
              <a:defRPr/>
            </a:pPr>
            <a:r>
              <a:rPr lang="en-US" altLang="en-US" sz="2400" dirty="0"/>
              <a:t>Repeat the process looking for the best predictor and the best </a:t>
            </a:r>
            <a:r>
              <a:rPr lang="en-US" altLang="en-US" sz="2400" dirty="0" err="1"/>
              <a:t>cutpoint</a:t>
            </a:r>
            <a:r>
              <a:rPr lang="en-US" altLang="en-US" sz="2400" dirty="0"/>
              <a:t> to split the data further to minimize the RSS within each region</a:t>
            </a:r>
          </a:p>
          <a:p>
            <a:pPr>
              <a:defRPr/>
            </a:pPr>
            <a:r>
              <a:rPr lang="en-US" altLang="en-US" sz="2400" dirty="0"/>
              <a:t>At each step, split one of the previously identified regions to minimize RSS</a:t>
            </a:r>
          </a:p>
          <a:p>
            <a:pPr>
              <a:defRPr/>
            </a:pPr>
            <a:r>
              <a:rPr lang="en-US" altLang="en-US" sz="2400" dirty="0"/>
              <a:t>The process continues until a stopping criteria is reached: e.g. continue until no region contains more than five observations</a:t>
            </a:r>
          </a:p>
          <a:p>
            <a:pPr marL="0" indent="0">
              <a:buNone/>
              <a:defRPr/>
            </a:pPr>
            <a:endParaRPr lang="en-US" altLang="en-US" sz="1800" dirty="0"/>
          </a:p>
          <a:p>
            <a:pPr>
              <a:defRPr/>
            </a:pPr>
            <a:endParaRPr lang="en-US" altLang="en-US" sz="1800" dirty="0"/>
          </a:p>
          <a:p>
            <a:endParaRPr lang="en-US" dirty="0"/>
          </a:p>
        </p:txBody>
      </p:sp>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55</a:t>
            </a:fld>
            <a:endParaRPr lang="en-US"/>
          </a:p>
        </p:txBody>
      </p:sp>
    </p:spTree>
    <p:extLst>
      <p:ext uri="{BB962C8B-B14F-4D97-AF65-F5344CB8AC3E}">
        <p14:creationId xmlns:p14="http://schemas.microsoft.com/office/powerpoint/2010/main" val="8276033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Recursive Binary Splitting: Example</a:t>
            </a:r>
          </a:p>
        </p:txBody>
      </p:sp>
      <p:sp>
        <p:nvSpPr>
          <p:cNvPr id="3" name="Content Placeholder 2"/>
          <p:cNvSpPr>
            <a:spLocks noGrp="1"/>
          </p:cNvSpPr>
          <p:nvPr>
            <p:ph idx="1"/>
          </p:nvPr>
        </p:nvSpPr>
        <p:spPr/>
        <p:txBody>
          <a:bodyPr>
            <a:normAutofit/>
          </a:bodyPr>
          <a:lstStyle/>
          <a:p>
            <a:pPr marL="0" indent="0">
              <a:buNone/>
              <a:defRPr/>
            </a:pPr>
            <a:endParaRPr lang="en-US" altLang="en-US" sz="1800" dirty="0"/>
          </a:p>
          <a:p>
            <a:pPr>
              <a:defRPr/>
            </a:pPr>
            <a:endParaRPr lang="en-US" altLang="en-US" sz="1800" dirty="0"/>
          </a:p>
          <a:p>
            <a:endParaRPr lang="en-US" dirty="0"/>
          </a:p>
        </p:txBody>
      </p:sp>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56</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926880" y="1646237"/>
            <a:ext cx="5823421" cy="453072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10361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 Pruning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defRPr/>
                </a:pPr>
                <a:r>
                  <a:rPr lang="en-US" altLang="en-US" sz="2000" dirty="0"/>
                  <a:t>Regression Tree might be too complex and is likely to </a:t>
                </a:r>
                <a:r>
                  <a:rPr lang="en-US" altLang="en-US" sz="2000" dirty="0" err="1"/>
                  <a:t>overfit</a:t>
                </a:r>
                <a:r>
                  <a:rPr lang="en-US" altLang="en-US" sz="2000" dirty="0"/>
                  <a:t> the data: leading to poor test performance</a:t>
                </a:r>
              </a:p>
              <a:p>
                <a:pPr>
                  <a:defRPr/>
                </a:pPr>
                <a:r>
                  <a:rPr lang="en-US" altLang="en-US" sz="2000" dirty="0"/>
                  <a:t>A smaller tree with fewer splits might lead to lower variance and better interpretation at the cost of a little bias</a:t>
                </a:r>
              </a:p>
              <a:p>
                <a:pPr>
                  <a:defRPr/>
                </a:pPr>
                <a:r>
                  <a:rPr lang="en-US" altLang="en-US" sz="2000" dirty="0"/>
                  <a:t>Strategy:</a:t>
                </a:r>
              </a:p>
              <a:p>
                <a:pPr lvl="1">
                  <a:defRPr/>
                </a:pPr>
                <a:r>
                  <a:rPr lang="en-US" altLang="en-US" dirty="0"/>
                  <a:t>Grow a very large tree </a:t>
                </a:r>
                <a14:m>
                  <m:oMath xmlns:m="http://schemas.openxmlformats.org/officeDocument/2006/math">
                    <m:sSub>
                      <m:sSubPr>
                        <m:ctrlPr>
                          <a:rPr lang="en-US" altLang="en-US" i="1">
                            <a:latin typeface="Cambria Math" panose="02040503050406030204" pitchFamily="18" charset="0"/>
                          </a:rPr>
                        </m:ctrlPr>
                      </m:sSubPr>
                      <m:e>
                        <m:r>
                          <a:rPr lang="en-US" altLang="en-US" i="1">
                            <a:latin typeface="Cambria Math" panose="02040503050406030204" pitchFamily="18" charset="0"/>
                          </a:rPr>
                          <m:t>𝑇</m:t>
                        </m:r>
                      </m:e>
                      <m:sub>
                        <m:r>
                          <a:rPr lang="en-US" altLang="en-US" i="1">
                            <a:latin typeface="Cambria Math" panose="02040503050406030204" pitchFamily="18" charset="0"/>
                          </a:rPr>
                          <m:t>0</m:t>
                        </m:r>
                      </m:sub>
                    </m:sSub>
                  </m:oMath>
                </a14:m>
                <a:r>
                  <a:rPr lang="en-US" altLang="en-US" dirty="0"/>
                  <a:t> and then prune it back to obtain a subtree </a:t>
                </a:r>
                <a14:m>
                  <m:oMath xmlns:m="http://schemas.openxmlformats.org/officeDocument/2006/math">
                    <m:r>
                      <a:rPr lang="en-US" altLang="en-US" i="1">
                        <a:latin typeface="Cambria Math" panose="02040503050406030204" pitchFamily="18" charset="0"/>
                      </a:rPr>
                      <m:t>𝑇</m:t>
                    </m:r>
                  </m:oMath>
                </a14:m>
                <a:r>
                  <a:rPr lang="en-US" altLang="en-US" dirty="0"/>
                  <a:t>  </a:t>
                </a:r>
              </a:p>
              <a:p>
                <a:pPr lvl="1">
                  <a:defRPr/>
                </a:pPr>
                <a:r>
                  <a:rPr lang="en-US" altLang="en-US" dirty="0"/>
                  <a:t>Select a subtree that leads to the lowest test error rate</a:t>
                </a:r>
              </a:p>
              <a:p>
                <a:pPr lvl="1">
                  <a:defRPr/>
                </a:pPr>
                <a:r>
                  <a:rPr lang="en-US" altLang="en-US" dirty="0"/>
                  <a:t>How to determine the best way to prune the tree?</a:t>
                </a:r>
              </a:p>
              <a:p>
                <a:pPr lvl="1">
                  <a:defRPr/>
                </a:pPr>
                <a:r>
                  <a:rPr lang="en-US" altLang="en-US" dirty="0"/>
                  <a:t>Estimating test error using cross-validation for all possible subtrees would be cumbersome</a:t>
                </a:r>
              </a:p>
              <a:p>
                <a:pPr lvl="1">
                  <a:defRPr/>
                </a:pPr>
                <a:r>
                  <a:rPr lang="en-US" altLang="en-US" dirty="0"/>
                  <a:t>Select a small set of subtrees for consideration: use </a:t>
                </a:r>
                <a:r>
                  <a:rPr lang="en-US" altLang="en-US" dirty="0">
                    <a:solidFill>
                      <a:schemeClr val="accent2"/>
                    </a:solidFill>
                  </a:rPr>
                  <a:t>Cost Complexity Pruning</a:t>
                </a:r>
                <a:endParaRPr lang="en-US" alt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6" t="-1401"/>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57</a:t>
            </a:fld>
            <a:endParaRPr lang="en-US"/>
          </a:p>
        </p:txBody>
      </p:sp>
    </p:spTree>
    <p:extLst>
      <p:ext uri="{BB962C8B-B14F-4D97-AF65-F5344CB8AC3E}">
        <p14:creationId xmlns:p14="http://schemas.microsoft.com/office/powerpoint/2010/main" val="16241824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Complexity Pruning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defRPr/>
                </a:pPr>
                <a:r>
                  <a:rPr lang="en-US" dirty="0"/>
                  <a:t>Rather than considering every possible subtree, consider a sequence of subtrees indexed by a nonnegative tuning parameter </a:t>
                </a:r>
                <a14:m>
                  <m:oMath xmlns:m="http://schemas.openxmlformats.org/officeDocument/2006/math">
                    <m:r>
                      <a:rPr lang="en-US" b="0" i="1" smtClean="0">
                        <a:latin typeface="Cambria Math" panose="02040503050406030204" pitchFamily="18" charset="0"/>
                      </a:rPr>
                      <m:t>𝛼</m:t>
                    </m:r>
                  </m:oMath>
                </a14:m>
                <a:endParaRPr lang="en-US" dirty="0"/>
              </a:p>
              <a:p>
                <a:pPr>
                  <a:defRPr/>
                </a:pPr>
                <a:r>
                  <a:rPr lang="en-US" dirty="0"/>
                  <a:t>For each value of </a:t>
                </a:r>
                <a14:m>
                  <m:oMath xmlns:m="http://schemas.openxmlformats.org/officeDocument/2006/math">
                    <m:r>
                      <a:rPr lang="en-US" b="0" i="1" smtClean="0">
                        <a:latin typeface="Cambria Math" panose="02040503050406030204" pitchFamily="18" charset="0"/>
                      </a:rPr>
                      <m:t>𝛼</m:t>
                    </m:r>
                  </m:oMath>
                </a14:m>
                <a:r>
                  <a:rPr lang="en-US" dirty="0"/>
                  <a:t>, there is a subtree </a:t>
                </a:r>
                <a14:m>
                  <m:oMath xmlns:m="http://schemas.openxmlformats.org/officeDocument/2006/math">
                    <m:r>
                      <a:rPr lang="en-US" b="0" i="1" dirty="0" smtClean="0">
                        <a:latin typeface="Cambria Math" panose="02040503050406030204" pitchFamily="18" charset="0"/>
                      </a:rPr>
                      <m:t>𝑇</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𝑇</m:t>
                        </m:r>
                      </m:e>
                      <m:sub>
                        <m:r>
                          <a:rPr lang="en-US" b="0" i="1" dirty="0" smtClean="0">
                            <a:latin typeface="Cambria Math" panose="02040503050406030204" pitchFamily="18" charset="0"/>
                          </a:rPr>
                          <m:t>0</m:t>
                        </m:r>
                      </m:sub>
                    </m:sSub>
                  </m:oMath>
                </a14:m>
                <a:r>
                  <a:rPr lang="en-US" dirty="0"/>
                  <a:t> such that</a:t>
                </a:r>
              </a:p>
              <a:p>
                <a:pPr marL="0" indent="0">
                  <a:buNone/>
                  <a:defRPr/>
                </a:pPr>
                <a:r>
                  <a:rPr lang="en-US" dirty="0"/>
                  <a:t>                       </a:t>
                </a:r>
                <a14:m>
                  <m:oMath xmlns:m="http://schemas.openxmlformats.org/officeDocument/2006/math">
                    <m:r>
                      <a:rPr lang="en-US" i="1" dirty="0" smtClean="0">
                        <a:latin typeface="Cambria Math" panose="02040503050406030204" pitchFamily="18" charset="0"/>
                      </a:rPr>
                      <m:t>𝑅𝑆</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𝑇</m:t>
                        </m:r>
                      </m:sub>
                    </m:sSub>
                    <m:r>
                      <a:rPr lang="en-US" i="1" dirty="0" smtClean="0">
                        <a:latin typeface="Cambria Math" panose="02040503050406030204" pitchFamily="18" charset="0"/>
                      </a:rPr>
                      <m:t> +</m:t>
                    </m:r>
                    <m:r>
                      <a:rPr lang="en-US" i="1" dirty="0" smtClean="0">
                        <a:latin typeface="Cambria Math" panose="02040503050406030204" pitchFamily="18" charset="0"/>
                      </a:rPr>
                      <m:t>𝛼</m:t>
                    </m:r>
                    <m:r>
                      <a:rPr lang="en-US" i="1" dirty="0" smtClean="0">
                        <a:latin typeface="Cambria Math" panose="02040503050406030204" pitchFamily="18" charset="0"/>
                      </a:rPr>
                      <m:t>|</m:t>
                    </m:r>
                    <m:r>
                      <a:rPr lang="en-US" i="1" dirty="0" smtClean="0">
                        <a:latin typeface="Cambria Math" panose="02040503050406030204" pitchFamily="18" charset="0"/>
                      </a:rPr>
                      <m:t>𝑇</m:t>
                    </m:r>
                    <m:r>
                      <a:rPr lang="en-US" i="1" dirty="0" smtClean="0">
                        <a:latin typeface="Cambria Math" panose="02040503050406030204" pitchFamily="18" charset="0"/>
                      </a:rPr>
                      <m:t>|</m:t>
                    </m:r>
                  </m:oMath>
                </a14:m>
                <a:r>
                  <a:rPr lang="en-US" dirty="0"/>
                  <a:t>   is small as possible</a:t>
                </a:r>
              </a:p>
              <a:p>
                <a:pPr lvl="1">
                  <a:defRPr/>
                </a:pP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oMath>
                </a14:m>
                <a:r>
                  <a:rPr lang="en-US" dirty="0"/>
                  <a:t> is the number of terminal nodes of the Tree </a:t>
                </a:r>
                <a:r>
                  <a:rPr lang="en-US" i="1" dirty="0"/>
                  <a:t>T</a:t>
                </a:r>
                <a:endParaRPr lang="en-US" dirty="0"/>
              </a:p>
              <a:p>
                <a:pPr>
                  <a:defRPr/>
                </a:pPr>
                <a:r>
                  <a:rPr lang="en-US" dirty="0"/>
                  <a:t>When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m:t>
                    </m:r>
                  </m:oMath>
                </a14:m>
                <a:r>
                  <a:rPr lang="en-US" dirty="0"/>
                  <a:t> then the subtree </a:t>
                </a:r>
                <a14:m>
                  <m:oMath xmlns:m="http://schemas.openxmlformats.org/officeDocument/2006/math">
                    <m:r>
                      <a:rPr lang="en-US" b="0" i="1" smtClean="0">
                        <a:latin typeface="Cambria Math" panose="02040503050406030204" pitchFamily="18" charset="0"/>
                      </a:rPr>
                      <m:t>𝑇</m:t>
                    </m:r>
                  </m:oMath>
                </a14:m>
                <a:r>
                  <a:rPr lang="en-US" dirty="0"/>
                  <a:t> is equal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0</m:t>
                        </m:r>
                      </m:sub>
                    </m:sSub>
                  </m:oMath>
                </a14:m>
                <a:r>
                  <a:rPr lang="en-US" dirty="0"/>
                  <a:t> </a:t>
                </a:r>
              </a:p>
              <a:p>
                <a:pPr>
                  <a:defRPr/>
                </a:pPr>
                <a:r>
                  <a:rPr lang="en-US" dirty="0"/>
                  <a:t>As </a:t>
                </a:r>
                <a14:m>
                  <m:oMath xmlns:m="http://schemas.openxmlformats.org/officeDocument/2006/math">
                    <m:r>
                      <a:rPr lang="en-US" b="0" i="1" smtClean="0">
                        <a:latin typeface="Cambria Math" panose="02040503050406030204" pitchFamily="18" charset="0"/>
                      </a:rPr>
                      <m:t>𝛼</m:t>
                    </m:r>
                  </m:oMath>
                </a14:m>
                <a:r>
                  <a:rPr lang="en-US" dirty="0"/>
                  <a:t> increases there is a price to pay for having a tree with many terminal nodes: branches get pruned and result in a smaller subtree</a:t>
                </a:r>
              </a:p>
              <a:p>
                <a:pPr>
                  <a:defRPr/>
                </a:pPr>
                <a:r>
                  <a:rPr lang="en-US" dirty="0"/>
                  <a:t>From the sequence of subtrees as a function of </a:t>
                </a:r>
                <a14:m>
                  <m:oMath xmlns:m="http://schemas.openxmlformats.org/officeDocument/2006/math">
                    <m:r>
                      <a:rPr lang="en-US" b="0" i="1" smtClean="0">
                        <a:latin typeface="Cambria Math" panose="02040503050406030204" pitchFamily="18" charset="0"/>
                      </a:rPr>
                      <m:t>𝛼</m:t>
                    </m:r>
                  </m:oMath>
                </a14:m>
                <a:r>
                  <a:rPr lang="en-US" dirty="0"/>
                  <a:t>, select the best </a:t>
                </a:r>
                <a14:m>
                  <m:oMath xmlns:m="http://schemas.openxmlformats.org/officeDocument/2006/math">
                    <m:r>
                      <a:rPr lang="en-US" b="0" i="1" smtClean="0">
                        <a:latin typeface="Cambria Math" panose="02040503050406030204" pitchFamily="18" charset="0"/>
                      </a:rPr>
                      <m:t>𝛼</m:t>
                    </m:r>
                  </m:oMath>
                </a14:m>
                <a:r>
                  <a:rPr lang="en-US" dirty="0"/>
                  <a:t> and the associated subtree using cross-validation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80" t="-1541" r="-696"/>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58</a:t>
            </a:fld>
            <a:endParaRPr lang="en-US"/>
          </a:p>
        </p:txBody>
      </p:sp>
    </p:spTree>
    <p:extLst>
      <p:ext uri="{BB962C8B-B14F-4D97-AF65-F5344CB8AC3E}">
        <p14:creationId xmlns:p14="http://schemas.microsoft.com/office/powerpoint/2010/main" val="22708395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Decision Tree</a:t>
            </a:r>
          </a:p>
        </p:txBody>
      </p:sp>
      <p:pic>
        <p:nvPicPr>
          <p:cNvPr id="6" name="Content Placeholder 5"/>
          <p:cNvPicPr>
            <a:picLocks noGrp="1" noChangeAspect="1"/>
          </p:cNvPicPr>
          <p:nvPr>
            <p:ph idx="1"/>
          </p:nvPr>
        </p:nvPicPr>
        <p:blipFill>
          <a:blip r:embed="rId2"/>
          <a:stretch>
            <a:fillRect/>
          </a:stretch>
        </p:blipFill>
        <p:spPr>
          <a:xfrm>
            <a:off x="2781300" y="1690690"/>
            <a:ext cx="6337300" cy="4365965"/>
          </a:xfrm>
          <a:prstGeom prst="rect">
            <a:avLst/>
          </a:prstGeom>
        </p:spPr>
      </p:pic>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59</a:t>
            </a:fld>
            <a:endParaRPr lang="en-US"/>
          </a:p>
        </p:txBody>
      </p:sp>
    </p:spTree>
    <p:extLst>
      <p:ext uri="{BB962C8B-B14F-4D97-AF65-F5344CB8AC3E}">
        <p14:creationId xmlns:p14="http://schemas.microsoft.com/office/powerpoint/2010/main" val="984024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6324" y="403412"/>
            <a:ext cx="10959353" cy="620506"/>
          </a:xfrm>
          <a:prstGeom prst="rect">
            <a:avLst/>
          </a:prstGeom>
        </p:spPr>
        <p:txBody>
          <a:bodyPr vert="horz" wrap="square" lIns="0" tIns="81803" rIns="0" bIns="0" rtlCol="0">
            <a:spAutoFit/>
          </a:bodyPr>
          <a:lstStyle/>
          <a:p>
            <a:pPr marL="818073" marR="4483" indent="-806867">
              <a:lnSpc>
                <a:spcPts val="4597"/>
              </a:lnSpc>
              <a:spcBef>
                <a:spcPts val="644"/>
              </a:spcBef>
            </a:pPr>
            <a:r>
              <a:rPr sz="3177" spc="-4" dirty="0"/>
              <a:t>AI,</a:t>
            </a:r>
            <a:r>
              <a:rPr sz="3177" spc="-9" dirty="0"/>
              <a:t> </a:t>
            </a:r>
            <a:r>
              <a:rPr sz="3177" spc="-4" dirty="0"/>
              <a:t>Big</a:t>
            </a:r>
            <a:r>
              <a:rPr sz="3177" spc="-9" dirty="0"/>
              <a:t> </a:t>
            </a:r>
            <a:r>
              <a:rPr sz="3177" spc="-22" dirty="0"/>
              <a:t>Data</a:t>
            </a:r>
            <a:r>
              <a:rPr sz="3177" dirty="0"/>
              <a:t> and</a:t>
            </a:r>
            <a:r>
              <a:rPr sz="3177" spc="-9" dirty="0"/>
              <a:t> </a:t>
            </a:r>
            <a:r>
              <a:rPr sz="3177" spc="-4" dirty="0"/>
              <a:t>Machine</a:t>
            </a:r>
            <a:r>
              <a:rPr sz="3177" spc="-9" dirty="0"/>
              <a:t> </a:t>
            </a:r>
            <a:r>
              <a:rPr sz="3177" spc="-4" dirty="0"/>
              <a:t>Learning </a:t>
            </a:r>
            <a:endParaRPr sz="3177" dirty="0"/>
          </a:p>
        </p:txBody>
      </p:sp>
      <p:sp>
        <p:nvSpPr>
          <p:cNvPr id="3" name="object 3"/>
          <p:cNvSpPr txBox="1"/>
          <p:nvPr/>
        </p:nvSpPr>
        <p:spPr>
          <a:xfrm>
            <a:off x="1053353" y="1723074"/>
            <a:ext cx="9641289" cy="3185609"/>
          </a:xfrm>
          <a:prstGeom prst="rect">
            <a:avLst/>
          </a:prstGeom>
        </p:spPr>
        <p:txBody>
          <a:bodyPr vert="horz" wrap="square" lIns="0" tIns="101974" rIns="0" bIns="0" rtlCol="0">
            <a:spAutoFit/>
          </a:bodyPr>
          <a:lstStyle/>
          <a:p>
            <a:pPr marL="212923" marR="606271" indent="-202277">
              <a:lnSpc>
                <a:spcPct val="79500"/>
              </a:lnSpc>
              <a:spcBef>
                <a:spcPts val="803"/>
              </a:spcBef>
              <a:buFont typeface="Arial MT"/>
              <a:buChar char="•"/>
              <a:tabLst>
                <a:tab pos="212923" algn="l"/>
              </a:tabLst>
            </a:pPr>
            <a:r>
              <a:rPr sz="2912" spc="-4" dirty="0">
                <a:latin typeface="Times New Roman" panose="02020603050405020304" pitchFamily="18" charset="0"/>
                <a:cs typeface="Times New Roman" panose="02020603050405020304" pitchFamily="18" charset="0"/>
              </a:rPr>
              <a:t>‘</a:t>
            </a:r>
            <a:r>
              <a:rPr sz="2294" spc="-4" dirty="0">
                <a:latin typeface="Times New Roman" panose="02020603050405020304" pitchFamily="18" charset="0"/>
                <a:cs typeface="Times New Roman" panose="02020603050405020304" pitchFamily="18" charset="0"/>
              </a:rPr>
              <a:t>The</a:t>
            </a:r>
            <a:r>
              <a:rPr sz="2294" spc="-13" dirty="0">
                <a:latin typeface="Times New Roman" panose="02020603050405020304" pitchFamily="18" charset="0"/>
                <a:cs typeface="Times New Roman" panose="02020603050405020304" pitchFamily="18" charset="0"/>
              </a:rPr>
              <a:t> </a:t>
            </a:r>
            <a:r>
              <a:rPr sz="2294" spc="-4" dirty="0">
                <a:latin typeface="Times New Roman" panose="02020603050405020304" pitchFamily="18" charset="0"/>
                <a:cs typeface="Times New Roman" panose="02020603050405020304" pitchFamily="18" charset="0"/>
              </a:rPr>
              <a:t>application </a:t>
            </a:r>
            <a:r>
              <a:rPr sz="2294" dirty="0">
                <a:latin typeface="Times New Roman" panose="02020603050405020304" pitchFamily="18" charset="0"/>
                <a:cs typeface="Times New Roman" panose="02020603050405020304" pitchFamily="18" charset="0"/>
              </a:rPr>
              <a:t>of</a:t>
            </a:r>
            <a:r>
              <a:rPr sz="2294" spc="-9" dirty="0">
                <a:latin typeface="Times New Roman" panose="02020603050405020304" pitchFamily="18" charset="0"/>
                <a:cs typeface="Times New Roman" panose="02020603050405020304" pitchFamily="18" charset="0"/>
              </a:rPr>
              <a:t> computational</a:t>
            </a:r>
            <a:r>
              <a:rPr sz="2294" dirty="0">
                <a:latin typeface="Times New Roman" panose="02020603050405020304" pitchFamily="18" charset="0"/>
                <a:cs typeface="Times New Roman" panose="02020603050405020304" pitchFamily="18" charset="0"/>
              </a:rPr>
              <a:t> </a:t>
            </a:r>
            <a:r>
              <a:rPr sz="2294" spc="-4" dirty="0">
                <a:latin typeface="Times New Roman" panose="02020603050405020304" pitchFamily="18" charset="0"/>
                <a:cs typeface="Times New Roman" panose="02020603050405020304" pitchFamily="18" charset="0"/>
              </a:rPr>
              <a:t>tools </a:t>
            </a:r>
            <a:r>
              <a:rPr sz="2294" spc="-13" dirty="0">
                <a:latin typeface="Times New Roman" panose="02020603050405020304" pitchFamily="18" charset="0"/>
                <a:cs typeface="Times New Roman" panose="02020603050405020304" pitchFamily="18" charset="0"/>
              </a:rPr>
              <a:t>to</a:t>
            </a:r>
            <a:r>
              <a:rPr sz="2294" dirty="0">
                <a:latin typeface="Times New Roman" panose="02020603050405020304" pitchFamily="18" charset="0"/>
                <a:cs typeface="Times New Roman" panose="02020603050405020304" pitchFamily="18" charset="0"/>
              </a:rPr>
              <a:t> </a:t>
            </a:r>
            <a:r>
              <a:rPr sz="2294" spc="-9" dirty="0">
                <a:latin typeface="Times New Roman" panose="02020603050405020304" pitchFamily="18" charset="0"/>
                <a:cs typeface="Times New Roman" panose="02020603050405020304" pitchFamily="18" charset="0"/>
              </a:rPr>
              <a:t>address</a:t>
            </a:r>
            <a:r>
              <a:rPr sz="2294" spc="-4" dirty="0">
                <a:latin typeface="Times New Roman" panose="02020603050405020304" pitchFamily="18" charset="0"/>
                <a:cs typeface="Times New Roman" panose="02020603050405020304" pitchFamily="18" charset="0"/>
              </a:rPr>
              <a:t> </a:t>
            </a:r>
            <a:r>
              <a:rPr sz="2294" spc="-13" dirty="0">
                <a:latin typeface="Times New Roman" panose="02020603050405020304" pitchFamily="18" charset="0"/>
                <a:cs typeface="Times New Roman" panose="02020603050405020304" pitchFamily="18" charset="0"/>
              </a:rPr>
              <a:t>tasks</a:t>
            </a:r>
            <a:r>
              <a:rPr sz="2294" spc="-9" dirty="0">
                <a:latin typeface="Times New Roman" panose="02020603050405020304" pitchFamily="18" charset="0"/>
                <a:cs typeface="Times New Roman" panose="02020603050405020304" pitchFamily="18" charset="0"/>
              </a:rPr>
              <a:t> </a:t>
            </a:r>
            <a:r>
              <a:rPr sz="2294" spc="-4" dirty="0">
                <a:latin typeface="Times New Roman" panose="02020603050405020304" pitchFamily="18" charset="0"/>
                <a:cs typeface="Times New Roman" panose="02020603050405020304" pitchFamily="18" charset="0"/>
              </a:rPr>
              <a:t>traditionally </a:t>
            </a:r>
            <a:r>
              <a:rPr sz="2294" dirty="0">
                <a:latin typeface="Times New Roman" panose="02020603050405020304" pitchFamily="18" charset="0"/>
                <a:cs typeface="Times New Roman" panose="02020603050405020304" pitchFamily="18" charset="0"/>
              </a:rPr>
              <a:t> </a:t>
            </a:r>
            <a:r>
              <a:rPr sz="2294" spc="-9" dirty="0">
                <a:latin typeface="Times New Roman" panose="02020603050405020304" pitchFamily="18" charset="0"/>
                <a:cs typeface="Times New Roman" panose="02020603050405020304" pitchFamily="18" charset="0"/>
              </a:rPr>
              <a:t>requiring</a:t>
            </a:r>
            <a:r>
              <a:rPr sz="2294" spc="9" dirty="0">
                <a:latin typeface="Times New Roman" panose="02020603050405020304" pitchFamily="18" charset="0"/>
                <a:cs typeface="Times New Roman" panose="02020603050405020304" pitchFamily="18" charset="0"/>
              </a:rPr>
              <a:t> </a:t>
            </a:r>
            <a:r>
              <a:rPr sz="2294" spc="-4" dirty="0">
                <a:latin typeface="Times New Roman" panose="02020603050405020304" pitchFamily="18" charset="0"/>
                <a:cs typeface="Times New Roman" panose="02020603050405020304" pitchFamily="18" charset="0"/>
              </a:rPr>
              <a:t>human</a:t>
            </a:r>
            <a:r>
              <a:rPr sz="2294" spc="4" dirty="0">
                <a:latin typeface="Times New Roman" panose="02020603050405020304" pitchFamily="18" charset="0"/>
                <a:cs typeface="Times New Roman" panose="02020603050405020304" pitchFamily="18" charset="0"/>
              </a:rPr>
              <a:t> </a:t>
            </a:r>
            <a:r>
              <a:rPr sz="2294" spc="-9" dirty="0">
                <a:latin typeface="Times New Roman" panose="02020603050405020304" pitchFamily="18" charset="0"/>
                <a:cs typeface="Times New Roman" panose="02020603050405020304" pitchFamily="18" charset="0"/>
              </a:rPr>
              <a:t>sophistication</a:t>
            </a:r>
            <a:r>
              <a:rPr sz="2294" spc="9" dirty="0">
                <a:latin typeface="Times New Roman" panose="02020603050405020304" pitchFamily="18" charset="0"/>
                <a:cs typeface="Times New Roman" panose="02020603050405020304" pitchFamily="18" charset="0"/>
              </a:rPr>
              <a:t> </a:t>
            </a:r>
            <a:r>
              <a:rPr sz="2294" dirty="0">
                <a:latin typeface="Times New Roman" panose="02020603050405020304" pitchFamily="18" charset="0"/>
                <a:cs typeface="Times New Roman" panose="02020603050405020304" pitchFamily="18" charset="0"/>
              </a:rPr>
              <a:t>is</a:t>
            </a:r>
            <a:r>
              <a:rPr sz="2294" spc="4" dirty="0">
                <a:latin typeface="Times New Roman" panose="02020603050405020304" pitchFamily="18" charset="0"/>
                <a:cs typeface="Times New Roman" panose="02020603050405020304" pitchFamily="18" charset="0"/>
              </a:rPr>
              <a:t> </a:t>
            </a:r>
            <a:r>
              <a:rPr sz="2294" spc="-9" dirty="0">
                <a:latin typeface="Times New Roman" panose="02020603050405020304" pitchFamily="18" charset="0"/>
                <a:cs typeface="Times New Roman" panose="02020603050405020304" pitchFamily="18" charset="0"/>
              </a:rPr>
              <a:t>broadly</a:t>
            </a:r>
            <a:r>
              <a:rPr sz="2294" spc="9" dirty="0">
                <a:latin typeface="Times New Roman" panose="02020603050405020304" pitchFamily="18" charset="0"/>
                <a:cs typeface="Times New Roman" panose="02020603050405020304" pitchFamily="18" charset="0"/>
              </a:rPr>
              <a:t> </a:t>
            </a:r>
            <a:r>
              <a:rPr sz="2294" spc="-9" dirty="0">
                <a:latin typeface="Times New Roman" panose="02020603050405020304" pitchFamily="18" charset="0"/>
                <a:cs typeface="Times New Roman" panose="02020603050405020304" pitchFamily="18" charset="0"/>
              </a:rPr>
              <a:t>termed</a:t>
            </a:r>
            <a:r>
              <a:rPr sz="2294" spc="4" dirty="0">
                <a:latin typeface="Times New Roman" panose="02020603050405020304" pitchFamily="18" charset="0"/>
                <a:cs typeface="Times New Roman" panose="02020603050405020304" pitchFamily="18" charset="0"/>
              </a:rPr>
              <a:t> </a:t>
            </a:r>
            <a:r>
              <a:rPr sz="2294" spc="-4" dirty="0">
                <a:latin typeface="Times New Roman" panose="02020603050405020304" pitchFamily="18" charset="0"/>
                <a:cs typeface="Times New Roman" panose="02020603050405020304" pitchFamily="18" charset="0"/>
              </a:rPr>
              <a:t>‘</a:t>
            </a:r>
            <a:r>
              <a:rPr sz="2294" b="1" u="heavy" spc="-4" dirty="0">
                <a:uFill>
                  <a:solidFill>
                    <a:srgbClr val="000000"/>
                  </a:solidFill>
                </a:uFill>
                <a:latin typeface="Times New Roman" panose="02020603050405020304" pitchFamily="18" charset="0"/>
                <a:cs typeface="Times New Roman" panose="02020603050405020304" pitchFamily="18" charset="0"/>
              </a:rPr>
              <a:t>artificial</a:t>
            </a:r>
            <a:r>
              <a:rPr sz="2294" b="1" u="heavy" spc="9" dirty="0">
                <a:uFill>
                  <a:solidFill>
                    <a:srgbClr val="000000"/>
                  </a:solidFill>
                </a:uFill>
                <a:latin typeface="Times New Roman" panose="02020603050405020304" pitchFamily="18" charset="0"/>
                <a:cs typeface="Times New Roman" panose="02020603050405020304" pitchFamily="18" charset="0"/>
              </a:rPr>
              <a:t> </a:t>
            </a:r>
            <a:r>
              <a:rPr sz="2294" b="1" u="heavy" spc="-9" dirty="0">
                <a:uFill>
                  <a:solidFill>
                    <a:srgbClr val="000000"/>
                  </a:solidFill>
                </a:uFill>
                <a:latin typeface="Times New Roman" panose="02020603050405020304" pitchFamily="18" charset="0"/>
                <a:cs typeface="Times New Roman" panose="02020603050405020304" pitchFamily="18" charset="0"/>
              </a:rPr>
              <a:t>intelligence</a:t>
            </a:r>
            <a:r>
              <a:rPr sz="2294" spc="-9" dirty="0">
                <a:latin typeface="Times New Roman" panose="02020603050405020304" pitchFamily="18" charset="0"/>
                <a:cs typeface="Times New Roman" panose="02020603050405020304" pitchFamily="18" charset="0"/>
              </a:rPr>
              <a:t>’</a:t>
            </a:r>
            <a:endParaRPr sz="2294" dirty="0">
              <a:latin typeface="Times New Roman" panose="02020603050405020304" pitchFamily="18" charset="0"/>
              <a:cs typeface="Times New Roman" panose="02020603050405020304" pitchFamily="18" charset="0"/>
            </a:endParaRPr>
          </a:p>
          <a:p>
            <a:pPr>
              <a:spcBef>
                <a:spcPts val="44"/>
              </a:spcBef>
              <a:buChar char="•"/>
            </a:pPr>
            <a:endParaRPr sz="2427" dirty="0">
              <a:latin typeface="Times New Roman" panose="02020603050405020304" pitchFamily="18" charset="0"/>
              <a:cs typeface="Times New Roman" panose="02020603050405020304" pitchFamily="18" charset="0"/>
            </a:endParaRPr>
          </a:p>
          <a:p>
            <a:pPr marL="212363" marR="4483" indent="-201717">
              <a:lnSpc>
                <a:spcPct val="80000"/>
              </a:lnSpc>
              <a:buFont typeface="Arial MT"/>
              <a:buChar char="•"/>
              <a:tabLst>
                <a:tab pos="212923" algn="l"/>
              </a:tabLst>
            </a:pPr>
            <a:r>
              <a:rPr sz="2294" dirty="0">
                <a:latin typeface="Times New Roman" panose="02020603050405020304" pitchFamily="18" charset="0"/>
                <a:cs typeface="Times New Roman" panose="02020603050405020304" pitchFamily="18" charset="0"/>
              </a:rPr>
              <a:t>‘‘</a:t>
            </a:r>
            <a:r>
              <a:rPr sz="2294" b="1" u="heavy" dirty="0">
                <a:uFill>
                  <a:solidFill>
                    <a:srgbClr val="000000"/>
                  </a:solidFill>
                </a:uFill>
                <a:latin typeface="Times New Roman" panose="02020603050405020304" pitchFamily="18" charset="0"/>
                <a:cs typeface="Times New Roman" panose="02020603050405020304" pitchFamily="18" charset="0"/>
              </a:rPr>
              <a:t>Big </a:t>
            </a:r>
            <a:r>
              <a:rPr sz="2294" b="1" u="heavy" spc="-9" dirty="0">
                <a:uFill>
                  <a:solidFill>
                    <a:srgbClr val="000000"/>
                  </a:solidFill>
                </a:uFill>
                <a:latin typeface="Times New Roman" panose="02020603050405020304" pitchFamily="18" charset="0"/>
                <a:cs typeface="Times New Roman" panose="02020603050405020304" pitchFamily="18" charset="0"/>
              </a:rPr>
              <a:t>data</a:t>
            </a:r>
            <a:r>
              <a:rPr sz="2294" spc="-9" dirty="0">
                <a:latin typeface="Times New Roman" panose="02020603050405020304" pitchFamily="18" charset="0"/>
                <a:cs typeface="Times New Roman" panose="02020603050405020304" pitchFamily="18" charset="0"/>
              </a:rPr>
              <a:t>’</a:t>
            </a:r>
            <a:r>
              <a:rPr sz="2294" dirty="0">
                <a:latin typeface="Times New Roman" panose="02020603050405020304" pitchFamily="18" charset="0"/>
                <a:cs typeface="Times New Roman" panose="02020603050405020304" pitchFamily="18" charset="0"/>
              </a:rPr>
              <a:t> is</a:t>
            </a:r>
            <a:r>
              <a:rPr sz="2294" spc="-4" dirty="0">
                <a:latin typeface="Times New Roman" panose="02020603050405020304" pitchFamily="18" charset="0"/>
                <a:cs typeface="Times New Roman" panose="02020603050405020304" pitchFamily="18" charset="0"/>
              </a:rPr>
              <a:t> </a:t>
            </a:r>
            <a:r>
              <a:rPr sz="2294" dirty="0">
                <a:latin typeface="Times New Roman" panose="02020603050405020304" pitchFamily="18" charset="0"/>
                <a:cs typeface="Times New Roman" panose="02020603050405020304" pitchFamily="18" charset="0"/>
              </a:rPr>
              <a:t>a </a:t>
            </a:r>
            <a:r>
              <a:rPr sz="2294" spc="-9" dirty="0">
                <a:latin typeface="Times New Roman" panose="02020603050405020304" pitchFamily="18" charset="0"/>
                <a:cs typeface="Times New Roman" panose="02020603050405020304" pitchFamily="18" charset="0"/>
              </a:rPr>
              <a:t>term</a:t>
            </a:r>
            <a:r>
              <a:rPr sz="2294" spc="-4" dirty="0">
                <a:latin typeface="Times New Roman" panose="02020603050405020304" pitchFamily="18" charset="0"/>
                <a:cs typeface="Times New Roman" panose="02020603050405020304" pitchFamily="18" charset="0"/>
              </a:rPr>
              <a:t> </a:t>
            </a:r>
            <a:r>
              <a:rPr sz="2294" spc="-22" dirty="0">
                <a:latin typeface="Times New Roman" panose="02020603050405020304" pitchFamily="18" charset="0"/>
                <a:cs typeface="Times New Roman" panose="02020603050405020304" pitchFamily="18" charset="0"/>
              </a:rPr>
              <a:t>for</a:t>
            </a:r>
            <a:r>
              <a:rPr sz="2294" spc="4" dirty="0">
                <a:latin typeface="Times New Roman" panose="02020603050405020304" pitchFamily="18" charset="0"/>
                <a:cs typeface="Times New Roman" panose="02020603050405020304" pitchFamily="18" charset="0"/>
              </a:rPr>
              <a:t> </a:t>
            </a:r>
            <a:r>
              <a:rPr sz="2294" spc="-4" dirty="0">
                <a:latin typeface="Times New Roman" panose="02020603050405020304" pitchFamily="18" charset="0"/>
                <a:cs typeface="Times New Roman" panose="02020603050405020304" pitchFamily="18" charset="0"/>
              </a:rPr>
              <a:t>which </a:t>
            </a:r>
            <a:r>
              <a:rPr sz="2294" spc="-9" dirty="0">
                <a:latin typeface="Times New Roman" panose="02020603050405020304" pitchFamily="18" charset="0"/>
                <a:cs typeface="Times New Roman" panose="02020603050405020304" pitchFamily="18" charset="0"/>
              </a:rPr>
              <a:t>there </a:t>
            </a:r>
            <a:r>
              <a:rPr sz="2294" dirty="0">
                <a:latin typeface="Times New Roman" panose="02020603050405020304" pitchFamily="18" charset="0"/>
                <a:cs typeface="Times New Roman" panose="02020603050405020304" pitchFamily="18" charset="0"/>
              </a:rPr>
              <a:t>is</a:t>
            </a:r>
            <a:r>
              <a:rPr sz="2294" spc="-4" dirty="0">
                <a:latin typeface="Times New Roman" panose="02020603050405020304" pitchFamily="18" charset="0"/>
                <a:cs typeface="Times New Roman" panose="02020603050405020304" pitchFamily="18" charset="0"/>
              </a:rPr>
              <a:t> no</a:t>
            </a:r>
            <a:r>
              <a:rPr sz="2294" dirty="0">
                <a:latin typeface="Times New Roman" panose="02020603050405020304" pitchFamily="18" charset="0"/>
                <a:cs typeface="Times New Roman" panose="02020603050405020304" pitchFamily="18" charset="0"/>
              </a:rPr>
              <a:t> </a:t>
            </a:r>
            <a:r>
              <a:rPr sz="2294" spc="-4" dirty="0">
                <a:latin typeface="Times New Roman" panose="02020603050405020304" pitchFamily="18" charset="0"/>
                <a:cs typeface="Times New Roman" panose="02020603050405020304" pitchFamily="18" charset="0"/>
              </a:rPr>
              <a:t>single,</a:t>
            </a:r>
            <a:r>
              <a:rPr sz="2294" dirty="0">
                <a:latin typeface="Times New Roman" panose="02020603050405020304" pitchFamily="18" charset="0"/>
                <a:cs typeface="Times New Roman" panose="02020603050405020304" pitchFamily="18" charset="0"/>
              </a:rPr>
              <a:t> </a:t>
            </a:r>
            <a:r>
              <a:rPr sz="2294" spc="-13" dirty="0">
                <a:latin typeface="Times New Roman" panose="02020603050405020304" pitchFamily="18" charset="0"/>
                <a:cs typeface="Times New Roman" panose="02020603050405020304" pitchFamily="18" charset="0"/>
              </a:rPr>
              <a:t>consistent</a:t>
            </a:r>
            <a:r>
              <a:rPr sz="2294" dirty="0">
                <a:latin typeface="Times New Roman" panose="02020603050405020304" pitchFamily="18" charset="0"/>
                <a:cs typeface="Times New Roman" panose="02020603050405020304" pitchFamily="18" charset="0"/>
              </a:rPr>
              <a:t> </a:t>
            </a:r>
            <a:r>
              <a:rPr sz="2294" spc="-4" dirty="0">
                <a:latin typeface="Times New Roman" panose="02020603050405020304" pitchFamily="18" charset="0"/>
                <a:cs typeface="Times New Roman" panose="02020603050405020304" pitchFamily="18" charset="0"/>
              </a:rPr>
              <a:t>definition,</a:t>
            </a:r>
            <a:r>
              <a:rPr sz="2294" dirty="0">
                <a:latin typeface="Times New Roman" panose="02020603050405020304" pitchFamily="18" charset="0"/>
                <a:cs typeface="Times New Roman" panose="02020603050405020304" pitchFamily="18" charset="0"/>
              </a:rPr>
              <a:t> </a:t>
            </a:r>
            <a:r>
              <a:rPr sz="2294" spc="-4" dirty="0">
                <a:latin typeface="Times New Roman" panose="02020603050405020304" pitchFamily="18" charset="0"/>
                <a:cs typeface="Times New Roman" panose="02020603050405020304" pitchFamily="18" charset="0"/>
              </a:rPr>
              <a:t>but</a:t>
            </a:r>
            <a:r>
              <a:rPr sz="2294" dirty="0">
                <a:latin typeface="Times New Roman" panose="02020603050405020304" pitchFamily="18" charset="0"/>
                <a:cs typeface="Times New Roman" panose="02020603050405020304" pitchFamily="18" charset="0"/>
              </a:rPr>
              <a:t> </a:t>
            </a:r>
            <a:r>
              <a:rPr sz="2294" spc="-4" dirty="0">
                <a:latin typeface="Times New Roman" panose="02020603050405020304" pitchFamily="18" charset="0"/>
                <a:cs typeface="Times New Roman" panose="02020603050405020304" pitchFamily="18" charset="0"/>
              </a:rPr>
              <a:t>the </a:t>
            </a:r>
            <a:r>
              <a:rPr sz="2294" spc="-507" dirty="0">
                <a:latin typeface="Times New Roman" panose="02020603050405020304" pitchFamily="18" charset="0"/>
                <a:cs typeface="Times New Roman" panose="02020603050405020304" pitchFamily="18" charset="0"/>
              </a:rPr>
              <a:t> </a:t>
            </a:r>
            <a:r>
              <a:rPr sz="2294" spc="-9" dirty="0">
                <a:latin typeface="Times New Roman" panose="02020603050405020304" pitchFamily="18" charset="0"/>
                <a:cs typeface="Times New Roman" panose="02020603050405020304" pitchFamily="18" charset="0"/>
              </a:rPr>
              <a:t>term</a:t>
            </a:r>
            <a:r>
              <a:rPr sz="2294" spc="-4" dirty="0">
                <a:latin typeface="Times New Roman" panose="02020603050405020304" pitchFamily="18" charset="0"/>
                <a:cs typeface="Times New Roman" panose="02020603050405020304" pitchFamily="18" charset="0"/>
              </a:rPr>
              <a:t> </a:t>
            </a:r>
            <a:r>
              <a:rPr sz="2294" dirty="0">
                <a:latin typeface="Times New Roman" panose="02020603050405020304" pitchFamily="18" charset="0"/>
                <a:cs typeface="Times New Roman" panose="02020603050405020304" pitchFamily="18" charset="0"/>
              </a:rPr>
              <a:t>is</a:t>
            </a:r>
            <a:r>
              <a:rPr sz="2294" spc="-4" dirty="0">
                <a:latin typeface="Times New Roman" panose="02020603050405020304" pitchFamily="18" charset="0"/>
                <a:cs typeface="Times New Roman" panose="02020603050405020304" pitchFamily="18" charset="0"/>
              </a:rPr>
              <a:t> used </a:t>
            </a:r>
            <a:r>
              <a:rPr sz="2294" spc="-9" dirty="0">
                <a:latin typeface="Times New Roman" panose="02020603050405020304" pitchFamily="18" charset="0"/>
                <a:cs typeface="Times New Roman" panose="02020603050405020304" pitchFamily="18" charset="0"/>
              </a:rPr>
              <a:t>broadly</a:t>
            </a:r>
            <a:r>
              <a:rPr sz="2294" spc="-4" dirty="0">
                <a:latin typeface="Times New Roman" panose="02020603050405020304" pitchFamily="18" charset="0"/>
                <a:cs typeface="Times New Roman" panose="02020603050405020304" pitchFamily="18" charset="0"/>
              </a:rPr>
              <a:t> </a:t>
            </a:r>
            <a:r>
              <a:rPr sz="2294" spc="-13" dirty="0">
                <a:latin typeface="Times New Roman" panose="02020603050405020304" pitchFamily="18" charset="0"/>
                <a:cs typeface="Times New Roman" panose="02020603050405020304" pitchFamily="18" charset="0"/>
              </a:rPr>
              <a:t>to</a:t>
            </a:r>
            <a:r>
              <a:rPr sz="2294" dirty="0">
                <a:latin typeface="Times New Roman" panose="02020603050405020304" pitchFamily="18" charset="0"/>
                <a:cs typeface="Times New Roman" panose="02020603050405020304" pitchFamily="18" charset="0"/>
              </a:rPr>
              <a:t> </a:t>
            </a:r>
            <a:r>
              <a:rPr sz="2294" spc="-4" dirty="0">
                <a:latin typeface="Times New Roman" panose="02020603050405020304" pitchFamily="18" charset="0"/>
                <a:cs typeface="Times New Roman" panose="02020603050405020304" pitchFamily="18" charset="0"/>
              </a:rPr>
              <a:t>describe</a:t>
            </a:r>
            <a:r>
              <a:rPr sz="2294" spc="-9" dirty="0">
                <a:latin typeface="Times New Roman" panose="02020603050405020304" pitchFamily="18" charset="0"/>
                <a:cs typeface="Times New Roman" panose="02020603050405020304" pitchFamily="18" charset="0"/>
              </a:rPr>
              <a:t> </a:t>
            </a:r>
            <a:r>
              <a:rPr sz="2294" spc="-4" dirty="0">
                <a:latin typeface="Times New Roman" panose="02020603050405020304" pitchFamily="18" charset="0"/>
                <a:cs typeface="Times New Roman" panose="02020603050405020304" pitchFamily="18" charset="0"/>
              </a:rPr>
              <a:t>the</a:t>
            </a:r>
            <a:r>
              <a:rPr sz="2294" spc="-9" dirty="0">
                <a:latin typeface="Times New Roman" panose="02020603050405020304" pitchFamily="18" charset="0"/>
                <a:cs typeface="Times New Roman" panose="02020603050405020304" pitchFamily="18" charset="0"/>
              </a:rPr>
              <a:t> </a:t>
            </a:r>
            <a:r>
              <a:rPr sz="2294" spc="-18" dirty="0">
                <a:latin typeface="Times New Roman" panose="02020603050405020304" pitchFamily="18" charset="0"/>
                <a:cs typeface="Times New Roman" panose="02020603050405020304" pitchFamily="18" charset="0"/>
              </a:rPr>
              <a:t>storage</a:t>
            </a:r>
            <a:r>
              <a:rPr sz="2294" spc="-9" dirty="0">
                <a:latin typeface="Times New Roman" panose="02020603050405020304" pitchFamily="18" charset="0"/>
                <a:cs typeface="Times New Roman" panose="02020603050405020304" pitchFamily="18" charset="0"/>
              </a:rPr>
              <a:t> </a:t>
            </a:r>
            <a:r>
              <a:rPr sz="2294" spc="-4" dirty="0">
                <a:latin typeface="Times New Roman" panose="02020603050405020304" pitchFamily="18" charset="0"/>
                <a:cs typeface="Times New Roman" panose="02020603050405020304" pitchFamily="18" charset="0"/>
              </a:rPr>
              <a:t>and analysis </a:t>
            </a:r>
            <a:r>
              <a:rPr sz="2294" dirty="0">
                <a:latin typeface="Times New Roman" panose="02020603050405020304" pitchFamily="18" charset="0"/>
                <a:cs typeface="Times New Roman" panose="02020603050405020304" pitchFamily="18" charset="0"/>
              </a:rPr>
              <a:t>of</a:t>
            </a:r>
            <a:r>
              <a:rPr sz="2294" spc="-9" dirty="0">
                <a:latin typeface="Times New Roman" panose="02020603050405020304" pitchFamily="18" charset="0"/>
                <a:cs typeface="Times New Roman" panose="02020603050405020304" pitchFamily="18" charset="0"/>
              </a:rPr>
              <a:t> </a:t>
            </a:r>
            <a:r>
              <a:rPr sz="2294" spc="-13" dirty="0">
                <a:latin typeface="Times New Roman" panose="02020603050405020304" pitchFamily="18" charset="0"/>
                <a:cs typeface="Times New Roman" panose="02020603050405020304" pitchFamily="18" charset="0"/>
              </a:rPr>
              <a:t>large</a:t>
            </a:r>
            <a:r>
              <a:rPr sz="2294" spc="-9" dirty="0">
                <a:latin typeface="Times New Roman" panose="02020603050405020304" pitchFamily="18" charset="0"/>
                <a:cs typeface="Times New Roman" panose="02020603050405020304" pitchFamily="18" charset="0"/>
              </a:rPr>
              <a:t> and/or </a:t>
            </a:r>
            <a:r>
              <a:rPr sz="2294" spc="-4" dirty="0">
                <a:latin typeface="Times New Roman" panose="02020603050405020304" pitchFamily="18" charset="0"/>
                <a:cs typeface="Times New Roman" panose="02020603050405020304" pitchFamily="18" charset="0"/>
              </a:rPr>
              <a:t> </a:t>
            </a:r>
            <a:r>
              <a:rPr sz="2294" spc="-13" dirty="0">
                <a:latin typeface="Times New Roman" panose="02020603050405020304" pitchFamily="18" charset="0"/>
                <a:cs typeface="Times New Roman" panose="02020603050405020304" pitchFamily="18" charset="0"/>
              </a:rPr>
              <a:t>complicated</a:t>
            </a:r>
            <a:r>
              <a:rPr sz="2294" spc="-4" dirty="0">
                <a:latin typeface="Times New Roman" panose="02020603050405020304" pitchFamily="18" charset="0"/>
                <a:cs typeface="Times New Roman" panose="02020603050405020304" pitchFamily="18" charset="0"/>
              </a:rPr>
              <a:t> </a:t>
            </a:r>
            <a:r>
              <a:rPr sz="2294" spc="-13" dirty="0">
                <a:latin typeface="Times New Roman" panose="02020603050405020304" pitchFamily="18" charset="0"/>
                <a:cs typeface="Times New Roman" panose="02020603050405020304" pitchFamily="18" charset="0"/>
              </a:rPr>
              <a:t>data</a:t>
            </a:r>
            <a:r>
              <a:rPr sz="2294" dirty="0">
                <a:latin typeface="Times New Roman" panose="02020603050405020304" pitchFamily="18" charset="0"/>
                <a:cs typeface="Times New Roman" panose="02020603050405020304" pitchFamily="18" charset="0"/>
              </a:rPr>
              <a:t> </a:t>
            </a:r>
            <a:r>
              <a:rPr sz="2294" spc="-9" dirty="0">
                <a:latin typeface="Times New Roman" panose="02020603050405020304" pitchFamily="18" charset="0"/>
                <a:cs typeface="Times New Roman" panose="02020603050405020304" pitchFamily="18" charset="0"/>
              </a:rPr>
              <a:t>sets</a:t>
            </a:r>
            <a:r>
              <a:rPr sz="2294" spc="-4" dirty="0">
                <a:latin typeface="Times New Roman" panose="02020603050405020304" pitchFamily="18" charset="0"/>
                <a:cs typeface="Times New Roman" panose="02020603050405020304" pitchFamily="18" charset="0"/>
              </a:rPr>
              <a:t> using</a:t>
            </a:r>
            <a:r>
              <a:rPr sz="2294" spc="4" dirty="0">
                <a:latin typeface="Times New Roman" panose="02020603050405020304" pitchFamily="18" charset="0"/>
                <a:cs typeface="Times New Roman" panose="02020603050405020304" pitchFamily="18" charset="0"/>
              </a:rPr>
              <a:t> </a:t>
            </a:r>
            <a:r>
              <a:rPr sz="2294" dirty="0">
                <a:latin typeface="Times New Roman" panose="02020603050405020304" pitchFamily="18" charset="0"/>
                <a:cs typeface="Times New Roman" panose="02020603050405020304" pitchFamily="18" charset="0"/>
              </a:rPr>
              <a:t>a </a:t>
            </a:r>
            <a:r>
              <a:rPr sz="2294" spc="-9" dirty="0">
                <a:latin typeface="Times New Roman" panose="02020603050405020304" pitchFamily="18" charset="0"/>
                <a:cs typeface="Times New Roman" panose="02020603050405020304" pitchFamily="18" charset="0"/>
              </a:rPr>
              <a:t>variety</a:t>
            </a:r>
            <a:r>
              <a:rPr sz="2294" spc="-4" dirty="0">
                <a:latin typeface="Times New Roman" panose="02020603050405020304" pitchFamily="18" charset="0"/>
                <a:cs typeface="Times New Roman" panose="02020603050405020304" pitchFamily="18" charset="0"/>
              </a:rPr>
              <a:t> </a:t>
            </a:r>
            <a:r>
              <a:rPr sz="2294" dirty="0">
                <a:latin typeface="Times New Roman" panose="02020603050405020304" pitchFamily="18" charset="0"/>
                <a:cs typeface="Times New Roman" panose="02020603050405020304" pitchFamily="18" charset="0"/>
              </a:rPr>
              <a:t>of</a:t>
            </a:r>
            <a:r>
              <a:rPr sz="2294" spc="-4" dirty="0">
                <a:latin typeface="Times New Roman" panose="02020603050405020304" pitchFamily="18" charset="0"/>
                <a:cs typeface="Times New Roman" panose="02020603050405020304" pitchFamily="18" charset="0"/>
              </a:rPr>
              <a:t> </a:t>
            </a:r>
            <a:r>
              <a:rPr sz="2294" spc="-9" dirty="0">
                <a:latin typeface="Times New Roman" panose="02020603050405020304" pitchFamily="18" charset="0"/>
                <a:cs typeface="Times New Roman" panose="02020603050405020304" pitchFamily="18" charset="0"/>
              </a:rPr>
              <a:t>techniques</a:t>
            </a:r>
            <a:r>
              <a:rPr sz="2294" spc="-4" dirty="0">
                <a:latin typeface="Times New Roman" panose="02020603050405020304" pitchFamily="18" charset="0"/>
                <a:cs typeface="Times New Roman" panose="02020603050405020304" pitchFamily="18" charset="0"/>
              </a:rPr>
              <a:t> including</a:t>
            </a:r>
            <a:r>
              <a:rPr sz="2294" dirty="0">
                <a:latin typeface="Times New Roman" panose="02020603050405020304" pitchFamily="18" charset="0"/>
                <a:cs typeface="Times New Roman" panose="02020603050405020304" pitchFamily="18" charset="0"/>
              </a:rPr>
              <a:t> </a:t>
            </a:r>
            <a:r>
              <a:rPr sz="2294" spc="-44" dirty="0">
                <a:latin typeface="Times New Roman" panose="02020603050405020304" pitchFamily="18" charset="0"/>
                <a:cs typeface="Times New Roman" panose="02020603050405020304" pitchFamily="18" charset="0"/>
              </a:rPr>
              <a:t>AI.’</a:t>
            </a:r>
            <a:endParaRPr sz="2294" dirty="0">
              <a:latin typeface="Times New Roman" panose="02020603050405020304" pitchFamily="18" charset="0"/>
              <a:cs typeface="Times New Roman" panose="02020603050405020304" pitchFamily="18" charset="0"/>
            </a:endParaRPr>
          </a:p>
          <a:p>
            <a:pPr>
              <a:spcBef>
                <a:spcPts val="40"/>
              </a:spcBef>
              <a:buChar char="•"/>
            </a:pPr>
            <a:endParaRPr sz="2427" dirty="0">
              <a:latin typeface="Times New Roman" panose="02020603050405020304" pitchFamily="18" charset="0"/>
              <a:cs typeface="Times New Roman" panose="02020603050405020304" pitchFamily="18" charset="0"/>
            </a:endParaRPr>
          </a:p>
          <a:p>
            <a:pPr marL="212363" marR="288567" indent="-201717">
              <a:lnSpc>
                <a:spcPct val="80200"/>
              </a:lnSpc>
              <a:buFont typeface="Arial MT"/>
              <a:buChar char="•"/>
              <a:tabLst>
                <a:tab pos="212923" algn="l"/>
              </a:tabLst>
            </a:pPr>
            <a:r>
              <a:rPr sz="2294" b="1" u="heavy" spc="-4" dirty="0">
                <a:uFill>
                  <a:solidFill>
                    <a:srgbClr val="000000"/>
                  </a:solidFill>
                </a:uFill>
                <a:latin typeface="Times New Roman" panose="02020603050405020304" pitchFamily="18" charset="0"/>
                <a:cs typeface="Times New Roman" panose="02020603050405020304" pitchFamily="18" charset="0"/>
              </a:rPr>
              <a:t>‘Machine</a:t>
            </a:r>
            <a:r>
              <a:rPr sz="2294" b="1" u="heavy" dirty="0">
                <a:uFill>
                  <a:solidFill>
                    <a:srgbClr val="000000"/>
                  </a:solidFill>
                </a:uFill>
                <a:latin typeface="Times New Roman" panose="02020603050405020304" pitchFamily="18" charset="0"/>
                <a:cs typeface="Times New Roman" panose="02020603050405020304" pitchFamily="18" charset="0"/>
              </a:rPr>
              <a:t> </a:t>
            </a:r>
            <a:r>
              <a:rPr sz="2294" b="1" u="heavy" spc="-4" dirty="0">
                <a:uFill>
                  <a:solidFill>
                    <a:srgbClr val="000000"/>
                  </a:solidFill>
                </a:uFill>
                <a:latin typeface="Times New Roman" panose="02020603050405020304" pitchFamily="18" charset="0"/>
                <a:cs typeface="Times New Roman" panose="02020603050405020304" pitchFamily="18" charset="0"/>
              </a:rPr>
              <a:t>learning</a:t>
            </a:r>
            <a:r>
              <a:rPr sz="2294" b="1" spc="4" dirty="0">
                <a:latin typeface="Times New Roman" panose="02020603050405020304" pitchFamily="18" charset="0"/>
                <a:cs typeface="Times New Roman" panose="02020603050405020304" pitchFamily="18" charset="0"/>
              </a:rPr>
              <a:t> </a:t>
            </a:r>
            <a:r>
              <a:rPr sz="2294" spc="-18" dirty="0">
                <a:latin typeface="Times New Roman" panose="02020603050405020304" pitchFamily="18" charset="0"/>
                <a:cs typeface="Times New Roman" panose="02020603050405020304" pitchFamily="18" charset="0"/>
              </a:rPr>
              <a:t>may</a:t>
            </a:r>
            <a:r>
              <a:rPr sz="2294" dirty="0">
                <a:latin typeface="Times New Roman" panose="02020603050405020304" pitchFamily="18" charset="0"/>
                <a:cs typeface="Times New Roman" panose="02020603050405020304" pitchFamily="18" charset="0"/>
              </a:rPr>
              <a:t> </a:t>
            </a:r>
            <a:r>
              <a:rPr sz="2294" spc="-4" dirty="0">
                <a:latin typeface="Times New Roman" panose="02020603050405020304" pitchFamily="18" charset="0"/>
                <a:cs typeface="Times New Roman" panose="02020603050405020304" pitchFamily="18" charset="0"/>
              </a:rPr>
              <a:t>be</a:t>
            </a:r>
            <a:r>
              <a:rPr sz="2294" spc="-9" dirty="0">
                <a:latin typeface="Times New Roman" panose="02020603050405020304" pitchFamily="18" charset="0"/>
                <a:cs typeface="Times New Roman" panose="02020603050405020304" pitchFamily="18" charset="0"/>
              </a:rPr>
              <a:t> defined</a:t>
            </a:r>
            <a:r>
              <a:rPr sz="2294" dirty="0">
                <a:latin typeface="Times New Roman" panose="02020603050405020304" pitchFamily="18" charset="0"/>
                <a:cs typeface="Times New Roman" panose="02020603050405020304" pitchFamily="18" charset="0"/>
              </a:rPr>
              <a:t> as</a:t>
            </a:r>
            <a:r>
              <a:rPr sz="2294" spc="-4" dirty="0">
                <a:latin typeface="Times New Roman" panose="02020603050405020304" pitchFamily="18" charset="0"/>
                <a:cs typeface="Times New Roman" panose="02020603050405020304" pitchFamily="18" charset="0"/>
              </a:rPr>
              <a:t> </a:t>
            </a:r>
            <a:r>
              <a:rPr sz="2294" dirty="0">
                <a:latin typeface="Times New Roman" panose="02020603050405020304" pitchFamily="18" charset="0"/>
                <a:cs typeface="Times New Roman" panose="02020603050405020304" pitchFamily="18" charset="0"/>
              </a:rPr>
              <a:t>a</a:t>
            </a:r>
            <a:r>
              <a:rPr sz="2294" spc="4" dirty="0">
                <a:latin typeface="Times New Roman" panose="02020603050405020304" pitchFamily="18" charset="0"/>
                <a:cs typeface="Times New Roman" panose="02020603050405020304" pitchFamily="18" charset="0"/>
              </a:rPr>
              <a:t> </a:t>
            </a:r>
            <a:r>
              <a:rPr sz="2294" spc="-9" dirty="0">
                <a:latin typeface="Times New Roman" panose="02020603050405020304" pitchFamily="18" charset="0"/>
                <a:cs typeface="Times New Roman" panose="02020603050405020304" pitchFamily="18" charset="0"/>
              </a:rPr>
              <a:t>method</a:t>
            </a:r>
            <a:r>
              <a:rPr sz="2294" spc="-4" dirty="0">
                <a:latin typeface="Times New Roman" panose="02020603050405020304" pitchFamily="18" charset="0"/>
                <a:cs typeface="Times New Roman" panose="02020603050405020304" pitchFamily="18" charset="0"/>
              </a:rPr>
              <a:t> </a:t>
            </a:r>
            <a:r>
              <a:rPr sz="2294" dirty="0">
                <a:latin typeface="Times New Roman" panose="02020603050405020304" pitchFamily="18" charset="0"/>
                <a:cs typeface="Times New Roman" panose="02020603050405020304" pitchFamily="18" charset="0"/>
              </a:rPr>
              <a:t>of</a:t>
            </a:r>
            <a:r>
              <a:rPr sz="2294" spc="-4" dirty="0">
                <a:latin typeface="Times New Roman" panose="02020603050405020304" pitchFamily="18" charset="0"/>
                <a:cs typeface="Times New Roman" panose="02020603050405020304" pitchFamily="18" charset="0"/>
              </a:rPr>
              <a:t> designing</a:t>
            </a:r>
            <a:r>
              <a:rPr sz="2294" dirty="0">
                <a:latin typeface="Times New Roman" panose="02020603050405020304" pitchFamily="18" charset="0"/>
                <a:cs typeface="Times New Roman" panose="02020603050405020304" pitchFamily="18" charset="0"/>
              </a:rPr>
              <a:t> a</a:t>
            </a:r>
            <a:r>
              <a:rPr sz="2294" spc="4" dirty="0">
                <a:latin typeface="Times New Roman" panose="02020603050405020304" pitchFamily="18" charset="0"/>
                <a:cs typeface="Times New Roman" panose="02020603050405020304" pitchFamily="18" charset="0"/>
              </a:rPr>
              <a:t> </a:t>
            </a:r>
            <a:r>
              <a:rPr sz="2294" spc="-4" dirty="0">
                <a:latin typeface="Times New Roman" panose="02020603050405020304" pitchFamily="18" charset="0"/>
                <a:cs typeface="Times New Roman" panose="02020603050405020304" pitchFamily="18" charset="0"/>
              </a:rPr>
              <a:t>sequence</a:t>
            </a:r>
            <a:r>
              <a:rPr sz="2294" spc="-9" dirty="0">
                <a:latin typeface="Times New Roman" panose="02020603050405020304" pitchFamily="18" charset="0"/>
                <a:cs typeface="Times New Roman" panose="02020603050405020304" pitchFamily="18" charset="0"/>
              </a:rPr>
              <a:t> </a:t>
            </a:r>
            <a:r>
              <a:rPr sz="2294" dirty="0">
                <a:latin typeface="Times New Roman" panose="02020603050405020304" pitchFamily="18" charset="0"/>
                <a:cs typeface="Times New Roman" panose="02020603050405020304" pitchFamily="18" charset="0"/>
              </a:rPr>
              <a:t>of </a:t>
            </a:r>
            <a:r>
              <a:rPr sz="2294" spc="-503" dirty="0">
                <a:latin typeface="Times New Roman" panose="02020603050405020304" pitchFamily="18" charset="0"/>
                <a:cs typeface="Times New Roman" panose="02020603050405020304" pitchFamily="18" charset="0"/>
              </a:rPr>
              <a:t> </a:t>
            </a:r>
            <a:r>
              <a:rPr sz="2294" spc="-4" dirty="0">
                <a:latin typeface="Times New Roman" panose="02020603050405020304" pitchFamily="18" charset="0"/>
                <a:cs typeface="Times New Roman" panose="02020603050405020304" pitchFamily="18" charset="0"/>
              </a:rPr>
              <a:t>actions </a:t>
            </a:r>
            <a:r>
              <a:rPr sz="2294" spc="-13" dirty="0">
                <a:latin typeface="Times New Roman" panose="02020603050405020304" pitchFamily="18" charset="0"/>
                <a:cs typeface="Times New Roman" panose="02020603050405020304" pitchFamily="18" charset="0"/>
              </a:rPr>
              <a:t>to</a:t>
            </a:r>
            <a:r>
              <a:rPr sz="2294" dirty="0">
                <a:latin typeface="Times New Roman" panose="02020603050405020304" pitchFamily="18" charset="0"/>
                <a:cs typeface="Times New Roman" panose="02020603050405020304" pitchFamily="18" charset="0"/>
              </a:rPr>
              <a:t> </a:t>
            </a:r>
            <a:r>
              <a:rPr sz="2294" spc="-9" dirty="0">
                <a:latin typeface="Times New Roman" panose="02020603050405020304" pitchFamily="18" charset="0"/>
                <a:cs typeface="Times New Roman" panose="02020603050405020304" pitchFamily="18" charset="0"/>
              </a:rPr>
              <a:t>solve </a:t>
            </a:r>
            <a:r>
              <a:rPr sz="2294" dirty="0">
                <a:latin typeface="Times New Roman" panose="02020603050405020304" pitchFamily="18" charset="0"/>
                <a:cs typeface="Times New Roman" panose="02020603050405020304" pitchFamily="18" charset="0"/>
              </a:rPr>
              <a:t>a</a:t>
            </a:r>
            <a:r>
              <a:rPr sz="2294" spc="4" dirty="0">
                <a:latin typeface="Times New Roman" panose="02020603050405020304" pitchFamily="18" charset="0"/>
                <a:cs typeface="Times New Roman" panose="02020603050405020304" pitchFamily="18" charset="0"/>
              </a:rPr>
              <a:t> </a:t>
            </a:r>
            <a:r>
              <a:rPr sz="2294" spc="-9" dirty="0">
                <a:latin typeface="Times New Roman" panose="02020603050405020304" pitchFamily="18" charset="0"/>
                <a:cs typeface="Times New Roman" panose="02020603050405020304" pitchFamily="18" charset="0"/>
              </a:rPr>
              <a:t>problem,</a:t>
            </a:r>
            <a:r>
              <a:rPr sz="2294" dirty="0">
                <a:latin typeface="Times New Roman" panose="02020603050405020304" pitchFamily="18" charset="0"/>
                <a:cs typeface="Times New Roman" panose="02020603050405020304" pitchFamily="18" charset="0"/>
              </a:rPr>
              <a:t> </a:t>
            </a:r>
            <a:r>
              <a:rPr sz="2294" spc="-4" dirty="0">
                <a:latin typeface="Times New Roman" panose="02020603050405020304" pitchFamily="18" charset="0"/>
                <a:cs typeface="Times New Roman" panose="02020603050405020304" pitchFamily="18" charset="0"/>
              </a:rPr>
              <a:t>known </a:t>
            </a:r>
            <a:r>
              <a:rPr sz="2294" dirty="0">
                <a:latin typeface="Times New Roman" panose="02020603050405020304" pitchFamily="18" charset="0"/>
                <a:cs typeface="Times New Roman" panose="02020603050405020304" pitchFamily="18" charset="0"/>
              </a:rPr>
              <a:t>as </a:t>
            </a:r>
            <a:r>
              <a:rPr sz="2294" spc="-4" dirty="0">
                <a:latin typeface="Times New Roman" panose="02020603050405020304" pitchFamily="18" charset="0"/>
                <a:cs typeface="Times New Roman" panose="02020603050405020304" pitchFamily="18" charset="0"/>
              </a:rPr>
              <a:t>algorithms,</a:t>
            </a:r>
            <a:r>
              <a:rPr sz="2294" dirty="0">
                <a:latin typeface="Times New Roman" panose="02020603050405020304" pitchFamily="18" charset="0"/>
                <a:cs typeface="Times New Roman" panose="02020603050405020304" pitchFamily="18" charset="0"/>
              </a:rPr>
              <a:t> </a:t>
            </a:r>
            <a:r>
              <a:rPr sz="2294" spc="-4" dirty="0">
                <a:latin typeface="Times New Roman" panose="02020603050405020304" pitchFamily="18" charset="0"/>
                <a:cs typeface="Times New Roman" panose="02020603050405020304" pitchFamily="18" charset="0"/>
              </a:rPr>
              <a:t>which optimise </a:t>
            </a:r>
            <a:r>
              <a:rPr sz="2294" dirty="0">
                <a:latin typeface="Times New Roman" panose="02020603050405020304" pitchFamily="18" charset="0"/>
                <a:cs typeface="Times New Roman" panose="02020603050405020304" pitchFamily="18" charset="0"/>
              </a:rPr>
              <a:t> </a:t>
            </a:r>
            <a:r>
              <a:rPr sz="2294" spc="-9" dirty="0">
                <a:latin typeface="Times New Roman" panose="02020603050405020304" pitchFamily="18" charset="0"/>
                <a:cs typeface="Times New Roman" panose="02020603050405020304" pitchFamily="18" charset="0"/>
              </a:rPr>
              <a:t>automatically</a:t>
            </a:r>
            <a:r>
              <a:rPr sz="2294" spc="-4" dirty="0">
                <a:latin typeface="Times New Roman" panose="02020603050405020304" pitchFamily="18" charset="0"/>
                <a:cs typeface="Times New Roman" panose="02020603050405020304" pitchFamily="18" charset="0"/>
              </a:rPr>
              <a:t> </a:t>
            </a:r>
            <a:r>
              <a:rPr sz="2294" spc="-9" dirty="0">
                <a:latin typeface="Times New Roman" panose="02020603050405020304" pitchFamily="18" charset="0"/>
                <a:cs typeface="Times New Roman" panose="02020603050405020304" pitchFamily="18" charset="0"/>
              </a:rPr>
              <a:t>through</a:t>
            </a:r>
            <a:r>
              <a:rPr sz="2294" spc="-4" dirty="0">
                <a:latin typeface="Times New Roman" panose="02020603050405020304" pitchFamily="18" charset="0"/>
                <a:cs typeface="Times New Roman" panose="02020603050405020304" pitchFamily="18" charset="0"/>
              </a:rPr>
              <a:t> </a:t>
            </a:r>
            <a:r>
              <a:rPr sz="2294" spc="-9" dirty="0">
                <a:latin typeface="Times New Roman" panose="02020603050405020304" pitchFamily="18" charset="0"/>
                <a:cs typeface="Times New Roman" panose="02020603050405020304" pitchFamily="18" charset="0"/>
              </a:rPr>
              <a:t>experience </a:t>
            </a:r>
            <a:r>
              <a:rPr sz="2294" spc="-4" dirty="0">
                <a:latin typeface="Times New Roman" panose="02020603050405020304" pitchFamily="18" charset="0"/>
                <a:cs typeface="Times New Roman" panose="02020603050405020304" pitchFamily="18" charset="0"/>
              </a:rPr>
              <a:t>and</a:t>
            </a:r>
            <a:r>
              <a:rPr sz="2294" dirty="0">
                <a:latin typeface="Times New Roman" panose="02020603050405020304" pitchFamily="18" charset="0"/>
                <a:cs typeface="Times New Roman" panose="02020603050405020304" pitchFamily="18" charset="0"/>
              </a:rPr>
              <a:t> with</a:t>
            </a:r>
            <a:r>
              <a:rPr sz="2294" spc="-4" dirty="0">
                <a:latin typeface="Times New Roman" panose="02020603050405020304" pitchFamily="18" charset="0"/>
                <a:cs typeface="Times New Roman" panose="02020603050405020304" pitchFamily="18" charset="0"/>
              </a:rPr>
              <a:t> </a:t>
            </a:r>
            <a:r>
              <a:rPr sz="2294" spc="-9" dirty="0">
                <a:latin typeface="Times New Roman" panose="02020603050405020304" pitchFamily="18" charset="0"/>
                <a:cs typeface="Times New Roman" panose="02020603050405020304" pitchFamily="18" charset="0"/>
              </a:rPr>
              <a:t>limited</a:t>
            </a:r>
            <a:r>
              <a:rPr sz="2294" spc="-4" dirty="0">
                <a:latin typeface="Times New Roman" panose="02020603050405020304" pitchFamily="18" charset="0"/>
                <a:cs typeface="Times New Roman" panose="02020603050405020304" pitchFamily="18" charset="0"/>
              </a:rPr>
              <a:t> </a:t>
            </a:r>
            <a:r>
              <a:rPr sz="2294" dirty="0">
                <a:latin typeface="Times New Roman" panose="02020603050405020304" pitchFamily="18" charset="0"/>
                <a:cs typeface="Times New Roman" panose="02020603050405020304" pitchFamily="18" charset="0"/>
              </a:rPr>
              <a:t>or</a:t>
            </a:r>
            <a:r>
              <a:rPr sz="2294" spc="9" dirty="0">
                <a:latin typeface="Times New Roman" panose="02020603050405020304" pitchFamily="18" charset="0"/>
                <a:cs typeface="Times New Roman" panose="02020603050405020304" pitchFamily="18" charset="0"/>
              </a:rPr>
              <a:t> </a:t>
            </a:r>
            <a:r>
              <a:rPr sz="2294" spc="-4" dirty="0">
                <a:latin typeface="Times New Roman" panose="02020603050405020304" pitchFamily="18" charset="0"/>
                <a:cs typeface="Times New Roman" panose="02020603050405020304" pitchFamily="18" charset="0"/>
              </a:rPr>
              <a:t>no</a:t>
            </a:r>
            <a:r>
              <a:rPr sz="2294" dirty="0">
                <a:latin typeface="Times New Roman" panose="02020603050405020304" pitchFamily="18" charset="0"/>
                <a:cs typeface="Times New Roman" panose="02020603050405020304" pitchFamily="18" charset="0"/>
              </a:rPr>
              <a:t> </a:t>
            </a:r>
            <a:r>
              <a:rPr sz="2294" spc="-4" dirty="0">
                <a:latin typeface="Times New Roman" panose="02020603050405020304" pitchFamily="18" charset="0"/>
                <a:cs typeface="Times New Roman" panose="02020603050405020304" pitchFamily="18" charset="0"/>
              </a:rPr>
              <a:t>human </a:t>
            </a:r>
            <a:r>
              <a:rPr sz="2294" dirty="0">
                <a:latin typeface="Times New Roman" panose="02020603050405020304" pitchFamily="18" charset="0"/>
                <a:cs typeface="Times New Roman" panose="02020603050405020304" pitchFamily="18" charset="0"/>
              </a:rPr>
              <a:t> </a:t>
            </a:r>
            <a:r>
              <a:rPr sz="2294" spc="-22" dirty="0">
                <a:latin typeface="Times New Roman" panose="02020603050405020304" pitchFamily="18" charset="0"/>
                <a:cs typeface="Times New Roman" panose="02020603050405020304" pitchFamily="18" charset="0"/>
              </a:rPr>
              <a:t>intervention.’</a:t>
            </a:r>
            <a:endParaRPr sz="2294" dirty="0">
              <a:latin typeface="Times New Roman" panose="02020603050405020304" pitchFamily="18" charset="0"/>
              <a:cs typeface="Times New Roman" panose="02020603050405020304" pitchFamily="18" charset="0"/>
            </a:endParaRPr>
          </a:p>
        </p:txBody>
      </p:sp>
      <p:sp>
        <p:nvSpPr>
          <p:cNvPr id="4" name="object 4"/>
          <p:cNvSpPr txBox="1"/>
          <p:nvPr/>
        </p:nvSpPr>
        <p:spPr>
          <a:xfrm>
            <a:off x="5148488" y="5619969"/>
            <a:ext cx="6160434" cy="329600"/>
          </a:xfrm>
          <a:prstGeom prst="rect">
            <a:avLst/>
          </a:prstGeom>
        </p:spPr>
        <p:txBody>
          <a:bodyPr vert="horz" wrap="square" lIns="0" tIns="17929" rIns="0" bIns="0" rtlCol="0">
            <a:spAutoFit/>
          </a:bodyPr>
          <a:lstStyle/>
          <a:p>
            <a:pPr marR="633726" algn="r">
              <a:spcBef>
                <a:spcPts val="141"/>
              </a:spcBef>
            </a:pPr>
            <a:r>
              <a:rPr sz="706" spc="-4" dirty="0">
                <a:latin typeface="Arial MT"/>
                <a:cs typeface="Arial MT"/>
              </a:rPr>
              <a:t>9</a:t>
            </a:r>
            <a:endParaRPr sz="706">
              <a:latin typeface="Arial MT"/>
              <a:cs typeface="Arial MT"/>
            </a:endParaRPr>
          </a:p>
          <a:p>
            <a:pPr marL="11206">
              <a:spcBef>
                <a:spcPts val="93"/>
              </a:spcBef>
            </a:pPr>
            <a:r>
              <a:rPr sz="1235" spc="-9" dirty="0">
                <a:latin typeface="Calibri"/>
                <a:cs typeface="Calibri"/>
              </a:rPr>
              <a:t>Source:</a:t>
            </a:r>
            <a:r>
              <a:rPr sz="1235" dirty="0">
                <a:latin typeface="Calibri"/>
                <a:cs typeface="Calibri"/>
              </a:rPr>
              <a:t> </a:t>
            </a:r>
            <a:r>
              <a:rPr sz="1235" spc="-13" dirty="0">
                <a:latin typeface="Calibri"/>
                <a:cs typeface="Calibri"/>
              </a:rPr>
              <a:t>‘Artificial</a:t>
            </a:r>
            <a:r>
              <a:rPr sz="1235" dirty="0">
                <a:latin typeface="Calibri"/>
                <a:cs typeface="Calibri"/>
              </a:rPr>
              <a:t> </a:t>
            </a:r>
            <a:r>
              <a:rPr sz="1235" spc="-4" dirty="0">
                <a:latin typeface="Calibri"/>
                <a:cs typeface="Calibri"/>
              </a:rPr>
              <a:t>intelligence</a:t>
            </a:r>
            <a:r>
              <a:rPr sz="1235" spc="4" dirty="0">
                <a:latin typeface="Calibri"/>
                <a:cs typeface="Calibri"/>
              </a:rPr>
              <a:t> </a:t>
            </a:r>
            <a:r>
              <a:rPr sz="1235" dirty="0">
                <a:latin typeface="Calibri"/>
                <a:cs typeface="Calibri"/>
              </a:rPr>
              <a:t>and </a:t>
            </a:r>
            <a:r>
              <a:rPr sz="1235" spc="-4" dirty="0">
                <a:latin typeface="Calibri"/>
                <a:cs typeface="Calibri"/>
              </a:rPr>
              <a:t>machine</a:t>
            </a:r>
            <a:r>
              <a:rPr sz="1235" spc="4" dirty="0">
                <a:latin typeface="Calibri"/>
                <a:cs typeface="Calibri"/>
              </a:rPr>
              <a:t> </a:t>
            </a:r>
            <a:r>
              <a:rPr sz="1235" spc="-4" dirty="0">
                <a:latin typeface="Calibri"/>
                <a:cs typeface="Calibri"/>
              </a:rPr>
              <a:t>learning</a:t>
            </a:r>
            <a:r>
              <a:rPr sz="1235" dirty="0">
                <a:latin typeface="Calibri"/>
                <a:cs typeface="Calibri"/>
              </a:rPr>
              <a:t> in</a:t>
            </a:r>
            <a:r>
              <a:rPr sz="1235" spc="4" dirty="0">
                <a:latin typeface="Calibri"/>
                <a:cs typeface="Calibri"/>
              </a:rPr>
              <a:t> </a:t>
            </a:r>
            <a:r>
              <a:rPr sz="1235" spc="-4" dirty="0">
                <a:latin typeface="Calibri"/>
                <a:cs typeface="Calibri"/>
              </a:rPr>
              <a:t>financial</a:t>
            </a:r>
            <a:r>
              <a:rPr sz="1235" dirty="0">
                <a:latin typeface="Calibri"/>
                <a:cs typeface="Calibri"/>
              </a:rPr>
              <a:t> services’</a:t>
            </a:r>
            <a:r>
              <a:rPr sz="1235" spc="4" dirty="0">
                <a:latin typeface="Calibri"/>
                <a:cs typeface="Calibri"/>
              </a:rPr>
              <a:t> </a:t>
            </a:r>
            <a:r>
              <a:rPr sz="1235" spc="-13" dirty="0">
                <a:latin typeface="Calibri"/>
                <a:cs typeface="Calibri"/>
              </a:rPr>
              <a:t>FSB</a:t>
            </a:r>
            <a:r>
              <a:rPr sz="1235" dirty="0">
                <a:latin typeface="Calibri"/>
                <a:cs typeface="Calibri"/>
              </a:rPr>
              <a:t> </a:t>
            </a:r>
            <a:r>
              <a:rPr sz="1235" spc="-4" dirty="0">
                <a:latin typeface="Calibri"/>
                <a:cs typeface="Calibri"/>
              </a:rPr>
              <a:t>(November</a:t>
            </a:r>
            <a:r>
              <a:rPr sz="1235" dirty="0">
                <a:latin typeface="Calibri"/>
                <a:cs typeface="Calibri"/>
              </a:rPr>
              <a:t> 1,</a:t>
            </a:r>
            <a:r>
              <a:rPr sz="1235" spc="4" dirty="0">
                <a:latin typeface="Calibri"/>
                <a:cs typeface="Calibri"/>
              </a:rPr>
              <a:t> </a:t>
            </a:r>
            <a:r>
              <a:rPr sz="1235" dirty="0">
                <a:latin typeface="Calibri"/>
                <a:cs typeface="Calibri"/>
              </a:rPr>
              <a:t>2017)</a:t>
            </a:r>
            <a:endParaRPr sz="1235">
              <a:latin typeface="Calibri"/>
              <a:cs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Unpruned Tree</a:t>
            </a:r>
          </a:p>
        </p:txBody>
      </p:sp>
      <p:pic>
        <p:nvPicPr>
          <p:cNvPr id="6" name="Content Placeholder 5"/>
          <p:cNvPicPr>
            <a:picLocks noGrp="1" noChangeAspect="1"/>
          </p:cNvPicPr>
          <p:nvPr>
            <p:ph idx="1"/>
          </p:nvPr>
        </p:nvPicPr>
        <p:blipFill>
          <a:blip r:embed="rId2"/>
          <a:stretch>
            <a:fillRect/>
          </a:stretch>
        </p:blipFill>
        <p:spPr>
          <a:xfrm>
            <a:off x="3169920" y="692144"/>
            <a:ext cx="6029643" cy="5136363"/>
          </a:xfrm>
          <a:prstGeom prst="rect">
            <a:avLst/>
          </a:prstGeom>
        </p:spPr>
      </p:pic>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60</a:t>
            </a:fld>
            <a:endParaRPr lang="en-US"/>
          </a:p>
        </p:txBody>
      </p:sp>
    </p:spTree>
    <p:extLst>
      <p:ext uri="{BB962C8B-B14F-4D97-AF65-F5344CB8AC3E}">
        <p14:creationId xmlns:p14="http://schemas.microsoft.com/office/powerpoint/2010/main" val="18144853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Trees and Cross-Validation</a:t>
            </a:r>
          </a:p>
        </p:txBody>
      </p:sp>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61</a:t>
            </a:fld>
            <a:endParaRPr lang="en-US"/>
          </a:p>
        </p:txBody>
      </p:sp>
      <p:pic>
        <p:nvPicPr>
          <p:cNvPr id="7" name="Picture 6"/>
          <p:cNvPicPr>
            <a:picLocks noChangeAspect="1"/>
          </p:cNvPicPr>
          <p:nvPr/>
        </p:nvPicPr>
        <p:blipFill>
          <a:blip r:embed="rId2"/>
          <a:stretch>
            <a:fillRect/>
          </a:stretch>
        </p:blipFill>
        <p:spPr>
          <a:xfrm>
            <a:off x="2379663" y="1603377"/>
            <a:ext cx="6924675" cy="4752975"/>
          </a:xfrm>
          <a:prstGeom prst="rect">
            <a:avLst/>
          </a:prstGeom>
        </p:spPr>
      </p:pic>
    </p:spTree>
    <p:extLst>
      <p:ext uri="{BB962C8B-B14F-4D97-AF65-F5344CB8AC3E}">
        <p14:creationId xmlns:p14="http://schemas.microsoft.com/office/powerpoint/2010/main" val="8475873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 for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a:defRPr/>
                </a:pPr>
                <a:r>
                  <a:rPr lang="en-US" altLang="en-US" dirty="0"/>
                  <a:t>Classification setting: predict that each test observation belongs to the most commonly occurring class of training observations in the region to which it belongs</a:t>
                </a:r>
              </a:p>
              <a:p>
                <a:pPr>
                  <a:defRPr/>
                </a:pPr>
                <a:r>
                  <a:rPr lang="en-US" altLang="en-US" dirty="0"/>
                  <a:t>Similar to regression setting, use recursive binary splitting to grow a classification tree</a:t>
                </a:r>
              </a:p>
              <a:p>
                <a:pPr>
                  <a:defRPr/>
                </a:pPr>
                <a:r>
                  <a:rPr lang="en-US" altLang="en-US" dirty="0">
                    <a:solidFill>
                      <a:srgbClr val="0070C0"/>
                    </a:solidFill>
                  </a:rPr>
                  <a:t>Classification error rate </a:t>
                </a:r>
                <a:r>
                  <a:rPr lang="en-US" altLang="en-US" dirty="0"/>
                  <a:t>is minimized: Fraction of the training observations in a region that do not belong to the most common class</a:t>
                </a:r>
              </a:p>
              <a:p>
                <a:pPr marL="0" indent="0">
                  <a:buNone/>
                  <a:defRPr/>
                </a:pPr>
                <a14:m>
                  <m:oMathPara xmlns:m="http://schemas.openxmlformats.org/officeDocument/2006/math">
                    <m:oMathParaPr>
                      <m:jc m:val="centerGroup"/>
                    </m:oMathParaPr>
                    <m:oMath xmlns:m="http://schemas.openxmlformats.org/officeDocument/2006/math">
                      <m:r>
                        <a:rPr lang="en-US" altLang="en-US" b="0" i="1" smtClean="0">
                          <a:latin typeface="Cambria Math" panose="02040503050406030204" pitchFamily="18" charset="0"/>
                        </a:rPr>
                        <m:t>𝐸</m:t>
                      </m:r>
                      <m:r>
                        <a:rPr lang="en-US" altLang="en-US" b="0" i="1" smtClean="0">
                          <a:latin typeface="Cambria Math" panose="02040503050406030204" pitchFamily="18" charset="0"/>
                        </a:rPr>
                        <m:t>=1−</m:t>
                      </m:r>
                      <m:limLow>
                        <m:limLowPr>
                          <m:ctrlPr>
                            <a:rPr lang="en-US" altLang="en-US" b="0" i="1" smtClean="0">
                              <a:latin typeface="Cambria Math" panose="02040503050406030204" pitchFamily="18" charset="0"/>
                            </a:rPr>
                          </m:ctrlPr>
                        </m:limLowPr>
                        <m:e>
                          <m:r>
                            <m:rPr>
                              <m:sty m:val="p"/>
                            </m:rPr>
                            <a:rPr lang="en-US" altLang="en-US" b="0" i="0" smtClean="0">
                              <a:latin typeface="Cambria Math" panose="02040503050406030204" pitchFamily="18" charset="0"/>
                            </a:rPr>
                            <m:t>max</m:t>
                          </m:r>
                          <m:r>
                            <a:rPr lang="en-US" altLang="en-US" b="0" i="1" smtClean="0">
                              <a:latin typeface="Cambria Math" panose="02040503050406030204" pitchFamily="18" charset="0"/>
                            </a:rPr>
                            <m:t> </m:t>
                          </m:r>
                        </m:e>
                        <m:lim>
                          <m:r>
                            <a:rPr lang="en-US" altLang="en-US" b="0" i="1" smtClean="0">
                              <a:latin typeface="Cambria Math" panose="02040503050406030204" pitchFamily="18" charset="0"/>
                            </a:rPr>
                            <m:t>𝑘</m:t>
                          </m:r>
                        </m:lim>
                      </m:limLow>
                      <m:r>
                        <a:rPr lang="en-US" altLang="en-US" b="0" i="1" smtClean="0">
                          <a:latin typeface="Cambria Math" panose="02040503050406030204" pitchFamily="18" charset="0"/>
                        </a:rPr>
                        <m:t> (</m:t>
                      </m:r>
                      <m:sSub>
                        <m:sSubPr>
                          <m:ctrlPr>
                            <a:rPr lang="en-US" altLang="en-US" b="0" i="1" smtClean="0">
                              <a:latin typeface="Cambria Math" panose="02040503050406030204" pitchFamily="18" charset="0"/>
                            </a:rPr>
                          </m:ctrlPr>
                        </m:sSubPr>
                        <m:e>
                          <m:acc>
                            <m:accPr>
                              <m:chr m:val="̂"/>
                              <m:ctrlPr>
                                <a:rPr lang="en-US" altLang="en-US" b="0" i="1" smtClean="0">
                                  <a:latin typeface="Cambria Math" panose="02040503050406030204" pitchFamily="18" charset="0"/>
                                </a:rPr>
                              </m:ctrlPr>
                            </m:accPr>
                            <m:e>
                              <m:r>
                                <a:rPr lang="en-US" altLang="en-US" b="0" i="1" smtClean="0">
                                  <a:latin typeface="Cambria Math" panose="02040503050406030204" pitchFamily="18" charset="0"/>
                                </a:rPr>
                                <m:t>𝑝</m:t>
                              </m:r>
                            </m:e>
                          </m:acc>
                        </m:e>
                        <m:sub>
                          <m:r>
                            <a:rPr lang="en-US" altLang="en-US" b="0" i="1" smtClean="0">
                              <a:latin typeface="Cambria Math" panose="02040503050406030204" pitchFamily="18" charset="0"/>
                            </a:rPr>
                            <m:t>𝑚𝑘</m:t>
                          </m:r>
                        </m:sub>
                      </m:sSub>
                      <m:r>
                        <a:rPr lang="en-US" altLang="en-US" b="0" i="1" smtClean="0">
                          <a:latin typeface="Cambria Math" panose="02040503050406030204" pitchFamily="18" charset="0"/>
                        </a:rPr>
                        <m:t>) </m:t>
                      </m:r>
                    </m:oMath>
                  </m:oMathPara>
                </a14:m>
                <a:endParaRPr lang="en-US" altLang="en-US" dirty="0"/>
              </a:p>
              <a:p>
                <a:pPr marL="0" indent="0">
                  <a:buNone/>
                  <a:defRPr/>
                </a:pPr>
                <a:r>
                  <a:rPr lang="en-US" altLang="en-US" dirty="0"/>
                  <a:t>       </a:t>
                </a:r>
              </a:p>
              <a:p>
                <a:pPr marL="457200" lvl="1" indent="0">
                  <a:buNone/>
                  <a:defRPr/>
                </a:pPr>
                <a14:m>
                  <m:oMath xmlns:m="http://schemas.openxmlformats.org/officeDocument/2006/math">
                    <m:sSub>
                      <m:sSubPr>
                        <m:ctrlPr>
                          <a:rPr lang="en-US" altLang="en-US" i="1">
                            <a:latin typeface="Cambria Math" panose="02040503050406030204" pitchFamily="18" charset="0"/>
                          </a:rPr>
                        </m:ctrlPr>
                      </m:sSubPr>
                      <m:e>
                        <m:acc>
                          <m:accPr>
                            <m:chr m:val="̂"/>
                            <m:ctrlPr>
                              <a:rPr lang="en-US" altLang="en-US" i="1">
                                <a:latin typeface="Cambria Math" panose="02040503050406030204" pitchFamily="18" charset="0"/>
                              </a:rPr>
                            </m:ctrlPr>
                          </m:accPr>
                          <m:e>
                            <m:r>
                              <a:rPr lang="en-US" altLang="en-US" i="1">
                                <a:latin typeface="Cambria Math" panose="02040503050406030204" pitchFamily="18" charset="0"/>
                              </a:rPr>
                              <m:t>𝑝</m:t>
                            </m:r>
                          </m:e>
                        </m:acc>
                      </m:e>
                      <m:sub>
                        <m:r>
                          <a:rPr lang="en-US" altLang="en-US" i="1">
                            <a:latin typeface="Cambria Math" panose="02040503050406030204" pitchFamily="18" charset="0"/>
                          </a:rPr>
                          <m:t>𝑚𝑘</m:t>
                        </m:r>
                      </m:sub>
                    </m:sSub>
                  </m:oMath>
                </a14:m>
                <a:r>
                  <a:rPr lang="en-US" altLang="en-US" dirty="0"/>
                  <a:t>: proportion of the training observations in the </a:t>
                </a:r>
                <a:r>
                  <a:rPr lang="en-US" altLang="en-US" i="1" dirty="0" err="1"/>
                  <a:t>m</a:t>
                </a:r>
                <a:r>
                  <a:rPr lang="en-US" altLang="en-US" dirty="0" err="1"/>
                  <a:t>th</a:t>
                </a:r>
                <a:r>
                  <a:rPr lang="en-US" altLang="en-US" dirty="0"/>
                  <a:t> region that are from the </a:t>
                </a:r>
                <a:r>
                  <a:rPr lang="en-US" altLang="en-US" i="1" dirty="0"/>
                  <a:t>k</a:t>
                </a:r>
                <a:r>
                  <a:rPr lang="en-US" altLang="en-US" dirty="0"/>
                  <a:t>th class. </a:t>
                </a:r>
              </a:p>
              <a:p>
                <a:pPr>
                  <a:defRPr/>
                </a:pPr>
                <a:r>
                  <a:rPr lang="en-US" altLang="en-US" dirty="0"/>
                  <a:t>Alternatively, </a:t>
                </a:r>
                <a:r>
                  <a:rPr lang="en-US" altLang="en-US" dirty="0">
                    <a:solidFill>
                      <a:srgbClr val="0070C0"/>
                    </a:solidFill>
                  </a:rPr>
                  <a:t>Gini Index </a:t>
                </a:r>
                <a:r>
                  <a:rPr lang="en-US" altLang="en-US" dirty="0"/>
                  <a:t>is minimized</a:t>
                </a:r>
              </a:p>
              <a:p>
                <a:pPr marL="0" indent="0">
                  <a:buNone/>
                  <a:defRPr/>
                </a:pPr>
                <a14:m>
                  <m:oMathPara xmlns:m="http://schemas.openxmlformats.org/officeDocument/2006/math">
                    <m:oMathParaPr>
                      <m:jc m:val="centerGroup"/>
                    </m:oMathParaPr>
                    <m:oMath xmlns:m="http://schemas.openxmlformats.org/officeDocument/2006/math">
                      <m:r>
                        <a:rPr lang="en-US" altLang="en-US" b="0" i="1" smtClean="0">
                          <a:latin typeface="Cambria Math" panose="02040503050406030204" pitchFamily="18" charset="0"/>
                        </a:rPr>
                        <m:t>𝐺</m:t>
                      </m:r>
                      <m:r>
                        <a:rPr lang="en-US" altLang="en-US" b="0" i="1" smtClean="0">
                          <a:latin typeface="Cambria Math" panose="02040503050406030204" pitchFamily="18" charset="0"/>
                        </a:rPr>
                        <m:t>=</m:t>
                      </m:r>
                      <m:nary>
                        <m:naryPr>
                          <m:chr m:val="∑"/>
                          <m:supHide m:val="on"/>
                          <m:ctrlPr>
                            <a:rPr lang="en-US" altLang="en-US" b="0" i="1" smtClean="0">
                              <a:latin typeface="Cambria Math" panose="02040503050406030204" pitchFamily="18" charset="0"/>
                            </a:rPr>
                          </m:ctrlPr>
                        </m:naryPr>
                        <m:sub>
                          <m:r>
                            <a:rPr lang="en-US" altLang="en-US" b="0" i="1" smtClean="0">
                              <a:latin typeface="Cambria Math" panose="02040503050406030204" pitchFamily="18" charset="0"/>
                            </a:rPr>
                            <m:t>𝑘</m:t>
                          </m:r>
                        </m:sub>
                        <m:sup/>
                        <m:e>
                          <m:sSub>
                            <m:sSubPr>
                              <m:ctrlPr>
                                <a:rPr lang="en-US" altLang="en-US" i="1">
                                  <a:latin typeface="Cambria Math" panose="02040503050406030204" pitchFamily="18" charset="0"/>
                                </a:rPr>
                              </m:ctrlPr>
                            </m:sSubPr>
                            <m:e>
                              <m:acc>
                                <m:accPr>
                                  <m:chr m:val="̂"/>
                                  <m:ctrlPr>
                                    <a:rPr lang="en-US" altLang="en-US" i="1">
                                      <a:latin typeface="Cambria Math" panose="02040503050406030204" pitchFamily="18" charset="0"/>
                                    </a:rPr>
                                  </m:ctrlPr>
                                </m:accPr>
                                <m:e>
                                  <m:r>
                                    <a:rPr lang="en-US" altLang="en-US" i="1">
                                      <a:latin typeface="Cambria Math" panose="02040503050406030204" pitchFamily="18" charset="0"/>
                                    </a:rPr>
                                    <m:t>𝑝</m:t>
                                  </m:r>
                                </m:e>
                              </m:acc>
                            </m:e>
                            <m:sub>
                              <m:r>
                                <a:rPr lang="en-US" altLang="en-US" i="1">
                                  <a:latin typeface="Cambria Math" panose="02040503050406030204" pitchFamily="18" charset="0"/>
                                </a:rPr>
                                <m:t>𝑚𝑘</m:t>
                              </m:r>
                            </m:sub>
                          </m:sSub>
                          <m:r>
                            <a:rPr lang="en-US" altLang="en-US" b="0" i="1" smtClean="0">
                              <a:latin typeface="Cambria Math" panose="02040503050406030204" pitchFamily="18" charset="0"/>
                            </a:rPr>
                            <m:t>(1−</m:t>
                          </m:r>
                          <m:sSub>
                            <m:sSubPr>
                              <m:ctrlPr>
                                <a:rPr lang="en-US" altLang="en-US" i="1">
                                  <a:latin typeface="Cambria Math" panose="02040503050406030204" pitchFamily="18" charset="0"/>
                                </a:rPr>
                              </m:ctrlPr>
                            </m:sSubPr>
                            <m:e>
                              <m:acc>
                                <m:accPr>
                                  <m:chr m:val="̂"/>
                                  <m:ctrlPr>
                                    <a:rPr lang="en-US" altLang="en-US" i="1">
                                      <a:latin typeface="Cambria Math" panose="02040503050406030204" pitchFamily="18" charset="0"/>
                                    </a:rPr>
                                  </m:ctrlPr>
                                </m:accPr>
                                <m:e>
                                  <m:r>
                                    <a:rPr lang="en-US" altLang="en-US" i="1">
                                      <a:latin typeface="Cambria Math" panose="02040503050406030204" pitchFamily="18" charset="0"/>
                                    </a:rPr>
                                    <m:t>𝑝</m:t>
                                  </m:r>
                                </m:e>
                              </m:acc>
                            </m:e>
                            <m:sub>
                              <m:r>
                                <a:rPr lang="en-US" altLang="en-US" i="1">
                                  <a:latin typeface="Cambria Math" panose="02040503050406030204" pitchFamily="18" charset="0"/>
                                </a:rPr>
                                <m:t>𝑚𝑘</m:t>
                              </m:r>
                            </m:sub>
                          </m:sSub>
                          <m:r>
                            <a:rPr lang="en-US" altLang="en-US" b="0" i="1" smtClean="0">
                              <a:latin typeface="Cambria Math" panose="02040503050406030204" pitchFamily="18" charset="0"/>
                            </a:rPr>
                            <m:t>)</m:t>
                          </m:r>
                        </m:e>
                      </m:nary>
                    </m:oMath>
                  </m:oMathPara>
                </a14:m>
                <a:endParaRPr lang="en-US" altLang="en-US" dirty="0"/>
              </a:p>
              <a:p>
                <a:pPr>
                  <a:defRPr/>
                </a:pPr>
                <a:r>
                  <a:rPr lang="en-US" altLang="en-US" dirty="0"/>
                  <a:t>A small value of Gini index indicates that a node contains observations from a single class predominantly: a </a:t>
                </a:r>
                <a:r>
                  <a:rPr lang="en-US" altLang="en-US" b="1" dirty="0"/>
                  <a:t>measure of node purity</a:t>
                </a:r>
              </a:p>
              <a:p>
                <a:pPr>
                  <a:defRPr/>
                </a:pPr>
                <a:r>
                  <a:rPr lang="en-US" altLang="en-US" dirty="0"/>
                  <a:t>Gini index takes on a small value if all of the </a:t>
                </a:r>
                <a14:m>
                  <m:oMath xmlns:m="http://schemas.openxmlformats.org/officeDocument/2006/math">
                    <m:sSub>
                      <m:sSubPr>
                        <m:ctrlPr>
                          <a:rPr lang="en-US" altLang="en-US" i="1">
                            <a:latin typeface="Cambria Math" panose="02040503050406030204" pitchFamily="18" charset="0"/>
                          </a:rPr>
                        </m:ctrlPr>
                      </m:sSubPr>
                      <m:e>
                        <m:acc>
                          <m:accPr>
                            <m:chr m:val="̂"/>
                            <m:ctrlPr>
                              <a:rPr lang="en-US" altLang="en-US" i="1">
                                <a:latin typeface="Cambria Math" panose="02040503050406030204" pitchFamily="18" charset="0"/>
                              </a:rPr>
                            </m:ctrlPr>
                          </m:accPr>
                          <m:e>
                            <m:r>
                              <a:rPr lang="en-US" altLang="en-US" i="1">
                                <a:latin typeface="Cambria Math" panose="02040503050406030204" pitchFamily="18" charset="0"/>
                              </a:rPr>
                              <m:t>𝑝</m:t>
                            </m:r>
                          </m:e>
                        </m:acc>
                      </m:e>
                      <m:sub>
                        <m:r>
                          <a:rPr lang="en-US" altLang="en-US" i="1">
                            <a:latin typeface="Cambria Math" panose="02040503050406030204" pitchFamily="18" charset="0"/>
                          </a:rPr>
                          <m:t>𝑚𝑘</m:t>
                        </m:r>
                      </m:sub>
                    </m:sSub>
                  </m:oMath>
                </a14:m>
                <a:r>
                  <a:rPr lang="en-US" altLang="en-US" dirty="0"/>
                  <a:t> are close to zero or one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64" t="-1961" r="-696" b="-140"/>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62</a:t>
            </a:fld>
            <a:endParaRPr lang="en-US"/>
          </a:p>
        </p:txBody>
      </p:sp>
    </p:spTree>
    <p:extLst>
      <p:ext uri="{BB962C8B-B14F-4D97-AF65-F5344CB8AC3E}">
        <p14:creationId xmlns:p14="http://schemas.microsoft.com/office/powerpoint/2010/main" val="42938933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 vs Tree Model</a:t>
            </a:r>
          </a:p>
        </p:txBody>
      </p:sp>
      <p:sp>
        <p:nvSpPr>
          <p:cNvPr id="7" name="Content Placeholder 6"/>
          <p:cNvSpPr>
            <a:spLocks noGrp="1"/>
          </p:cNvSpPr>
          <p:nvPr>
            <p:ph idx="1"/>
          </p:nvPr>
        </p:nvSpPr>
        <p:spPr>
          <a:xfrm>
            <a:off x="1989514" y="4588625"/>
            <a:ext cx="8049837" cy="1588338"/>
          </a:xfrm>
        </p:spPr>
        <p:txBody>
          <a:bodyPr/>
          <a:lstStyle/>
          <a:p>
            <a:r>
              <a:rPr lang="en-US" dirty="0"/>
              <a:t>Linear model fits better if the true decision boundary is linear</a:t>
            </a:r>
          </a:p>
        </p:txBody>
      </p:sp>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63</a:t>
            </a:fld>
            <a:endParaRPr lang="en-US"/>
          </a:p>
        </p:txBody>
      </p:sp>
      <p:pic>
        <p:nvPicPr>
          <p:cNvPr id="11" name="Picture 10"/>
          <p:cNvPicPr>
            <a:picLocks noChangeAspect="1"/>
          </p:cNvPicPr>
          <p:nvPr/>
        </p:nvPicPr>
        <p:blipFill>
          <a:blip r:embed="rId2"/>
          <a:stretch>
            <a:fillRect/>
          </a:stretch>
        </p:blipFill>
        <p:spPr>
          <a:xfrm>
            <a:off x="3077268" y="1870077"/>
            <a:ext cx="5505450" cy="2400300"/>
          </a:xfrm>
          <a:prstGeom prst="rect">
            <a:avLst/>
          </a:prstGeom>
        </p:spPr>
      </p:pic>
    </p:spTree>
    <p:extLst>
      <p:ext uri="{BB962C8B-B14F-4D97-AF65-F5344CB8AC3E}">
        <p14:creationId xmlns:p14="http://schemas.microsoft.com/office/powerpoint/2010/main" val="990324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 vs Tree Model</a:t>
            </a:r>
          </a:p>
        </p:txBody>
      </p:sp>
      <p:sp>
        <p:nvSpPr>
          <p:cNvPr id="7" name="Content Placeholder 6"/>
          <p:cNvSpPr>
            <a:spLocks noGrp="1"/>
          </p:cNvSpPr>
          <p:nvPr>
            <p:ph idx="1"/>
          </p:nvPr>
        </p:nvSpPr>
        <p:spPr>
          <a:xfrm>
            <a:off x="1989514" y="4588625"/>
            <a:ext cx="8049837" cy="1588338"/>
          </a:xfrm>
        </p:spPr>
        <p:txBody>
          <a:bodyPr/>
          <a:lstStyle/>
          <a:p>
            <a:r>
              <a:rPr lang="en-US" dirty="0"/>
              <a:t>Tree model fits better if the true decision boundary is complex and nonlinear</a:t>
            </a:r>
          </a:p>
        </p:txBody>
      </p:sp>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64</a:t>
            </a:fld>
            <a:endParaRPr lang="en-US"/>
          </a:p>
        </p:txBody>
      </p:sp>
      <p:pic>
        <p:nvPicPr>
          <p:cNvPr id="3" name="Picture 2"/>
          <p:cNvPicPr>
            <a:picLocks noChangeAspect="1"/>
          </p:cNvPicPr>
          <p:nvPr/>
        </p:nvPicPr>
        <p:blipFill>
          <a:blip r:embed="rId2"/>
          <a:stretch>
            <a:fillRect/>
          </a:stretch>
        </p:blipFill>
        <p:spPr>
          <a:xfrm>
            <a:off x="3310111" y="1968082"/>
            <a:ext cx="4810125" cy="2343150"/>
          </a:xfrm>
          <a:prstGeom prst="rect">
            <a:avLst/>
          </a:prstGeom>
        </p:spPr>
      </p:pic>
    </p:spTree>
    <p:extLst>
      <p:ext uri="{BB962C8B-B14F-4D97-AF65-F5344CB8AC3E}">
        <p14:creationId xmlns:p14="http://schemas.microsoft.com/office/powerpoint/2010/main" val="30242247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and Disadvantages of Trees</a:t>
            </a:r>
          </a:p>
        </p:txBody>
      </p:sp>
      <p:sp>
        <p:nvSpPr>
          <p:cNvPr id="3" name="Content Placeholder 2"/>
          <p:cNvSpPr>
            <a:spLocks noGrp="1"/>
          </p:cNvSpPr>
          <p:nvPr>
            <p:ph idx="1"/>
          </p:nvPr>
        </p:nvSpPr>
        <p:spPr>
          <a:xfrm>
            <a:off x="2152650" y="1825625"/>
            <a:ext cx="7886700" cy="4530726"/>
          </a:xfrm>
        </p:spPr>
        <p:txBody>
          <a:bodyPr>
            <a:normAutofit/>
          </a:bodyPr>
          <a:lstStyle/>
          <a:p>
            <a:r>
              <a:rPr lang="en-US" dirty="0">
                <a:solidFill>
                  <a:srgbClr val="00B050"/>
                </a:solidFill>
              </a:rPr>
              <a:t>Advantages:</a:t>
            </a:r>
          </a:p>
          <a:p>
            <a:pPr lvl="1"/>
            <a:r>
              <a:rPr lang="en-US" dirty="0"/>
              <a:t>Trees are very easy to explain</a:t>
            </a:r>
          </a:p>
          <a:p>
            <a:pPr lvl="1"/>
            <a:r>
              <a:rPr lang="en-US" dirty="0"/>
              <a:t>Some believe that decision trees mirror human decision making than do the regression and classification approach</a:t>
            </a:r>
          </a:p>
          <a:p>
            <a:pPr lvl="1"/>
            <a:r>
              <a:rPr lang="en-US" dirty="0"/>
              <a:t>Trees can be displayed graphically and are easily interpreted</a:t>
            </a:r>
          </a:p>
          <a:p>
            <a:r>
              <a:rPr lang="en-US" dirty="0">
                <a:solidFill>
                  <a:srgbClr val="FF0000"/>
                </a:solidFill>
              </a:rPr>
              <a:t>Disadvantages:</a:t>
            </a:r>
          </a:p>
          <a:p>
            <a:pPr lvl="1"/>
            <a:r>
              <a:rPr lang="en-US" dirty="0"/>
              <a:t>Trees generally do not have the same level of prediction accuracy as some of the regression and classification approaches</a:t>
            </a:r>
          </a:p>
          <a:p>
            <a:pPr lvl="1"/>
            <a:r>
              <a:rPr lang="en-US" dirty="0"/>
              <a:t>Trees can be non-robust: trees based on different training samples can be very different</a:t>
            </a:r>
          </a:p>
          <a:p>
            <a:pPr lvl="1"/>
            <a:endParaRPr lang="en-US" dirty="0"/>
          </a:p>
          <a:p>
            <a:pPr lvl="1"/>
            <a:endParaRPr lang="en-US" dirty="0"/>
          </a:p>
          <a:p>
            <a:endParaRPr lang="en-US" dirty="0"/>
          </a:p>
        </p:txBody>
      </p:sp>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65</a:t>
            </a:fld>
            <a:endParaRPr lang="en-US"/>
          </a:p>
        </p:txBody>
      </p:sp>
    </p:spTree>
    <p:extLst>
      <p:ext uri="{BB962C8B-B14F-4D97-AF65-F5344CB8AC3E}">
        <p14:creationId xmlns:p14="http://schemas.microsoft.com/office/powerpoint/2010/main" val="44591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 Random Forests, Boosting</a:t>
            </a:r>
          </a:p>
        </p:txBody>
      </p:sp>
      <p:sp>
        <p:nvSpPr>
          <p:cNvPr id="3" name="Content Placeholder 2"/>
          <p:cNvSpPr>
            <a:spLocks noGrp="1"/>
          </p:cNvSpPr>
          <p:nvPr>
            <p:ph idx="1"/>
          </p:nvPr>
        </p:nvSpPr>
        <p:spPr/>
        <p:txBody>
          <a:bodyPr/>
          <a:lstStyle/>
          <a:p>
            <a:r>
              <a:rPr lang="en-US" dirty="0"/>
              <a:t>Bagging, Random Forests, Boosting are powerful methods that use trees as building blocks</a:t>
            </a:r>
          </a:p>
          <a:p>
            <a:r>
              <a:rPr lang="en-US" dirty="0"/>
              <a:t>These methods have better predictive performance and overcome some of the disadvantages of trees</a:t>
            </a:r>
          </a:p>
          <a:p>
            <a:r>
              <a:rPr lang="en-US" dirty="0"/>
              <a:t>They are all </a:t>
            </a:r>
            <a:r>
              <a:rPr lang="en-US" dirty="0" err="1"/>
              <a:t>emsemble</a:t>
            </a:r>
            <a:r>
              <a:rPr lang="en-US" dirty="0"/>
              <a:t> methods</a:t>
            </a:r>
          </a:p>
          <a:p>
            <a:r>
              <a:rPr lang="en-US" dirty="0"/>
              <a:t>An </a:t>
            </a:r>
            <a:r>
              <a:rPr lang="en-US" dirty="0" err="1">
                <a:solidFill>
                  <a:srgbClr val="0070C0"/>
                </a:solidFill>
              </a:rPr>
              <a:t>emsemble</a:t>
            </a:r>
            <a:r>
              <a:rPr lang="en-US" dirty="0"/>
              <a:t> method combines the predictions of many predictors</a:t>
            </a:r>
          </a:p>
        </p:txBody>
      </p:sp>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66</a:t>
            </a:fld>
            <a:endParaRPr lang="en-US"/>
          </a:p>
        </p:txBody>
      </p:sp>
    </p:spTree>
    <p:extLst>
      <p:ext uri="{BB962C8B-B14F-4D97-AF65-F5344CB8AC3E}">
        <p14:creationId xmlns:p14="http://schemas.microsoft.com/office/powerpoint/2010/main" val="31133055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p:sp>
        <p:nvSpPr>
          <p:cNvPr id="3" name="Content Placeholder 2"/>
          <p:cNvSpPr>
            <a:spLocks noGrp="1"/>
          </p:cNvSpPr>
          <p:nvPr>
            <p:ph idx="1"/>
          </p:nvPr>
        </p:nvSpPr>
        <p:spPr/>
        <p:txBody>
          <a:bodyPr/>
          <a:lstStyle/>
          <a:p>
            <a:r>
              <a:rPr lang="en-US" dirty="0"/>
              <a:t>Trees based on different subsamples can be very different – </a:t>
            </a:r>
            <a:r>
              <a:rPr lang="en-US" dirty="0">
                <a:solidFill>
                  <a:srgbClr val="0070C0"/>
                </a:solidFill>
              </a:rPr>
              <a:t>high variance </a:t>
            </a:r>
            <a:r>
              <a:rPr lang="en-US" dirty="0"/>
              <a:t>model</a:t>
            </a:r>
          </a:p>
          <a:p>
            <a:r>
              <a:rPr lang="en-US" dirty="0"/>
              <a:t>Low variance models generate similar results when applied to different samples</a:t>
            </a:r>
          </a:p>
          <a:p>
            <a:r>
              <a:rPr lang="en-US" dirty="0">
                <a:solidFill>
                  <a:srgbClr val="0070C0"/>
                </a:solidFill>
              </a:rPr>
              <a:t>Bootstrap aggregation</a:t>
            </a:r>
            <a:r>
              <a:rPr lang="en-US" dirty="0"/>
              <a:t>, or </a:t>
            </a:r>
            <a:r>
              <a:rPr lang="en-US" dirty="0">
                <a:solidFill>
                  <a:srgbClr val="0070C0"/>
                </a:solidFill>
              </a:rPr>
              <a:t>bagging</a:t>
            </a:r>
            <a:r>
              <a:rPr lang="en-US" dirty="0"/>
              <a:t>, is a general-purpose procedure for reducing the bagging variance of a statistical learning method</a:t>
            </a:r>
          </a:p>
        </p:txBody>
      </p:sp>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67</a:t>
            </a:fld>
            <a:endParaRPr lang="en-US"/>
          </a:p>
        </p:txBody>
      </p:sp>
    </p:spTree>
    <p:extLst>
      <p:ext uri="{BB962C8B-B14F-4D97-AF65-F5344CB8AC3E}">
        <p14:creationId xmlns:p14="http://schemas.microsoft.com/office/powerpoint/2010/main" val="9860379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If we have many training samples, we can reduce model variance by averaging the predictions over the samples</a:t>
                </a:r>
              </a:p>
              <a:p>
                <a:r>
                  <a:rPr lang="en-US" dirty="0"/>
                  <a:t>However, we usually only have one training dataset</a:t>
                </a:r>
              </a:p>
              <a:p>
                <a:r>
                  <a:rPr lang="en-US" dirty="0"/>
                  <a:t>Solution: we </a:t>
                </a:r>
                <a:r>
                  <a:rPr lang="en-US" dirty="0">
                    <a:solidFill>
                      <a:srgbClr val="0070C0"/>
                    </a:solidFill>
                  </a:rPr>
                  <a:t>bootstrap</a:t>
                </a:r>
                <a:r>
                  <a:rPr lang="en-US" dirty="0"/>
                  <a:t>, or take repeated samples with replacements from the single training dataset, and form </a:t>
                </a:r>
                <a:r>
                  <a:rPr lang="en-US" i="1" dirty="0"/>
                  <a:t>B</a:t>
                </a:r>
                <a:r>
                  <a:rPr lang="en-US" dirty="0"/>
                  <a:t> different bootstrapped training datasets</a:t>
                </a:r>
              </a:p>
              <a:p>
                <a:r>
                  <a:rPr lang="en-US" dirty="0"/>
                  <a:t>Train our method on the </a:t>
                </a:r>
                <a:r>
                  <a:rPr lang="en-US" i="1" dirty="0" err="1"/>
                  <a:t>b</a:t>
                </a:r>
                <a:r>
                  <a:rPr lang="en-US" dirty="0" err="1"/>
                  <a:t>th</a:t>
                </a:r>
                <a:r>
                  <a:rPr lang="en-US" dirty="0"/>
                  <a:t> training set and get the predictor </a:t>
                </a:r>
                <a14:m>
                  <m:oMath xmlns:m="http://schemas.openxmlformats.org/officeDocument/2006/math">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p>
                        <m:r>
                          <a:rPr lang="en-US" b="0" i="1" smtClean="0">
                            <a:latin typeface="Cambria Math" panose="02040503050406030204" pitchFamily="18" charset="0"/>
                          </a:rPr>
                          <m:t>∗</m:t>
                        </m:r>
                        <m:r>
                          <a:rPr lang="en-US" b="0" i="1" smtClean="0">
                            <a:latin typeface="Cambria Math" panose="02040503050406030204" pitchFamily="18" charset="0"/>
                          </a:rPr>
                          <m:t>𝑏</m:t>
                        </m:r>
                      </m:sup>
                    </m:sSup>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p>
              <a:p>
                <a:r>
                  <a:rPr lang="en-US" b="1" dirty="0"/>
                  <a:t>The bagging predictor </a:t>
                </a:r>
                <a:r>
                  <a:rPr lang="en-US" dirty="0"/>
                  <a:t>is the average</a:t>
                </a:r>
              </a:p>
              <a:p>
                <a:pPr marL="0" indent="0">
                  <a:buNone/>
                </a:pP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dirty="0" smtClean="0">
                              <a:latin typeface="Cambria Math" panose="02040503050406030204" pitchFamily="18" charset="0"/>
                            </a:rPr>
                            <m:t>𝑏𝑎𝑔</m:t>
                          </m:r>
                        </m:sub>
                        <m:sup>
                          <m:r>
                            <a:rPr lang="en-US" b="0" i="1" dirty="0" smtClean="0">
                              <a:latin typeface="Cambria Math" panose="02040503050406030204" pitchFamily="18" charset="0"/>
                            </a:rPr>
                            <m:t>∗</m:t>
                          </m:r>
                        </m:sup>
                      </m:sSubSup>
                      <m:d>
                        <m:dPr>
                          <m:ctrlPr>
                            <a:rPr lang="pt-BR" i="1" smtClean="0">
                              <a:latin typeface="Cambria Math" panose="02040503050406030204" pitchFamily="18" charset="0"/>
                            </a:rPr>
                          </m:ctrlPr>
                        </m:dPr>
                        <m:e>
                          <m:r>
                            <a:rPr lang="pt-BR" i="1" smtClean="0">
                              <a:latin typeface="Cambria Math" panose="02040503050406030204" pitchFamily="18" charset="0"/>
                            </a:rPr>
                            <m:t>𝑥</m:t>
                          </m:r>
                        </m:e>
                      </m:d>
                      <m:r>
                        <a:rPr lang="pt-BR"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𝐵</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𝑏</m:t>
                          </m:r>
                          <m:r>
                            <a:rPr lang="en-US" b="0" i="1" smtClean="0">
                              <a:latin typeface="Cambria Math" panose="02040503050406030204" pitchFamily="18" charset="0"/>
                            </a:rPr>
                            <m:t>=1</m:t>
                          </m:r>
                        </m:sub>
                        <m:sup>
                          <m:r>
                            <a:rPr lang="en-US" b="0" i="1" smtClean="0">
                              <a:latin typeface="Cambria Math" panose="02040503050406030204" pitchFamily="18" charset="0"/>
                            </a:rPr>
                            <m:t>𝐵</m:t>
                          </m:r>
                        </m:sup>
                        <m:e>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𝑓</m:t>
                                  </m:r>
                                </m:e>
                              </m:acc>
                            </m:e>
                            <m:sup>
                              <m:r>
                                <a:rPr lang="en-US" i="1">
                                  <a:latin typeface="Cambria Math" panose="02040503050406030204" pitchFamily="18" charset="0"/>
                                </a:rPr>
                                <m:t>∗</m:t>
                              </m:r>
                              <m:r>
                                <a:rPr lang="en-US" i="1">
                                  <a:latin typeface="Cambria Math" panose="02040503050406030204" pitchFamily="18" charset="0"/>
                                </a:rPr>
                                <m:t>𝑏</m:t>
                              </m:r>
                            </m:sup>
                          </m:sSup>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e>
                      </m:nary>
                    </m:oMath>
                  </m:oMathPara>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80" t="-1541" r="-522"/>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68</a:t>
            </a:fld>
            <a:endParaRPr lang="en-US"/>
          </a:p>
        </p:txBody>
      </p:sp>
    </p:spTree>
    <p:extLst>
      <p:ext uri="{BB962C8B-B14F-4D97-AF65-F5344CB8AC3E}">
        <p14:creationId xmlns:p14="http://schemas.microsoft.com/office/powerpoint/2010/main" val="40144404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 for Trees</a:t>
            </a:r>
          </a:p>
        </p:txBody>
      </p:sp>
      <p:sp>
        <p:nvSpPr>
          <p:cNvPr id="3" name="Content Placeholder 2"/>
          <p:cNvSpPr>
            <a:spLocks noGrp="1"/>
          </p:cNvSpPr>
          <p:nvPr>
            <p:ph idx="1"/>
          </p:nvPr>
        </p:nvSpPr>
        <p:spPr/>
        <p:txBody>
          <a:bodyPr>
            <a:normAutofit/>
          </a:bodyPr>
          <a:lstStyle/>
          <a:p>
            <a:r>
              <a:rPr lang="en-US" dirty="0"/>
              <a:t>Regressions</a:t>
            </a:r>
          </a:p>
          <a:p>
            <a:pPr lvl="1"/>
            <a:r>
              <a:rPr lang="en-US" dirty="0"/>
              <a:t>Construct </a:t>
            </a:r>
            <a:r>
              <a:rPr lang="en-US" i="1" dirty="0"/>
              <a:t>B</a:t>
            </a:r>
            <a:r>
              <a:rPr lang="en-US" dirty="0"/>
              <a:t> regressions trees using bootstrapped training samples</a:t>
            </a:r>
          </a:p>
          <a:p>
            <a:pPr lvl="1"/>
            <a:r>
              <a:rPr lang="en-US" dirty="0"/>
              <a:t>Take the average of the regression predictions from the </a:t>
            </a:r>
            <a:r>
              <a:rPr lang="en-US" i="1" dirty="0"/>
              <a:t>B</a:t>
            </a:r>
            <a:r>
              <a:rPr lang="en-US" dirty="0"/>
              <a:t> trees to obtain the bagging estimator</a:t>
            </a:r>
          </a:p>
          <a:p>
            <a:r>
              <a:rPr lang="en-US" dirty="0"/>
              <a:t>Classifications</a:t>
            </a:r>
          </a:p>
          <a:p>
            <a:pPr lvl="1"/>
            <a:r>
              <a:rPr lang="en-US" dirty="0"/>
              <a:t>Take the classifying predictions from </a:t>
            </a:r>
            <a:r>
              <a:rPr lang="en-US" i="1" dirty="0"/>
              <a:t>B</a:t>
            </a:r>
            <a:r>
              <a:rPr lang="en-US" dirty="0"/>
              <a:t> trees and select the category that receives the </a:t>
            </a:r>
            <a:r>
              <a:rPr lang="en-US" i="1" dirty="0"/>
              <a:t>majority vote</a:t>
            </a:r>
          </a:p>
          <a:p>
            <a:r>
              <a:rPr lang="en-US" dirty="0"/>
              <a:t>Choice of Number of Trees</a:t>
            </a:r>
          </a:p>
          <a:p>
            <a:pPr lvl="1"/>
            <a:r>
              <a:rPr lang="en-US" dirty="0"/>
              <a:t>Large number B will not lead to overfitting</a:t>
            </a:r>
          </a:p>
          <a:p>
            <a:pPr lvl="1"/>
            <a:r>
              <a:rPr lang="en-US" dirty="0"/>
              <a:t>Choose a number B such that test error starts to settle down</a:t>
            </a:r>
            <a:r>
              <a:rPr lang="en-US" i="1" dirty="0"/>
              <a:t> </a:t>
            </a:r>
          </a:p>
        </p:txBody>
      </p:sp>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69</a:t>
            </a:fld>
            <a:endParaRPr lang="en-US"/>
          </a:p>
        </p:txBody>
      </p:sp>
    </p:spTree>
    <p:extLst>
      <p:ext uri="{BB962C8B-B14F-4D97-AF65-F5344CB8AC3E}">
        <p14:creationId xmlns:p14="http://schemas.microsoft.com/office/powerpoint/2010/main" val="104183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20844" y="1344706"/>
            <a:ext cx="10750312" cy="4852572"/>
          </a:xfrm>
          <a:prstGeom prst="rect">
            <a:avLst/>
          </a:prstGeom>
        </p:spPr>
      </p:pic>
      <p:sp>
        <p:nvSpPr>
          <p:cNvPr id="3" name="object 3"/>
          <p:cNvSpPr txBox="1">
            <a:spLocks noGrp="1"/>
          </p:cNvSpPr>
          <p:nvPr>
            <p:ph type="title"/>
          </p:nvPr>
        </p:nvSpPr>
        <p:spPr>
          <a:xfrm>
            <a:off x="649941" y="336176"/>
            <a:ext cx="6917133" cy="500232"/>
          </a:xfrm>
          <a:prstGeom prst="rect">
            <a:avLst/>
          </a:prstGeom>
        </p:spPr>
        <p:txBody>
          <a:bodyPr vert="horz" wrap="square" lIns="0" tIns="11206" rIns="0" bIns="0" rtlCol="0">
            <a:spAutoFit/>
          </a:bodyPr>
          <a:lstStyle/>
          <a:p>
            <a:pPr marL="11206">
              <a:lnSpc>
                <a:spcPct val="100000"/>
              </a:lnSpc>
              <a:spcBef>
                <a:spcPts val="88"/>
              </a:spcBef>
            </a:pPr>
            <a:r>
              <a:rPr sz="3177" dirty="0"/>
              <a:t>AI</a:t>
            </a:r>
            <a:r>
              <a:rPr sz="3177" spc="-35" dirty="0"/>
              <a:t> </a:t>
            </a:r>
            <a:r>
              <a:rPr sz="3177" dirty="0"/>
              <a:t>and</a:t>
            </a:r>
            <a:r>
              <a:rPr sz="3177" spc="-26" dirty="0"/>
              <a:t> </a:t>
            </a:r>
            <a:r>
              <a:rPr sz="3177" dirty="0"/>
              <a:t>Machine</a:t>
            </a:r>
            <a:r>
              <a:rPr sz="3177" spc="-26" dirty="0"/>
              <a:t> </a:t>
            </a:r>
            <a:r>
              <a:rPr sz="3177" dirty="0"/>
              <a:t>Learning</a:t>
            </a:r>
          </a:p>
        </p:txBody>
      </p:sp>
      <p:sp>
        <p:nvSpPr>
          <p:cNvPr id="4" name="object 4"/>
          <p:cNvSpPr txBox="1"/>
          <p:nvPr/>
        </p:nvSpPr>
        <p:spPr>
          <a:xfrm>
            <a:off x="3946453" y="5824817"/>
            <a:ext cx="3620621" cy="174309"/>
          </a:xfrm>
          <a:prstGeom prst="rect">
            <a:avLst/>
          </a:prstGeom>
        </p:spPr>
        <p:txBody>
          <a:bodyPr vert="horz" wrap="square" lIns="0" tIns="11206" rIns="0" bIns="0" rtlCol="0">
            <a:spAutoFit/>
          </a:bodyPr>
          <a:lstStyle/>
          <a:p>
            <a:pPr marL="11206">
              <a:spcBef>
                <a:spcPts val="88"/>
              </a:spcBef>
            </a:pPr>
            <a:r>
              <a:rPr sz="1059" spc="-4" dirty="0">
                <a:latin typeface="Calibri"/>
                <a:cs typeface="Calibri"/>
              </a:rPr>
              <a:t>Source: </a:t>
            </a:r>
            <a:r>
              <a:rPr sz="1059" dirty="0">
                <a:latin typeface="Calibri"/>
                <a:cs typeface="Calibri"/>
              </a:rPr>
              <a:t>‘Deep</a:t>
            </a:r>
            <a:r>
              <a:rPr sz="1059" spc="-9" dirty="0">
                <a:latin typeface="Calibri"/>
                <a:cs typeface="Calibri"/>
              </a:rPr>
              <a:t> </a:t>
            </a:r>
            <a:r>
              <a:rPr sz="1059" spc="-4" dirty="0">
                <a:latin typeface="Calibri"/>
                <a:cs typeface="Calibri"/>
              </a:rPr>
              <a:t>Learning</a:t>
            </a:r>
            <a:r>
              <a:rPr sz="1059" spc="-9" dirty="0">
                <a:latin typeface="Calibri"/>
                <a:cs typeface="Calibri"/>
              </a:rPr>
              <a:t> </a:t>
            </a:r>
            <a:r>
              <a:rPr sz="1059" dirty="0">
                <a:latin typeface="Calibri"/>
                <a:cs typeface="Calibri"/>
              </a:rPr>
              <a:t>Basics’</a:t>
            </a:r>
            <a:r>
              <a:rPr sz="1059" spc="-4" dirty="0">
                <a:latin typeface="Calibri"/>
                <a:cs typeface="Calibri"/>
              </a:rPr>
              <a:t> Lex</a:t>
            </a:r>
            <a:r>
              <a:rPr sz="1059" dirty="0">
                <a:latin typeface="Calibri"/>
                <a:cs typeface="Calibri"/>
              </a:rPr>
              <a:t> </a:t>
            </a:r>
            <a:r>
              <a:rPr sz="1059" spc="-4" dirty="0">
                <a:latin typeface="Calibri"/>
                <a:cs typeface="Calibri"/>
              </a:rPr>
              <a:t>Fridman.</a:t>
            </a:r>
            <a:r>
              <a:rPr sz="1059" spc="-13" dirty="0">
                <a:latin typeface="Calibri"/>
                <a:cs typeface="Calibri"/>
              </a:rPr>
              <a:t> </a:t>
            </a:r>
            <a:r>
              <a:rPr sz="1059" dirty="0">
                <a:latin typeface="Calibri"/>
                <a:cs typeface="Calibri"/>
              </a:rPr>
              <a:t>Used</a:t>
            </a:r>
            <a:r>
              <a:rPr sz="1059" spc="-4" dirty="0">
                <a:latin typeface="Calibri"/>
                <a:cs typeface="Calibri"/>
              </a:rPr>
              <a:t> </a:t>
            </a:r>
            <a:r>
              <a:rPr sz="1059" dirty="0">
                <a:latin typeface="Calibri"/>
                <a:cs typeface="Calibri"/>
              </a:rPr>
              <a:t>with</a:t>
            </a:r>
            <a:r>
              <a:rPr sz="1059" spc="-4" dirty="0">
                <a:latin typeface="Calibri"/>
                <a:cs typeface="Calibri"/>
              </a:rPr>
              <a:t> permission</a:t>
            </a:r>
            <a:endParaRPr sz="1059">
              <a:latin typeface="Calibri"/>
              <a:cs typeface="Calibri"/>
            </a:endParaRPr>
          </a:p>
        </p:txBody>
      </p:sp>
      <p:sp>
        <p:nvSpPr>
          <p:cNvPr id="11" name="object 11"/>
          <p:cNvSpPr txBox="1"/>
          <p:nvPr/>
        </p:nvSpPr>
        <p:spPr>
          <a:xfrm>
            <a:off x="10606951" y="5626654"/>
            <a:ext cx="72278" cy="119935"/>
          </a:xfrm>
          <a:prstGeom prst="rect">
            <a:avLst/>
          </a:prstGeom>
        </p:spPr>
        <p:txBody>
          <a:bodyPr vert="horz" wrap="square" lIns="0" tIns="11206" rIns="0" bIns="0" rtlCol="0">
            <a:spAutoFit/>
          </a:bodyPr>
          <a:lstStyle/>
          <a:p>
            <a:pPr marL="11206">
              <a:spcBef>
                <a:spcPts val="88"/>
              </a:spcBef>
            </a:pPr>
            <a:r>
              <a:rPr sz="706" spc="-4" dirty="0">
                <a:latin typeface="Arial MT"/>
                <a:cs typeface="Arial MT"/>
              </a:rPr>
              <a:t>5</a:t>
            </a:r>
            <a:endParaRPr sz="706">
              <a:latin typeface="Arial MT"/>
              <a:cs typeface="Arial M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Out-of-bag (OOB) errors</a:t>
            </a:r>
          </a:p>
        </p:txBody>
      </p:sp>
      <p:sp>
        <p:nvSpPr>
          <p:cNvPr id="3" name="Content Placeholder 2"/>
          <p:cNvSpPr>
            <a:spLocks noGrp="1"/>
          </p:cNvSpPr>
          <p:nvPr>
            <p:ph idx="1"/>
          </p:nvPr>
        </p:nvSpPr>
        <p:spPr/>
        <p:txBody>
          <a:bodyPr>
            <a:normAutofit/>
          </a:bodyPr>
          <a:lstStyle/>
          <a:p>
            <a:r>
              <a:rPr lang="en-US" dirty="0"/>
              <a:t>An observation is said to be </a:t>
            </a:r>
            <a:r>
              <a:rPr lang="en-US" dirty="0">
                <a:solidFill>
                  <a:srgbClr val="0070C0"/>
                </a:solidFill>
              </a:rPr>
              <a:t>out-of-the-bag (OOB)</a:t>
            </a:r>
            <a:r>
              <a:rPr lang="en-US" dirty="0"/>
              <a:t> for a bootstrapped sample if it is not in the sample</a:t>
            </a:r>
          </a:p>
          <a:p>
            <a:r>
              <a:rPr lang="en-US" dirty="0"/>
              <a:t>For each observation, there are on average </a:t>
            </a:r>
            <a:r>
              <a:rPr lang="en-US" i="1" dirty="0"/>
              <a:t>B</a:t>
            </a:r>
            <a:r>
              <a:rPr lang="en-US" dirty="0"/>
              <a:t>/3 bootstrapped samples that do not contain it</a:t>
            </a:r>
          </a:p>
          <a:p>
            <a:r>
              <a:rPr lang="en-US" dirty="0"/>
              <a:t>Instead of cross-validation, we can calculate </a:t>
            </a:r>
            <a:r>
              <a:rPr lang="en-US" dirty="0">
                <a:solidFill>
                  <a:srgbClr val="0070C0"/>
                </a:solidFill>
              </a:rPr>
              <a:t>out-of-bag errors </a:t>
            </a:r>
            <a:r>
              <a:rPr lang="en-US" dirty="0"/>
              <a:t> for bagging predictors</a:t>
            </a:r>
          </a:p>
          <a:p>
            <a:pPr lvl="1"/>
            <a:r>
              <a:rPr lang="en-US" dirty="0"/>
              <a:t>For each observation </a:t>
            </a:r>
            <a:r>
              <a:rPr lang="en-US" i="1" dirty="0" err="1"/>
              <a:t>i</a:t>
            </a:r>
            <a:r>
              <a:rPr lang="en-US" dirty="0"/>
              <a:t>, take the bagging estimator based on all </a:t>
            </a:r>
            <a:r>
              <a:rPr lang="en-US" dirty="0" err="1"/>
              <a:t>bootstramped</a:t>
            </a:r>
            <a:r>
              <a:rPr lang="en-US" dirty="0"/>
              <a:t> samples for which </a:t>
            </a:r>
            <a:r>
              <a:rPr lang="en-US" i="1" dirty="0" err="1"/>
              <a:t>i</a:t>
            </a:r>
            <a:r>
              <a:rPr lang="en-US" i="1" dirty="0"/>
              <a:t> </a:t>
            </a:r>
            <a:r>
              <a:rPr lang="en-US" dirty="0"/>
              <a:t>is out-of-the-bag </a:t>
            </a:r>
          </a:p>
          <a:p>
            <a:pPr lvl="1"/>
            <a:r>
              <a:rPr lang="en-US" dirty="0"/>
              <a:t>Define the predicted value for </a:t>
            </a:r>
            <a:r>
              <a:rPr lang="en-US" i="1" dirty="0" err="1"/>
              <a:t>i</a:t>
            </a:r>
            <a:r>
              <a:rPr lang="en-US" i="1" dirty="0"/>
              <a:t> </a:t>
            </a:r>
            <a:r>
              <a:rPr lang="en-US" dirty="0"/>
              <a:t>from this bagging estimator as the OOB prediction for observation </a:t>
            </a:r>
            <a:r>
              <a:rPr lang="en-US" i="1" dirty="0" err="1"/>
              <a:t>i</a:t>
            </a:r>
            <a:endParaRPr lang="en-US" i="1" dirty="0"/>
          </a:p>
          <a:p>
            <a:pPr lvl="1"/>
            <a:r>
              <a:rPr lang="en-US" dirty="0"/>
              <a:t>Calculate MSE of the OOB predictions </a:t>
            </a:r>
          </a:p>
          <a:p>
            <a:r>
              <a:rPr lang="en-US" dirty="0"/>
              <a:t>This does not require costly cross-validation</a:t>
            </a:r>
          </a:p>
          <a:p>
            <a:endParaRPr lang="en-US" dirty="0"/>
          </a:p>
          <a:p>
            <a:endParaRPr lang="en-US" dirty="0"/>
          </a:p>
          <a:p>
            <a:endParaRPr lang="en-US" dirty="0"/>
          </a:p>
          <a:p>
            <a:pPr marL="457200" lvl="1" indent="0">
              <a:buNone/>
            </a:pPr>
            <a:endParaRPr lang="en-US" dirty="0"/>
          </a:p>
        </p:txBody>
      </p:sp>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70</a:t>
            </a:fld>
            <a:endParaRPr lang="en-US"/>
          </a:p>
        </p:txBody>
      </p:sp>
    </p:spTree>
    <p:extLst>
      <p:ext uri="{BB962C8B-B14F-4D97-AF65-F5344CB8AC3E}">
        <p14:creationId xmlns:p14="http://schemas.microsoft.com/office/powerpoint/2010/main" val="3835979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a:t>
            </a:r>
          </a:p>
        </p:txBody>
      </p:sp>
      <p:sp>
        <p:nvSpPr>
          <p:cNvPr id="3" name="Content Placeholder 2"/>
          <p:cNvSpPr>
            <a:spLocks noGrp="1"/>
          </p:cNvSpPr>
          <p:nvPr>
            <p:ph idx="1"/>
          </p:nvPr>
        </p:nvSpPr>
        <p:spPr/>
        <p:txBody>
          <a:bodyPr/>
          <a:lstStyle/>
          <a:p>
            <a:r>
              <a:rPr lang="en-US" dirty="0"/>
              <a:t>Disadvantage of bagging method: difficult to interpret the results</a:t>
            </a:r>
          </a:p>
          <a:p>
            <a:r>
              <a:rPr lang="en-US" dirty="0"/>
              <a:t>Variable importance: total amount of RSS/Gini decrease due to the splits by a certain predictor</a:t>
            </a:r>
          </a:p>
          <a:p>
            <a:r>
              <a:rPr lang="en-US" dirty="0"/>
              <a:t>Helps interpretation of variables</a:t>
            </a:r>
          </a:p>
          <a:p>
            <a:endParaRPr lang="en-US" dirty="0"/>
          </a:p>
        </p:txBody>
      </p:sp>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71</a:t>
            </a:fld>
            <a:endParaRPr lang="en-US"/>
          </a:p>
        </p:txBody>
      </p:sp>
    </p:spTree>
    <p:extLst>
      <p:ext uri="{BB962C8B-B14F-4D97-AF65-F5344CB8AC3E}">
        <p14:creationId xmlns:p14="http://schemas.microsoft.com/office/powerpoint/2010/main" val="31940712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solidFill>
                      <a:srgbClr val="0070C0"/>
                    </a:solidFill>
                  </a:rPr>
                  <a:t>Random forests</a:t>
                </a:r>
                <a:r>
                  <a:rPr lang="en-US" dirty="0"/>
                  <a:t> is a refinement over bagging estimators</a:t>
                </a:r>
              </a:p>
              <a:p>
                <a:pPr lvl="1"/>
                <a:r>
                  <a:rPr lang="en-US" dirty="0"/>
                  <a:t>Still construct trees using bootstrapped samples</a:t>
                </a:r>
              </a:p>
              <a:p>
                <a:pPr lvl="1"/>
                <a:r>
                  <a:rPr lang="en-US" dirty="0"/>
                  <a:t>In each step of splitting a tree, if there are </a:t>
                </a:r>
                <a:r>
                  <a:rPr lang="en-US" i="1" dirty="0"/>
                  <a:t>p</a:t>
                </a:r>
                <a:r>
                  <a:rPr lang="en-US" dirty="0"/>
                  <a:t> predictors to choose from, restrict to a random set of </a:t>
                </a:r>
                <a:r>
                  <a:rPr lang="en-US" i="1" dirty="0"/>
                  <a:t>m &lt; p</a:t>
                </a:r>
                <a:r>
                  <a:rPr lang="en-US" dirty="0"/>
                  <a:t> predictors</a:t>
                </a:r>
              </a:p>
              <a:p>
                <a:pPr lvl="1"/>
                <a:r>
                  <a:rPr lang="en-US" dirty="0"/>
                  <a:t>A common choice is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𝑝</m:t>
                        </m:r>
                      </m:e>
                    </m:rad>
                  </m:oMath>
                </a14:m>
                <a:endParaRPr lang="en-US" dirty="0"/>
              </a:p>
              <a:p>
                <a:r>
                  <a:rPr lang="en-US" dirty="0"/>
                  <a:t>This can reduce correlations among the bagged trees since the method does not always rely on the strongest predictors – the resulting estimator is more accurate</a:t>
                </a:r>
              </a:p>
              <a:p>
                <a:r>
                  <a:rPr lang="en-US" dirty="0"/>
                  <a:t>Usually can reduce OOB and test errors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80" t="-1541" r="-522"/>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72</a:t>
            </a:fld>
            <a:endParaRPr lang="en-US"/>
          </a:p>
        </p:txBody>
      </p:sp>
    </p:spTree>
    <p:extLst>
      <p:ext uri="{BB962C8B-B14F-4D97-AF65-F5344CB8AC3E}">
        <p14:creationId xmlns:p14="http://schemas.microsoft.com/office/powerpoint/2010/main" val="16985206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a:t>
            </a:r>
          </a:p>
        </p:txBody>
      </p:sp>
      <p:sp>
        <p:nvSpPr>
          <p:cNvPr id="3" name="Content Placeholder 2"/>
          <p:cNvSpPr>
            <a:spLocks noGrp="1"/>
          </p:cNvSpPr>
          <p:nvPr>
            <p:ph idx="1"/>
          </p:nvPr>
        </p:nvSpPr>
        <p:spPr/>
        <p:txBody>
          <a:bodyPr/>
          <a:lstStyle/>
          <a:p>
            <a:r>
              <a:rPr lang="en-US" dirty="0">
                <a:solidFill>
                  <a:srgbClr val="0070C0"/>
                </a:solidFill>
              </a:rPr>
              <a:t>Boosting</a:t>
            </a:r>
            <a:r>
              <a:rPr lang="en-US" dirty="0"/>
              <a:t> is also an </a:t>
            </a:r>
            <a:r>
              <a:rPr lang="en-US" dirty="0" err="1"/>
              <a:t>emsemble</a:t>
            </a:r>
            <a:r>
              <a:rPr lang="en-US" dirty="0"/>
              <a:t> predictor based on a set of decision trees over different samples</a:t>
            </a:r>
          </a:p>
          <a:p>
            <a:pPr lvl="1"/>
            <a:r>
              <a:rPr lang="en-US" dirty="0"/>
              <a:t>It does not use bootstrapped samples</a:t>
            </a:r>
          </a:p>
          <a:p>
            <a:r>
              <a:rPr lang="en-US" dirty="0"/>
              <a:t>The boosting trees and samples are constructed sequentially, each using information from the previous trees</a:t>
            </a:r>
          </a:p>
          <a:p>
            <a:r>
              <a:rPr lang="en-US" dirty="0"/>
              <a:t>Most popular boosting method is </a:t>
            </a:r>
            <a:r>
              <a:rPr lang="en-US" dirty="0">
                <a:solidFill>
                  <a:srgbClr val="0070C0"/>
                </a:solidFill>
              </a:rPr>
              <a:t>gradient boosting</a:t>
            </a:r>
            <a:r>
              <a:rPr lang="en-US" dirty="0"/>
              <a:t>: in each step, a decision tree is formed to predict the </a:t>
            </a:r>
            <a:r>
              <a:rPr lang="en-US" i="1" dirty="0"/>
              <a:t>residual error</a:t>
            </a:r>
            <a:r>
              <a:rPr lang="en-US" dirty="0"/>
              <a:t> from the previous estimation</a:t>
            </a:r>
          </a:p>
        </p:txBody>
      </p:sp>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73</a:t>
            </a:fld>
            <a:endParaRPr lang="en-US"/>
          </a:p>
        </p:txBody>
      </p:sp>
    </p:spTree>
    <p:extLst>
      <p:ext uri="{BB962C8B-B14F-4D97-AF65-F5344CB8AC3E}">
        <p14:creationId xmlns:p14="http://schemas.microsoft.com/office/powerpoint/2010/main" val="36451573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Boosting</a:t>
            </a:r>
          </a:p>
        </p:txBody>
      </p:sp>
      <p:pic>
        <p:nvPicPr>
          <p:cNvPr id="7" name="Content Placeholder 6"/>
          <p:cNvPicPr>
            <a:picLocks noGrp="1" noChangeAspect="1"/>
          </p:cNvPicPr>
          <p:nvPr>
            <p:ph idx="1"/>
          </p:nvPr>
        </p:nvPicPr>
        <p:blipFill>
          <a:blip r:embed="rId2"/>
          <a:stretch>
            <a:fillRect/>
          </a:stretch>
        </p:blipFill>
        <p:spPr>
          <a:xfrm>
            <a:off x="3886986" y="1419225"/>
            <a:ext cx="4749015" cy="4739612"/>
          </a:xfrm>
          <a:prstGeom prst="rect">
            <a:avLst/>
          </a:prstGeom>
        </p:spPr>
      </p:pic>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74</a:t>
            </a:fld>
            <a:endParaRPr lang="en-US"/>
          </a:p>
        </p:txBody>
      </p:sp>
      <p:sp>
        <p:nvSpPr>
          <p:cNvPr id="8" name="TextBox 7"/>
          <p:cNvSpPr txBox="1"/>
          <p:nvPr/>
        </p:nvSpPr>
        <p:spPr>
          <a:xfrm>
            <a:off x="1857830" y="6356352"/>
            <a:ext cx="2394857" cy="276999"/>
          </a:xfrm>
          <a:prstGeom prst="rect">
            <a:avLst/>
          </a:prstGeom>
          <a:noFill/>
        </p:spPr>
        <p:txBody>
          <a:bodyPr wrap="square" rtlCol="0">
            <a:spAutoFit/>
          </a:bodyPr>
          <a:lstStyle/>
          <a:p>
            <a:r>
              <a:rPr lang="en-US" sz="1200" dirty="0"/>
              <a:t>Source: </a:t>
            </a:r>
            <a:r>
              <a:rPr lang="en-US" sz="1200" dirty="0" err="1"/>
              <a:t>Geron</a:t>
            </a:r>
            <a:r>
              <a:rPr lang="en-US" sz="1200" dirty="0"/>
              <a:t> (2017)</a:t>
            </a:r>
          </a:p>
        </p:txBody>
      </p:sp>
    </p:spTree>
    <p:extLst>
      <p:ext uri="{BB962C8B-B14F-4D97-AF65-F5344CB8AC3E}">
        <p14:creationId xmlns:p14="http://schemas.microsoft.com/office/powerpoint/2010/main" val="10405583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Boosting – Algorithm </a:t>
            </a:r>
          </a:p>
        </p:txBody>
      </p:sp>
      <p:pic>
        <p:nvPicPr>
          <p:cNvPr id="6" name="Content Placeholder 5"/>
          <p:cNvPicPr>
            <a:picLocks noGrp="1" noChangeAspect="1"/>
          </p:cNvPicPr>
          <p:nvPr>
            <p:ph idx="1"/>
          </p:nvPr>
        </p:nvPicPr>
        <p:blipFill>
          <a:blip r:embed="rId2"/>
          <a:stretch>
            <a:fillRect/>
          </a:stretch>
        </p:blipFill>
        <p:spPr>
          <a:xfrm>
            <a:off x="2982232" y="1442924"/>
            <a:ext cx="6028418" cy="4692710"/>
          </a:xfrm>
          <a:prstGeom prst="rect">
            <a:avLst/>
          </a:prstGeom>
        </p:spPr>
      </p:pic>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75</a:t>
            </a:fld>
            <a:endParaRPr lang="en-US"/>
          </a:p>
        </p:txBody>
      </p:sp>
    </p:spTree>
    <p:extLst>
      <p:ext uri="{BB962C8B-B14F-4D97-AF65-F5344CB8AC3E}">
        <p14:creationId xmlns:p14="http://schemas.microsoft.com/office/powerpoint/2010/main" val="23053851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Boosting – Parameters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Number of trees </a:t>
                </a:r>
                <a:r>
                  <a:rPr lang="en-US" i="1" dirty="0"/>
                  <a:t>B</a:t>
                </a:r>
              </a:p>
              <a:p>
                <a:pPr lvl="1"/>
                <a:r>
                  <a:rPr lang="en-US" dirty="0"/>
                  <a:t>Unlike bagging and random forests, boosting can </a:t>
                </a:r>
                <a:r>
                  <a:rPr lang="en-US" dirty="0" err="1"/>
                  <a:t>overfit</a:t>
                </a:r>
                <a:endParaRPr lang="en-US" dirty="0"/>
              </a:p>
              <a:p>
                <a:pPr lvl="1"/>
                <a:r>
                  <a:rPr lang="en-US" dirty="0"/>
                  <a:t>Overfitting tend to happen slowly</a:t>
                </a:r>
              </a:p>
              <a:p>
                <a:pPr lvl="1"/>
                <a:r>
                  <a:rPr lang="en-US" dirty="0"/>
                  <a:t>Use cross-validation to select </a:t>
                </a:r>
                <a:r>
                  <a:rPr lang="en-US" i="1" dirty="0"/>
                  <a:t>B</a:t>
                </a:r>
              </a:p>
              <a:p>
                <a:r>
                  <a:rPr lang="en-US" dirty="0"/>
                  <a:t>Shrinkage parameter </a:t>
                </a:r>
                <a14:m>
                  <m:oMath xmlns:m="http://schemas.openxmlformats.org/officeDocument/2006/math">
                    <m:r>
                      <a:rPr lang="en-US" b="0" i="1" smtClean="0">
                        <a:latin typeface="Cambria Math" panose="02040503050406030204" pitchFamily="18" charset="0"/>
                      </a:rPr>
                      <m:t>𝜆</m:t>
                    </m:r>
                  </m:oMath>
                </a14:m>
                <a:endParaRPr lang="en-US" dirty="0"/>
              </a:p>
              <a:p>
                <a:pPr lvl="1"/>
                <a:r>
                  <a:rPr lang="en-US" dirty="0"/>
                  <a:t>Controls the rate at which boosting learns</a:t>
                </a:r>
              </a:p>
              <a:p>
                <a:pPr lvl="1"/>
                <a:r>
                  <a:rPr lang="en-US" dirty="0"/>
                  <a:t>Small </a:t>
                </a:r>
                <a14:m>
                  <m:oMath xmlns:m="http://schemas.openxmlformats.org/officeDocument/2006/math">
                    <m:r>
                      <a:rPr lang="en-US" i="1">
                        <a:latin typeface="Cambria Math" panose="02040503050406030204" pitchFamily="18" charset="0"/>
                      </a:rPr>
                      <m:t>𝜆</m:t>
                    </m:r>
                  </m:oMath>
                </a14:m>
                <a:r>
                  <a:rPr lang="en-US" dirty="0"/>
                  <a:t> implies slower learning (and convergence) rate</a:t>
                </a:r>
              </a:p>
              <a:p>
                <a:pPr lvl="1"/>
                <a:r>
                  <a:rPr lang="en-US" dirty="0"/>
                  <a:t>Usually set to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oMath>
                </a14:m>
                <a:r>
                  <a:rPr lang="en-US" dirty="0"/>
                  <a:t> 0.01 or 0.001</a:t>
                </a:r>
              </a:p>
              <a:p>
                <a:r>
                  <a:rPr lang="en-US" dirty="0"/>
                  <a:t>Number of splits in each tree </a:t>
                </a:r>
                <a:r>
                  <a:rPr lang="en-US" i="1" dirty="0"/>
                  <a:t>d</a:t>
                </a:r>
              </a:p>
              <a:p>
                <a:pPr lvl="1"/>
                <a:r>
                  <a:rPr lang="en-US" dirty="0"/>
                  <a:t>Controls how many variables are used in each tree</a:t>
                </a:r>
              </a:p>
              <a:p>
                <a:pPr lvl="1"/>
                <a:r>
                  <a:rPr lang="en-US" dirty="0"/>
                  <a:t>Often small trees, or even </a:t>
                </a:r>
                <a:r>
                  <a:rPr lang="en-US" i="1" dirty="0"/>
                  <a:t>d</a:t>
                </a:r>
                <a:r>
                  <a:rPr lang="en-US" dirty="0"/>
                  <a:t> = 1 (stumps) work well!</a:t>
                </a:r>
              </a:p>
              <a:p>
                <a:pPr lvl="2"/>
                <a:r>
                  <a:rPr lang="en-US" dirty="0"/>
                  <a:t>Each tree takes into account that previous trees have been built</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80" t="-1541"/>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76</a:t>
            </a:fld>
            <a:endParaRPr lang="en-US"/>
          </a:p>
        </p:txBody>
      </p:sp>
    </p:spTree>
    <p:extLst>
      <p:ext uri="{BB962C8B-B14F-4D97-AF65-F5344CB8AC3E}">
        <p14:creationId xmlns:p14="http://schemas.microsoft.com/office/powerpoint/2010/main" val="7673955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Machines</a:t>
            </a:r>
          </a:p>
        </p:txBody>
      </p:sp>
      <p:sp>
        <p:nvSpPr>
          <p:cNvPr id="3" name="Content Placeholder 2"/>
          <p:cNvSpPr>
            <a:spLocks noGrp="1"/>
          </p:cNvSpPr>
          <p:nvPr>
            <p:ph idx="1"/>
          </p:nvPr>
        </p:nvSpPr>
        <p:spPr/>
        <p:txBody>
          <a:bodyPr/>
          <a:lstStyle/>
          <a:p>
            <a:r>
              <a:rPr lang="en-US" dirty="0"/>
              <a:t>Developed in 1990s</a:t>
            </a:r>
          </a:p>
          <a:p>
            <a:r>
              <a:rPr lang="en-US" dirty="0"/>
              <a:t>Performed well in a number of settings</a:t>
            </a:r>
          </a:p>
          <a:p>
            <a:pPr lvl="1"/>
            <a:r>
              <a:rPr lang="en-US" dirty="0"/>
              <a:t>Image Analysis</a:t>
            </a:r>
          </a:p>
          <a:p>
            <a:pPr lvl="1"/>
            <a:r>
              <a:rPr lang="en-US" dirty="0"/>
              <a:t>Text Analysis</a:t>
            </a:r>
          </a:p>
          <a:p>
            <a:r>
              <a:rPr lang="en-US" dirty="0"/>
              <a:t>Perform well even when the number of features is very large (e.g., in text analysis)</a:t>
            </a:r>
          </a:p>
          <a:p>
            <a:r>
              <a:rPr lang="en-US" dirty="0"/>
              <a:t>Considered one of the best “out of the box” classifiers, especially for small and medium datasets</a:t>
            </a:r>
          </a:p>
          <a:p>
            <a:endParaRPr lang="en-US" dirty="0"/>
          </a:p>
        </p:txBody>
      </p:sp>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77</a:t>
            </a:fld>
            <a:endParaRPr lang="en-US"/>
          </a:p>
        </p:txBody>
      </p:sp>
    </p:spTree>
    <p:extLst>
      <p:ext uri="{BB962C8B-B14F-4D97-AF65-F5344CB8AC3E}">
        <p14:creationId xmlns:p14="http://schemas.microsoft.com/office/powerpoint/2010/main" val="11072162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Separating Hyperplane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Suppose we have a training sample that consists of </a:t>
                </a:r>
                <a:r>
                  <a:rPr lang="en-US" i="1" dirty="0"/>
                  <a:t>n</a:t>
                </a:r>
                <a:r>
                  <a:rPr lang="en-US" dirty="0"/>
                  <a:t> data points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 </m:t>
                    </m:r>
                  </m:oMath>
                </a14:m>
                <a:r>
                  <a:rPr lang="en-US" dirty="0"/>
                  <a:t> in a </a:t>
                </a:r>
                <a:r>
                  <a:rPr lang="en-US" i="1" dirty="0"/>
                  <a:t>p</a:t>
                </a:r>
                <a:r>
                  <a:rPr lang="en-US" dirty="0"/>
                  <a:t>-dimensional space</a:t>
                </a:r>
              </a:p>
              <a:p>
                <a:r>
                  <a:rPr lang="en-US" dirty="0"/>
                  <a:t>Each data point has </a:t>
                </a:r>
                <a:r>
                  <a:rPr lang="en-US" i="1" dirty="0"/>
                  <a:t>p</a:t>
                </a:r>
                <a:r>
                  <a:rPr lang="en-US" dirty="0"/>
                  <a:t> </a:t>
                </a:r>
                <a:r>
                  <a:rPr lang="en-US" dirty="0">
                    <a:solidFill>
                      <a:srgbClr val="0070C0"/>
                    </a:solidFill>
                  </a:rPr>
                  <a:t>features </a:t>
                </a:r>
                <a:r>
                  <a:rPr lang="en-US" dirty="0"/>
                  <a:t>(or variables)</a:t>
                </a:r>
              </a:p>
              <a:p>
                <a:r>
                  <a:rPr lang="en-US" dirty="0"/>
                  <a:t>The observations belong to two classes: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∈{−1,1}</m:t>
                      </m:r>
                    </m:oMath>
                  </m:oMathPara>
                </a14:m>
                <a:endParaRPr lang="en-US" dirty="0"/>
              </a:p>
              <a:p>
                <a:r>
                  <a:rPr lang="en-US" dirty="0"/>
                  <a:t>A </a:t>
                </a:r>
                <a:r>
                  <a:rPr lang="en-US" dirty="0">
                    <a:solidFill>
                      <a:srgbClr val="0070C0"/>
                    </a:solidFill>
                  </a:rPr>
                  <a:t>separating hyperplane </a:t>
                </a:r>
                <a:r>
                  <a:rPr lang="en-US" dirty="0"/>
                  <a:t>in the </a:t>
                </a:r>
                <a:r>
                  <a:rPr lang="en-US" i="1" dirty="0"/>
                  <a:t>p</a:t>
                </a:r>
                <a:r>
                  <a:rPr lang="en-US" dirty="0"/>
                  <a:t>-dimensional space is a linear hyperplane that separates points in the two classes</a:t>
                </a:r>
              </a:p>
              <a:p>
                <a:r>
                  <a:rPr lang="en-US" dirty="0"/>
                  <a:t>The equation for a hyperplane is generally given by</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m:t>
                          </m:r>
                        </m:sub>
                      </m:sSub>
                      <m:r>
                        <a:rPr lang="en-US" b="0" i="1" smtClean="0">
                          <a:latin typeface="Cambria Math" panose="02040503050406030204" pitchFamily="18" charset="0"/>
                        </a:rPr>
                        <m:t>=0</m:t>
                      </m:r>
                    </m:oMath>
                  </m:oMathPara>
                </a14:m>
                <a:endParaRPr lang="en-US" dirty="0"/>
              </a:p>
              <a:p>
                <a:endParaRPr lang="en-US" dirty="0"/>
              </a:p>
              <a:p>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80" t="-1541" r="-812"/>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78</a:t>
            </a:fld>
            <a:endParaRPr lang="en-US"/>
          </a:p>
        </p:txBody>
      </p:sp>
    </p:spTree>
    <p:extLst>
      <p:ext uri="{BB962C8B-B14F-4D97-AF65-F5344CB8AC3E}">
        <p14:creationId xmlns:p14="http://schemas.microsoft.com/office/powerpoint/2010/main" val="10808371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Separating Hyperplanes</a:t>
            </a:r>
          </a:p>
        </p:txBody>
      </p:sp>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79</a:t>
            </a:fld>
            <a:endParaRPr lang="en-US"/>
          </a:p>
        </p:txBody>
      </p:sp>
      <p:pic>
        <p:nvPicPr>
          <p:cNvPr id="11" name="Picture 10"/>
          <p:cNvPicPr>
            <a:picLocks noChangeAspect="1"/>
          </p:cNvPicPr>
          <p:nvPr/>
        </p:nvPicPr>
        <p:blipFill>
          <a:blip r:embed="rId2"/>
          <a:stretch>
            <a:fillRect/>
          </a:stretch>
        </p:blipFill>
        <p:spPr>
          <a:xfrm>
            <a:off x="2969116" y="1408409"/>
            <a:ext cx="5012834" cy="4947943"/>
          </a:xfrm>
          <a:prstGeom prst="rect">
            <a:avLst/>
          </a:prstGeom>
        </p:spPr>
      </p:pic>
    </p:spTree>
    <p:extLst>
      <p:ext uri="{BB962C8B-B14F-4D97-AF65-F5344CB8AC3E}">
        <p14:creationId xmlns:p14="http://schemas.microsoft.com/office/powerpoint/2010/main" val="658012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8236" y="315191"/>
            <a:ext cx="7784447" cy="500232"/>
          </a:xfrm>
          <a:prstGeom prst="rect">
            <a:avLst/>
          </a:prstGeom>
        </p:spPr>
        <p:txBody>
          <a:bodyPr vert="horz" wrap="square" lIns="0" tIns="11206" rIns="0" bIns="0" rtlCol="0">
            <a:spAutoFit/>
          </a:bodyPr>
          <a:lstStyle/>
          <a:p>
            <a:pPr marL="11206">
              <a:lnSpc>
                <a:spcPct val="100000"/>
              </a:lnSpc>
              <a:spcBef>
                <a:spcPts val="88"/>
              </a:spcBef>
            </a:pPr>
            <a:r>
              <a:rPr sz="3177" dirty="0"/>
              <a:t>AI</a:t>
            </a:r>
            <a:r>
              <a:rPr sz="3177" spc="-35" dirty="0"/>
              <a:t> </a:t>
            </a:r>
            <a:r>
              <a:rPr sz="3177" dirty="0"/>
              <a:t>and</a:t>
            </a:r>
            <a:r>
              <a:rPr sz="3177" spc="-26" dirty="0"/>
              <a:t> </a:t>
            </a:r>
            <a:r>
              <a:rPr sz="3177" dirty="0"/>
              <a:t>Machine</a:t>
            </a:r>
            <a:r>
              <a:rPr sz="3177" spc="-26" dirty="0"/>
              <a:t> </a:t>
            </a:r>
            <a:r>
              <a:rPr sz="3177" dirty="0"/>
              <a:t>Learning</a:t>
            </a:r>
          </a:p>
        </p:txBody>
      </p:sp>
      <p:pic>
        <p:nvPicPr>
          <p:cNvPr id="3" name="object 3"/>
          <p:cNvPicPr/>
          <p:nvPr/>
        </p:nvPicPr>
        <p:blipFill>
          <a:blip r:embed="rId2" cstate="print"/>
          <a:stretch>
            <a:fillRect/>
          </a:stretch>
        </p:blipFill>
        <p:spPr>
          <a:xfrm>
            <a:off x="649941" y="1250936"/>
            <a:ext cx="4540083" cy="4375718"/>
          </a:xfrm>
          <a:prstGeom prst="rect">
            <a:avLst/>
          </a:prstGeom>
        </p:spPr>
      </p:pic>
      <p:sp>
        <p:nvSpPr>
          <p:cNvPr id="4" name="object 4"/>
          <p:cNvSpPr txBox="1"/>
          <p:nvPr/>
        </p:nvSpPr>
        <p:spPr>
          <a:xfrm>
            <a:off x="5190024" y="2420471"/>
            <a:ext cx="6534689" cy="1732017"/>
          </a:xfrm>
          <a:prstGeom prst="rect">
            <a:avLst/>
          </a:prstGeom>
        </p:spPr>
        <p:txBody>
          <a:bodyPr vert="horz" wrap="square" lIns="0" tIns="25213" rIns="0" bIns="0" rtlCol="0">
            <a:spAutoFit/>
          </a:bodyPr>
          <a:lstStyle/>
          <a:p>
            <a:pPr marL="577134" marR="4483" indent="-252146">
              <a:spcBef>
                <a:spcPts val="199"/>
              </a:spcBef>
              <a:buFont typeface="Arial" panose="020B0604020202020204" pitchFamily="34" charset="0"/>
              <a:buChar char="•"/>
            </a:pPr>
            <a:r>
              <a:rPr sz="2118" dirty="0">
                <a:latin typeface="Times New Roman" panose="02020603050405020304" pitchFamily="18" charset="0"/>
                <a:cs typeface="Times New Roman" panose="02020603050405020304" pitchFamily="18" charset="0"/>
              </a:rPr>
              <a:t>DL - =&gt;</a:t>
            </a:r>
            <a:r>
              <a:rPr sz="2118" spc="-4" dirty="0">
                <a:latin typeface="Times New Roman" panose="02020603050405020304" pitchFamily="18" charset="0"/>
                <a:cs typeface="Times New Roman" panose="02020603050405020304" pitchFamily="18" charset="0"/>
              </a:rPr>
              <a:t> </a:t>
            </a:r>
            <a:r>
              <a:rPr sz="2118" spc="-18" dirty="0">
                <a:latin typeface="Times New Roman" panose="02020603050405020304" pitchFamily="18" charset="0"/>
                <a:cs typeface="Times New Roman" panose="02020603050405020304" pitchFamily="18" charset="0"/>
              </a:rPr>
              <a:t>2010’s</a:t>
            </a:r>
            <a:r>
              <a:rPr sz="2118" spc="-4"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=&gt; </a:t>
            </a:r>
            <a:r>
              <a:rPr sz="2118" spc="-4" dirty="0">
                <a:latin typeface="Times New Roman" panose="02020603050405020304" pitchFamily="18" charset="0"/>
                <a:cs typeface="Times New Roman" panose="02020603050405020304" pitchFamily="18" charset="0"/>
              </a:rPr>
              <a:t>ML</a:t>
            </a:r>
            <a:r>
              <a:rPr sz="2118"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with</a:t>
            </a:r>
            <a:r>
              <a:rPr sz="2118" spc="4" dirty="0">
                <a:latin typeface="Times New Roman" panose="02020603050405020304" pitchFamily="18" charset="0"/>
                <a:cs typeface="Times New Roman" panose="02020603050405020304" pitchFamily="18" charset="0"/>
              </a:rPr>
              <a:t> </a:t>
            </a:r>
            <a:r>
              <a:rPr sz="2118" spc="-9" dirty="0">
                <a:latin typeface="Times New Roman" panose="02020603050405020304" pitchFamily="18" charset="0"/>
                <a:cs typeface="Times New Roman" panose="02020603050405020304" pitchFamily="18" charset="0"/>
              </a:rPr>
              <a:t>Multi-layer </a:t>
            </a:r>
            <a:r>
              <a:rPr sz="2118" spc="-349" dirty="0">
                <a:latin typeface="Times New Roman" panose="02020603050405020304" pitchFamily="18" charset="0"/>
                <a:cs typeface="Times New Roman" panose="02020603050405020304" pitchFamily="18" charset="0"/>
              </a:rPr>
              <a:t> </a:t>
            </a:r>
            <a:r>
              <a:rPr sz="2118" spc="-9" dirty="0">
                <a:latin typeface="Times New Roman" panose="02020603050405020304" pitchFamily="18" charset="0"/>
                <a:cs typeface="Times New Roman" panose="02020603050405020304" pitchFamily="18" charset="0"/>
              </a:rPr>
              <a:t>Neural</a:t>
            </a:r>
            <a:r>
              <a:rPr sz="2118" spc="-4" dirty="0">
                <a:latin typeface="Times New Roman" panose="02020603050405020304" pitchFamily="18" charset="0"/>
                <a:cs typeface="Times New Roman" panose="02020603050405020304" pitchFamily="18" charset="0"/>
              </a:rPr>
              <a:t> </a:t>
            </a:r>
            <a:r>
              <a:rPr sz="2118" spc="-9" dirty="0">
                <a:latin typeface="Times New Roman" panose="02020603050405020304" pitchFamily="18" charset="0"/>
                <a:cs typeface="Times New Roman" panose="02020603050405020304" pitchFamily="18" charset="0"/>
              </a:rPr>
              <a:t>Networks</a:t>
            </a:r>
            <a:endParaRPr lang="en-US" sz="2118" dirty="0">
              <a:latin typeface="Times New Roman" panose="02020603050405020304" pitchFamily="18" charset="0"/>
              <a:cs typeface="Times New Roman" panose="02020603050405020304" pitchFamily="18" charset="0"/>
            </a:endParaRPr>
          </a:p>
          <a:p>
            <a:pPr marL="577134" marR="4483" indent="-252146">
              <a:spcBef>
                <a:spcPts val="199"/>
              </a:spcBef>
              <a:buFont typeface="Arial" panose="020B0604020202020204" pitchFamily="34" charset="0"/>
              <a:buChar char="•"/>
            </a:pPr>
            <a:r>
              <a:rPr sz="2118" spc="-4" dirty="0">
                <a:latin typeface="Times New Roman" panose="02020603050405020304" pitchFamily="18" charset="0"/>
                <a:cs typeface="Times New Roman" panose="02020603050405020304" pitchFamily="18" charset="0"/>
              </a:rPr>
              <a:t>RL</a:t>
            </a:r>
            <a:r>
              <a:rPr sz="2118"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 ML</a:t>
            </a:r>
            <a:r>
              <a:rPr sz="2118" dirty="0">
                <a:latin typeface="Times New Roman" panose="02020603050405020304" pitchFamily="18" charset="0"/>
                <a:cs typeface="Times New Roman" panose="02020603050405020304" pitchFamily="18" charset="0"/>
              </a:rPr>
              <a:t> </a:t>
            </a:r>
            <a:r>
              <a:rPr sz="2118" spc="-9" dirty="0">
                <a:latin typeface="Times New Roman" panose="02020603050405020304" pitchFamily="18" charset="0"/>
                <a:cs typeface="Times New Roman" panose="02020603050405020304" pitchFamily="18" charset="0"/>
              </a:rPr>
              <a:t>Extracting</a:t>
            </a:r>
            <a:r>
              <a:rPr sz="2118" spc="-4" dirty="0">
                <a:latin typeface="Times New Roman" panose="02020603050405020304" pitchFamily="18" charset="0"/>
                <a:cs typeface="Times New Roman" panose="02020603050405020304" pitchFamily="18" charset="0"/>
              </a:rPr>
              <a:t> </a:t>
            </a:r>
            <a:r>
              <a:rPr sz="2118" spc="-9" dirty="0">
                <a:latin typeface="Times New Roman" panose="02020603050405020304" pitchFamily="18" charset="0"/>
                <a:cs typeface="Times New Roman" panose="02020603050405020304" pitchFamily="18" charset="0"/>
              </a:rPr>
              <a:t>Features </a:t>
            </a:r>
            <a:r>
              <a:rPr sz="2118" dirty="0">
                <a:latin typeface="Times New Roman" panose="02020603050405020304" pitchFamily="18" charset="0"/>
                <a:cs typeface="Times New Roman" panose="02020603050405020304" pitchFamily="18" charset="0"/>
              </a:rPr>
              <a:t>of </a:t>
            </a:r>
            <a:r>
              <a:rPr sz="2118" spc="-349" dirty="0">
                <a:latin typeface="Times New Roman" panose="02020603050405020304" pitchFamily="18" charset="0"/>
                <a:cs typeface="Times New Roman" panose="02020603050405020304" pitchFamily="18" charset="0"/>
              </a:rPr>
              <a:t> </a:t>
            </a:r>
            <a:r>
              <a:rPr sz="2118" spc="-9" dirty="0">
                <a:latin typeface="Times New Roman" panose="02020603050405020304" pitchFamily="18" charset="0"/>
                <a:cs typeface="Times New Roman" panose="02020603050405020304" pitchFamily="18" charset="0"/>
              </a:rPr>
              <a:t>Data</a:t>
            </a:r>
            <a:r>
              <a:rPr sz="2118"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Sets</a:t>
            </a:r>
            <a:endParaRPr lang="en-US" sz="2118" dirty="0">
              <a:latin typeface="Times New Roman" panose="02020603050405020304" pitchFamily="18" charset="0"/>
              <a:cs typeface="Times New Roman" panose="02020603050405020304" pitchFamily="18" charset="0"/>
            </a:endParaRPr>
          </a:p>
          <a:p>
            <a:pPr marL="577134" marR="4483" indent="-252146">
              <a:spcBef>
                <a:spcPts val="199"/>
              </a:spcBef>
              <a:buFont typeface="Arial" panose="020B0604020202020204" pitchFamily="34" charset="0"/>
              <a:buChar char="•"/>
            </a:pPr>
            <a:r>
              <a:rPr sz="2118" spc="-4" dirty="0">
                <a:latin typeface="Times New Roman" panose="02020603050405020304" pitchFamily="18" charset="0"/>
                <a:cs typeface="Times New Roman" panose="02020603050405020304" pitchFamily="18" charset="0"/>
              </a:rPr>
              <a:t>ML </a:t>
            </a:r>
            <a:r>
              <a:rPr sz="2118" dirty="0">
                <a:latin typeface="Times New Roman" panose="02020603050405020304" pitchFamily="18" charset="0"/>
                <a:cs typeface="Times New Roman" panose="02020603050405020304" pitchFamily="18" charset="0"/>
              </a:rPr>
              <a:t>– </a:t>
            </a:r>
            <a:r>
              <a:rPr sz="2118" spc="-18" dirty="0">
                <a:latin typeface="Times New Roman" panose="02020603050405020304" pitchFamily="18" charset="0"/>
                <a:cs typeface="Times New Roman" panose="02020603050405020304" pitchFamily="18" charset="0"/>
              </a:rPr>
              <a:t>1980’s </a:t>
            </a:r>
            <a:r>
              <a:rPr sz="2118" dirty="0">
                <a:latin typeface="Times New Roman" panose="02020603050405020304" pitchFamily="18" charset="0"/>
                <a:cs typeface="Times New Roman" panose="02020603050405020304" pitchFamily="18" charset="0"/>
              </a:rPr>
              <a:t>=&gt; </a:t>
            </a:r>
            <a:r>
              <a:rPr sz="2118" spc="-4" dirty="0">
                <a:latin typeface="Times New Roman" panose="02020603050405020304" pitchFamily="18" charset="0"/>
                <a:cs typeface="Times New Roman" panose="02020603050405020304" pitchFamily="18" charset="0"/>
              </a:rPr>
              <a:t>Machines </a:t>
            </a:r>
            <a:r>
              <a:rPr sz="2118" spc="-9" dirty="0">
                <a:latin typeface="Times New Roman" panose="02020603050405020304" pitchFamily="18" charset="0"/>
                <a:cs typeface="Times New Roman" panose="02020603050405020304" pitchFamily="18" charset="0"/>
              </a:rPr>
              <a:t>Improve </a:t>
            </a:r>
            <a:r>
              <a:rPr sz="2118" spc="-349"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with</a:t>
            </a:r>
            <a:r>
              <a:rPr sz="2118" spc="4" dirty="0">
                <a:latin typeface="Times New Roman" panose="02020603050405020304" pitchFamily="18" charset="0"/>
                <a:cs typeface="Times New Roman" panose="02020603050405020304" pitchFamily="18" charset="0"/>
              </a:rPr>
              <a:t> </a:t>
            </a:r>
            <a:r>
              <a:rPr sz="2118" spc="-4" dirty="0">
                <a:latin typeface="Times New Roman" panose="02020603050405020304" pitchFamily="18" charset="0"/>
                <a:cs typeface="Times New Roman" panose="02020603050405020304" pitchFamily="18" charset="0"/>
              </a:rPr>
              <a:t>Experience</a:t>
            </a:r>
            <a:endParaRPr lang="en-US" sz="2118" dirty="0">
              <a:latin typeface="Times New Roman" panose="02020603050405020304" pitchFamily="18" charset="0"/>
              <a:cs typeface="Times New Roman" panose="02020603050405020304" pitchFamily="18" charset="0"/>
            </a:endParaRPr>
          </a:p>
          <a:p>
            <a:pPr marL="577134" marR="4483" indent="-252146">
              <a:spcBef>
                <a:spcPts val="199"/>
              </a:spcBef>
              <a:buFont typeface="Arial" panose="020B0604020202020204" pitchFamily="34" charset="0"/>
              <a:buChar char="•"/>
            </a:pPr>
            <a:r>
              <a:rPr sz="2118" spc="-4" dirty="0">
                <a:latin typeface="Times New Roman" panose="02020603050405020304" pitchFamily="18" charset="0"/>
                <a:cs typeface="Times New Roman" panose="02020603050405020304" pitchFamily="18" charset="0"/>
              </a:rPr>
              <a:t>AI </a:t>
            </a:r>
            <a:r>
              <a:rPr sz="2118" dirty="0">
                <a:latin typeface="Times New Roman" panose="02020603050405020304" pitchFamily="18" charset="0"/>
                <a:cs typeface="Times New Roman" panose="02020603050405020304" pitchFamily="18" charset="0"/>
              </a:rPr>
              <a:t>– </a:t>
            </a:r>
            <a:r>
              <a:rPr sz="2118" spc="-18" dirty="0">
                <a:latin typeface="Times New Roman" panose="02020603050405020304" pitchFamily="18" charset="0"/>
                <a:cs typeface="Times New Roman" panose="02020603050405020304" pitchFamily="18" charset="0"/>
              </a:rPr>
              <a:t>1950’s </a:t>
            </a:r>
            <a:r>
              <a:rPr sz="2118" dirty="0">
                <a:latin typeface="Times New Roman" panose="02020603050405020304" pitchFamily="18" charset="0"/>
                <a:cs typeface="Times New Roman" panose="02020603050405020304" pitchFamily="18" charset="0"/>
              </a:rPr>
              <a:t>=&gt; </a:t>
            </a:r>
            <a:r>
              <a:rPr sz="2118" spc="-9" dirty="0">
                <a:latin typeface="Times New Roman" panose="02020603050405020304" pitchFamily="18" charset="0"/>
                <a:cs typeface="Times New Roman" panose="02020603050405020304" pitchFamily="18" charset="0"/>
              </a:rPr>
              <a:t>Computers </a:t>
            </a:r>
            <a:r>
              <a:rPr sz="2118" spc="-4" dirty="0">
                <a:latin typeface="Times New Roman" panose="02020603050405020304" pitchFamily="18" charset="0"/>
                <a:cs typeface="Times New Roman" panose="02020603050405020304" pitchFamily="18" charset="0"/>
              </a:rPr>
              <a:t>Mimic </a:t>
            </a:r>
            <a:r>
              <a:rPr sz="2118" spc="-349" dirty="0">
                <a:latin typeface="Times New Roman" panose="02020603050405020304" pitchFamily="18" charset="0"/>
                <a:cs typeface="Times New Roman" panose="02020603050405020304" pitchFamily="18" charset="0"/>
              </a:rPr>
              <a:t> </a:t>
            </a:r>
            <a:r>
              <a:rPr sz="2118" dirty="0">
                <a:latin typeface="Times New Roman" panose="02020603050405020304" pitchFamily="18" charset="0"/>
                <a:cs typeface="Times New Roman" panose="02020603050405020304" pitchFamily="18" charset="0"/>
              </a:rPr>
              <a:t>Human</a:t>
            </a:r>
            <a:r>
              <a:rPr sz="2118" spc="4" dirty="0">
                <a:latin typeface="Times New Roman" panose="02020603050405020304" pitchFamily="18" charset="0"/>
                <a:cs typeface="Times New Roman" panose="02020603050405020304" pitchFamily="18" charset="0"/>
              </a:rPr>
              <a:t> </a:t>
            </a:r>
            <a:r>
              <a:rPr sz="2118" spc="-9" dirty="0">
                <a:latin typeface="Times New Roman" panose="02020603050405020304" pitchFamily="18" charset="0"/>
                <a:cs typeface="Times New Roman" panose="02020603050405020304" pitchFamily="18" charset="0"/>
              </a:rPr>
              <a:t>Intelligence</a:t>
            </a:r>
            <a:endParaRPr sz="2118" dirty="0">
              <a:latin typeface="Times New Roman" panose="02020603050405020304" pitchFamily="18" charset="0"/>
              <a:cs typeface="Times New Roman" panose="02020603050405020304" pitchFamily="18" charset="0"/>
            </a:endParaRPr>
          </a:p>
        </p:txBody>
      </p:sp>
      <p:sp>
        <p:nvSpPr>
          <p:cNvPr id="5" name="object 5"/>
          <p:cNvSpPr txBox="1"/>
          <p:nvPr/>
        </p:nvSpPr>
        <p:spPr>
          <a:xfrm>
            <a:off x="10606951" y="5626654"/>
            <a:ext cx="72278" cy="119935"/>
          </a:xfrm>
          <a:prstGeom prst="rect">
            <a:avLst/>
          </a:prstGeom>
        </p:spPr>
        <p:txBody>
          <a:bodyPr vert="horz" wrap="square" lIns="0" tIns="11206" rIns="0" bIns="0" rtlCol="0">
            <a:spAutoFit/>
          </a:bodyPr>
          <a:lstStyle/>
          <a:p>
            <a:pPr marL="11206">
              <a:spcBef>
                <a:spcPts val="88"/>
              </a:spcBef>
            </a:pPr>
            <a:r>
              <a:rPr sz="706" spc="-4" dirty="0">
                <a:latin typeface="Arial MT"/>
                <a:cs typeface="Arial MT"/>
              </a:rPr>
              <a:t>6</a:t>
            </a:r>
            <a:endParaRPr sz="706">
              <a:latin typeface="Arial MT"/>
              <a:cs typeface="Arial MT"/>
            </a:endParaRPr>
          </a:p>
        </p:txBody>
      </p:sp>
      <p:sp>
        <p:nvSpPr>
          <p:cNvPr id="6" name="object 6"/>
          <p:cNvSpPr txBox="1"/>
          <p:nvPr/>
        </p:nvSpPr>
        <p:spPr>
          <a:xfrm>
            <a:off x="1658471" y="5899320"/>
            <a:ext cx="2304490" cy="160715"/>
          </a:xfrm>
          <a:prstGeom prst="rect">
            <a:avLst/>
          </a:prstGeom>
        </p:spPr>
        <p:txBody>
          <a:bodyPr vert="horz" wrap="square" lIns="0" tIns="11206" rIns="0" bIns="0" rtlCol="0">
            <a:spAutoFit/>
          </a:bodyPr>
          <a:lstStyle/>
          <a:p>
            <a:pPr marL="11206">
              <a:spcBef>
                <a:spcPts val="88"/>
              </a:spcBef>
            </a:pPr>
            <a:r>
              <a:rPr sz="971" dirty="0">
                <a:latin typeface="Calibri"/>
                <a:cs typeface="Calibri"/>
              </a:rPr>
              <a:t>Image</a:t>
            </a:r>
            <a:r>
              <a:rPr sz="971" spc="-9" dirty="0">
                <a:latin typeface="Calibri"/>
                <a:cs typeface="Calibri"/>
              </a:rPr>
              <a:t> </a:t>
            </a:r>
            <a:r>
              <a:rPr sz="971" dirty="0">
                <a:latin typeface="Calibri"/>
                <a:cs typeface="Calibri"/>
              </a:rPr>
              <a:t>by</a:t>
            </a:r>
            <a:r>
              <a:rPr sz="971" spc="-9" dirty="0">
                <a:latin typeface="Calibri"/>
                <a:cs typeface="Calibri"/>
              </a:rPr>
              <a:t> </a:t>
            </a:r>
            <a:r>
              <a:rPr sz="971" dirty="0">
                <a:latin typeface="Calibri"/>
                <a:cs typeface="Calibri"/>
              </a:rPr>
              <a:t>Lex</a:t>
            </a:r>
            <a:r>
              <a:rPr sz="971" spc="-9" dirty="0">
                <a:latin typeface="Calibri"/>
                <a:cs typeface="Calibri"/>
              </a:rPr>
              <a:t> </a:t>
            </a:r>
            <a:r>
              <a:rPr sz="971" dirty="0">
                <a:latin typeface="Calibri"/>
                <a:cs typeface="Calibri"/>
              </a:rPr>
              <a:t>Fridman.</a:t>
            </a:r>
            <a:r>
              <a:rPr sz="971" spc="-9" dirty="0">
                <a:latin typeface="Calibri"/>
                <a:cs typeface="Calibri"/>
              </a:rPr>
              <a:t> </a:t>
            </a:r>
            <a:r>
              <a:rPr sz="971" dirty="0">
                <a:latin typeface="Calibri"/>
                <a:cs typeface="Calibri"/>
              </a:rPr>
              <a:t>Used</a:t>
            </a:r>
            <a:r>
              <a:rPr sz="971" spc="-9" dirty="0">
                <a:latin typeface="Calibri"/>
                <a:cs typeface="Calibri"/>
              </a:rPr>
              <a:t> </a:t>
            </a:r>
            <a:r>
              <a:rPr sz="971" dirty="0">
                <a:latin typeface="Calibri"/>
                <a:cs typeface="Calibri"/>
              </a:rPr>
              <a:t>with</a:t>
            </a:r>
            <a:r>
              <a:rPr sz="971" spc="-9" dirty="0">
                <a:latin typeface="Calibri"/>
                <a:cs typeface="Calibri"/>
              </a:rPr>
              <a:t> </a:t>
            </a:r>
            <a:r>
              <a:rPr sz="971" dirty="0">
                <a:latin typeface="Calibri"/>
                <a:cs typeface="Calibri"/>
              </a:rPr>
              <a:t>permission.</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Maximal Margin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a:t>
                </a:r>
                <a:r>
                  <a:rPr lang="en-US" dirty="0">
                    <a:solidFill>
                      <a:srgbClr val="0070C0"/>
                    </a:solidFill>
                  </a:rPr>
                  <a:t>maximal margin hyperplane</a:t>
                </a:r>
                <a:r>
                  <a:rPr lang="en-US" dirty="0"/>
                  <a:t> (or optimal separating hyperplane) is the one that is the farthest from the training sample</a:t>
                </a:r>
              </a:p>
              <a:p>
                <a:r>
                  <a:rPr lang="en-US" dirty="0"/>
                  <a:t>One can use the maximal margin hyperplane to define the </a:t>
                </a:r>
                <a:r>
                  <a:rPr lang="en-US" dirty="0">
                    <a:solidFill>
                      <a:srgbClr val="0070C0"/>
                    </a:solidFill>
                  </a:rPr>
                  <a:t>maximal margin classifier</a:t>
                </a:r>
              </a:p>
              <a:p>
                <a:r>
                  <a:rPr lang="en-US" dirty="0">
                    <a:solidFill>
                      <a:schemeClr val="tx1"/>
                    </a:solidFill>
                  </a:rPr>
                  <a:t>The classifier is defined based on the sign of the linear function </a:t>
                </a:r>
                <a:endParaRPr lang="en-US" b="0" i="1" dirty="0">
                  <a:solidFill>
                    <a:schemeClr val="tx1"/>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m:t>
                              </m:r>
                            </m:sup>
                          </m:sSup>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1</m:t>
                          </m:r>
                        </m:sub>
                      </m:sSub>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m:t>
                          </m:r>
                        </m:sup>
                      </m:sSubSup>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𝑝</m:t>
                          </m:r>
                        </m:sub>
                      </m:sSub>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𝑝</m:t>
                          </m:r>
                        </m:sub>
                        <m:sup>
                          <m:r>
                            <a:rPr lang="en-US" b="0" i="1" smtClean="0">
                              <a:solidFill>
                                <a:schemeClr val="tx1"/>
                              </a:solidFill>
                              <a:latin typeface="Cambria Math" panose="02040503050406030204" pitchFamily="18" charset="0"/>
                            </a:rPr>
                            <m:t>∗</m:t>
                          </m:r>
                        </m:sup>
                      </m:sSubSup>
                    </m:oMath>
                  </m:oMathPara>
                </a14:m>
                <a:endParaRPr lang="en-US" dirty="0">
                  <a:solidFill>
                    <a:srgbClr val="0070C0"/>
                  </a:solidFill>
                </a:endParaRPr>
              </a:p>
              <a:p>
                <a:pPr marL="0" indent="0">
                  <a:buNone/>
                </a:pPr>
                <a:endParaRPr lang="en-US" dirty="0">
                  <a:solidFill>
                    <a:srgbClr val="0070C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91" t="-2241"/>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80</a:t>
            </a:fld>
            <a:endParaRPr lang="en-US"/>
          </a:p>
        </p:txBody>
      </p:sp>
    </p:spTree>
    <p:extLst>
      <p:ext uri="{BB962C8B-B14F-4D97-AF65-F5344CB8AC3E}">
        <p14:creationId xmlns:p14="http://schemas.microsoft.com/office/powerpoint/2010/main" val="2321750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D4AF7-B6EC-8272-9712-2AB196DF3388}"/>
              </a:ext>
            </a:extLst>
          </p:cNvPr>
          <p:cNvSpPr>
            <a:spLocks noGrp="1"/>
          </p:cNvSpPr>
          <p:nvPr>
            <p:ph type="title"/>
          </p:nvPr>
        </p:nvSpPr>
        <p:spPr/>
        <p:txBody>
          <a:bodyPr/>
          <a:lstStyle/>
          <a:p>
            <a:r>
              <a:rPr lang="en-US" sz="2400" i="0" u="sng" dirty="0">
                <a:solidFill>
                  <a:srgbClr val="333333"/>
                </a:solidFill>
                <a:effectLst/>
              </a:rPr>
              <a:t>Question</a:t>
            </a:r>
            <a:r>
              <a:rPr lang="en-US" sz="2400" i="0" dirty="0">
                <a:solidFill>
                  <a:srgbClr val="333333"/>
                </a:solidFill>
                <a:effectLst/>
              </a:rPr>
              <a:t>: What is the best separating hyperplane?</a:t>
            </a:r>
            <a:br>
              <a:rPr lang="en-US" sz="2400" dirty="0"/>
            </a:br>
            <a:br>
              <a:rPr lang="en-US" sz="2400" dirty="0"/>
            </a:br>
            <a:r>
              <a:rPr lang="en-US" sz="2400" i="0" u="sng" dirty="0">
                <a:solidFill>
                  <a:srgbClr val="333333"/>
                </a:solidFill>
                <a:effectLst/>
              </a:rPr>
              <a:t>SVM Answer</a:t>
            </a:r>
            <a:r>
              <a:rPr lang="en-US" sz="2400" i="0" dirty="0">
                <a:solidFill>
                  <a:srgbClr val="333333"/>
                </a:solidFill>
                <a:effectLst/>
              </a:rPr>
              <a:t>: The one that maximizes the distance to the closest data points from both classes. We say it is the hyperplane with </a:t>
            </a:r>
            <a:r>
              <a:rPr lang="en-US" sz="2400" i="0" u="sng" dirty="0">
                <a:solidFill>
                  <a:srgbClr val="333333"/>
                </a:solidFill>
                <a:effectLst/>
              </a:rPr>
              <a:t>maximum margin</a:t>
            </a:r>
            <a:r>
              <a:rPr lang="en-US" sz="2400" i="0" dirty="0">
                <a:solidFill>
                  <a:srgbClr val="333333"/>
                </a:solidFill>
                <a:effectLst/>
              </a:rPr>
              <a:t>.</a:t>
            </a:r>
            <a:endParaRPr lang="en-US" sz="2400" dirty="0"/>
          </a:p>
        </p:txBody>
      </p:sp>
      <p:pic>
        <p:nvPicPr>
          <p:cNvPr id="5" name="Content Placeholder 4">
            <a:extLst>
              <a:ext uri="{FF2B5EF4-FFF2-40B4-BE49-F238E27FC236}">
                <a16:creationId xmlns:a16="http://schemas.microsoft.com/office/drawing/2014/main" id="{613F0691-5088-4E2A-EDE3-3F77481A573B}"/>
              </a:ext>
            </a:extLst>
          </p:cNvPr>
          <p:cNvPicPr>
            <a:picLocks noGrp="1" noChangeAspect="1"/>
          </p:cNvPicPr>
          <p:nvPr>
            <p:ph idx="1"/>
          </p:nvPr>
        </p:nvPicPr>
        <p:blipFill>
          <a:blip r:embed="rId2"/>
          <a:stretch>
            <a:fillRect/>
          </a:stretch>
        </p:blipFill>
        <p:spPr>
          <a:xfrm>
            <a:off x="1154900" y="2271481"/>
            <a:ext cx="9221356" cy="3957232"/>
          </a:xfrm>
        </p:spPr>
      </p:pic>
    </p:spTree>
    <p:extLst>
      <p:ext uri="{BB962C8B-B14F-4D97-AF65-F5344CB8AC3E}">
        <p14:creationId xmlns:p14="http://schemas.microsoft.com/office/powerpoint/2010/main" val="18115277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Maximal Margin Classifier</a:t>
            </a:r>
          </a:p>
        </p:txBody>
      </p:sp>
      <p:pic>
        <p:nvPicPr>
          <p:cNvPr id="8" name="Content Placeholder 7"/>
          <p:cNvPicPr>
            <a:picLocks noGrp="1" noChangeAspect="1"/>
          </p:cNvPicPr>
          <p:nvPr>
            <p:ph idx="1"/>
          </p:nvPr>
        </p:nvPicPr>
        <p:blipFill>
          <a:blip r:embed="rId2"/>
          <a:stretch>
            <a:fillRect/>
          </a:stretch>
        </p:blipFill>
        <p:spPr>
          <a:xfrm>
            <a:off x="4212821" y="1441307"/>
            <a:ext cx="3461136" cy="3396700"/>
          </a:xfrm>
          <a:prstGeom prst="rect">
            <a:avLst/>
          </a:prstGeom>
        </p:spPr>
      </p:pic>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82</a:t>
            </a:fld>
            <a:endParaRPr lang="en-US"/>
          </a:p>
        </p:txBody>
      </p:sp>
      <p:sp>
        <p:nvSpPr>
          <p:cNvPr id="3" name="TextBox 2"/>
          <p:cNvSpPr txBox="1"/>
          <p:nvPr/>
        </p:nvSpPr>
        <p:spPr>
          <a:xfrm>
            <a:off x="2554779" y="5070764"/>
            <a:ext cx="7099069"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maximal margin classifier only depends on the closest observations to it, or the </a:t>
            </a:r>
            <a:r>
              <a:rPr lang="en-US" dirty="0">
                <a:solidFill>
                  <a:srgbClr val="0070C0"/>
                </a:solidFill>
                <a:latin typeface="Times New Roman" panose="02020603050405020304" pitchFamily="18" charset="0"/>
                <a:cs typeface="Times New Roman" panose="02020603050405020304" pitchFamily="18" charset="0"/>
              </a:rPr>
              <a:t>support vectors</a:t>
            </a:r>
            <a:r>
              <a:rPr lang="en-US" dirty="0">
                <a:latin typeface="Times New Roman" panose="02020603050405020304" pitchFamily="18" charset="0"/>
                <a:cs typeface="Times New Roman" panose="02020603050405020304" pitchFamily="18" charset="0"/>
              </a:rPr>
              <a:t>, and not on other observations</a:t>
            </a:r>
          </a:p>
        </p:txBody>
      </p:sp>
    </p:spTree>
    <p:extLst>
      <p:ext uri="{BB962C8B-B14F-4D97-AF65-F5344CB8AC3E}">
        <p14:creationId xmlns:p14="http://schemas.microsoft.com/office/powerpoint/2010/main" val="33981823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Maximal Margin Classifier</a:t>
            </a:r>
          </a:p>
        </p:txBody>
      </p:sp>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83</a:t>
            </a:fld>
            <a:endParaRPr lang="en-US"/>
          </a:p>
        </p:txBody>
      </p:sp>
      <p:sp>
        <p:nvSpPr>
          <p:cNvPr id="3" name="TextBox 2"/>
          <p:cNvSpPr txBox="1"/>
          <p:nvPr/>
        </p:nvSpPr>
        <p:spPr>
          <a:xfrm>
            <a:off x="2554779" y="5070764"/>
            <a:ext cx="7099069"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Maximal margin hyperplane can be sensitive to a single observation</a:t>
            </a:r>
          </a:p>
        </p:txBody>
      </p:sp>
      <p:pic>
        <p:nvPicPr>
          <p:cNvPr id="6" name="Picture 5"/>
          <p:cNvPicPr>
            <a:picLocks noChangeAspect="1"/>
          </p:cNvPicPr>
          <p:nvPr/>
        </p:nvPicPr>
        <p:blipFill>
          <a:blip r:embed="rId2"/>
          <a:stretch>
            <a:fillRect/>
          </a:stretch>
        </p:blipFill>
        <p:spPr>
          <a:xfrm>
            <a:off x="2628192" y="2200275"/>
            <a:ext cx="6291971" cy="2737485"/>
          </a:xfrm>
          <a:prstGeom prst="rect">
            <a:avLst/>
          </a:prstGeom>
        </p:spPr>
      </p:pic>
    </p:spTree>
    <p:extLst>
      <p:ext uri="{BB962C8B-B14F-4D97-AF65-F5344CB8AC3E}">
        <p14:creationId xmlns:p14="http://schemas.microsoft.com/office/powerpoint/2010/main" val="8198631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Maximal Margin Classifier</a:t>
            </a:r>
          </a:p>
        </p:txBody>
      </p:sp>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84</a:t>
            </a:fld>
            <a:endParaRPr lang="en-US"/>
          </a:p>
        </p:txBody>
      </p:sp>
      <p:sp>
        <p:nvSpPr>
          <p:cNvPr id="3" name="TextBox 2"/>
          <p:cNvSpPr txBox="1"/>
          <p:nvPr/>
        </p:nvSpPr>
        <p:spPr>
          <a:xfrm>
            <a:off x="2554779" y="5070765"/>
            <a:ext cx="7099069"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Maximal margin hyperplane does not exist if the data are not separable by hyperplanes</a:t>
            </a:r>
          </a:p>
        </p:txBody>
      </p:sp>
      <p:pic>
        <p:nvPicPr>
          <p:cNvPr id="7" name="Picture 6"/>
          <p:cNvPicPr>
            <a:picLocks noChangeAspect="1"/>
          </p:cNvPicPr>
          <p:nvPr/>
        </p:nvPicPr>
        <p:blipFill>
          <a:blip r:embed="rId2"/>
          <a:stretch>
            <a:fillRect/>
          </a:stretch>
        </p:blipFill>
        <p:spPr>
          <a:xfrm>
            <a:off x="4352925" y="1852613"/>
            <a:ext cx="3486150" cy="3152775"/>
          </a:xfrm>
          <a:prstGeom prst="rect">
            <a:avLst/>
          </a:prstGeom>
        </p:spPr>
      </p:pic>
    </p:spTree>
    <p:extLst>
      <p:ext uri="{BB962C8B-B14F-4D97-AF65-F5344CB8AC3E}">
        <p14:creationId xmlns:p14="http://schemas.microsoft.com/office/powerpoint/2010/main" val="5420453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a:t>
                </a:r>
                <a:r>
                  <a:rPr lang="en-US" dirty="0">
                    <a:solidFill>
                      <a:srgbClr val="0070C0"/>
                    </a:solidFill>
                  </a:rPr>
                  <a:t>soft margin</a:t>
                </a:r>
                <a:r>
                  <a:rPr lang="en-US" dirty="0"/>
                  <a:t> classifier</a:t>
                </a:r>
              </a:p>
              <a:p>
                <a:pPr lvl="1"/>
                <a:r>
                  <a:rPr lang="en-US" dirty="0"/>
                  <a:t>Greater robustness to individual classifications</a:t>
                </a:r>
              </a:p>
              <a:p>
                <a:pPr lvl="1"/>
                <a:r>
                  <a:rPr lang="en-US" dirty="0"/>
                  <a:t>Better classification of most of the training observations</a:t>
                </a:r>
              </a:p>
              <a:p>
                <a:r>
                  <a:rPr lang="en-US" dirty="0"/>
                  <a:t>Still has a classifying hyperplane</a:t>
                </a:r>
              </a:p>
              <a:p>
                <a:r>
                  <a:rPr lang="en-US" dirty="0"/>
                  <a:t>Allow some training observations to be on the wrong side of the margins given by the classifying hyperplane</a:t>
                </a:r>
              </a:p>
              <a:p>
                <a:r>
                  <a:rPr lang="en-US" dirty="0"/>
                  <a:t>The total margin “violations” have to be within a limit given by a parameter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&gt;0</m:t>
                    </m:r>
                  </m:oMath>
                </a14:m>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91" t="-2241"/>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85</a:t>
            </a:fld>
            <a:endParaRPr lang="en-US"/>
          </a:p>
        </p:txBody>
      </p:sp>
    </p:spTree>
    <p:extLst>
      <p:ext uri="{BB962C8B-B14F-4D97-AF65-F5344CB8AC3E}">
        <p14:creationId xmlns:p14="http://schemas.microsoft.com/office/powerpoint/2010/main" val="28620252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Classifier</a:t>
            </a:r>
          </a:p>
        </p:txBody>
      </p:sp>
      <p:sp>
        <p:nvSpPr>
          <p:cNvPr id="3" name="Content Placeholder 2"/>
          <p:cNvSpPr>
            <a:spLocks noGrp="1"/>
          </p:cNvSpPr>
          <p:nvPr>
            <p:ph idx="1"/>
          </p:nvPr>
        </p:nvSpPr>
        <p:spPr>
          <a:xfrm>
            <a:off x="2152650" y="1847851"/>
            <a:ext cx="7886700" cy="4351338"/>
          </a:xfrm>
        </p:spPr>
        <p:txBody>
          <a:bodyPr/>
          <a:lstStyle/>
          <a:p>
            <a:r>
              <a:rPr lang="en-US" dirty="0"/>
              <a:t>The classifying hyperplane is the solution to the following optimization problem</a:t>
            </a:r>
            <a:endParaRPr lang="en-US" i="1" dirty="0"/>
          </a:p>
        </p:txBody>
      </p:sp>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86</a:t>
            </a:fld>
            <a:endParaRPr lang="en-US"/>
          </a:p>
        </p:txBody>
      </p:sp>
      <p:pic>
        <p:nvPicPr>
          <p:cNvPr id="6" name="Picture 5"/>
          <p:cNvPicPr>
            <a:picLocks noChangeAspect="1"/>
          </p:cNvPicPr>
          <p:nvPr/>
        </p:nvPicPr>
        <p:blipFill>
          <a:blip r:embed="rId2"/>
          <a:stretch>
            <a:fillRect/>
          </a:stretch>
        </p:blipFill>
        <p:spPr>
          <a:xfrm>
            <a:off x="3107541" y="2910854"/>
            <a:ext cx="5976918" cy="2874804"/>
          </a:xfrm>
          <a:prstGeom prst="rect">
            <a:avLst/>
          </a:prstGeom>
        </p:spPr>
      </p:pic>
    </p:spTree>
    <p:extLst>
      <p:ext uri="{BB962C8B-B14F-4D97-AF65-F5344CB8AC3E}">
        <p14:creationId xmlns:p14="http://schemas.microsoft.com/office/powerpoint/2010/main" val="27298436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Classifier</a:t>
            </a:r>
          </a:p>
        </p:txBody>
      </p:sp>
      <p:sp>
        <p:nvSpPr>
          <p:cNvPr id="3" name="Content Placeholder 2"/>
          <p:cNvSpPr>
            <a:spLocks noGrp="1"/>
          </p:cNvSpPr>
          <p:nvPr>
            <p:ph idx="1"/>
          </p:nvPr>
        </p:nvSpPr>
        <p:spPr/>
        <p:txBody>
          <a:bodyPr>
            <a:normAutofit/>
          </a:bodyPr>
          <a:lstStyle/>
          <a:p>
            <a:r>
              <a:rPr lang="en-US" dirty="0"/>
              <a:t>The parameter </a:t>
            </a:r>
            <a:r>
              <a:rPr lang="en-US" i="1" dirty="0"/>
              <a:t>C</a:t>
            </a:r>
            <a:r>
              <a:rPr lang="en-US" dirty="0"/>
              <a:t> is the bound for total margin violations and is a tuning parameter</a:t>
            </a:r>
          </a:p>
          <a:p>
            <a:r>
              <a:rPr lang="en-US" dirty="0"/>
              <a:t>It controls the bias-variance trade-off</a:t>
            </a:r>
          </a:p>
          <a:p>
            <a:pPr lvl="1"/>
            <a:r>
              <a:rPr lang="en-US" dirty="0"/>
              <a:t>Small values of </a:t>
            </a:r>
            <a:r>
              <a:rPr lang="en-US" i="1" dirty="0"/>
              <a:t>C</a:t>
            </a:r>
            <a:r>
              <a:rPr lang="en-US" dirty="0"/>
              <a:t> means the model has narrow margins and thus have low bias (in-sample errors) but high variance (potentially not performing well for the test sample)</a:t>
            </a:r>
          </a:p>
          <a:p>
            <a:pPr lvl="1"/>
            <a:r>
              <a:rPr lang="en-US" dirty="0"/>
              <a:t>Large values of </a:t>
            </a:r>
            <a:r>
              <a:rPr lang="en-US" i="1" dirty="0"/>
              <a:t>C </a:t>
            </a:r>
            <a:r>
              <a:rPr lang="en-US" dirty="0"/>
              <a:t>means the model have higher bias but low variance</a:t>
            </a:r>
          </a:p>
          <a:p>
            <a:r>
              <a:rPr lang="en-US" dirty="0"/>
              <a:t>SVC only depends on the </a:t>
            </a:r>
            <a:r>
              <a:rPr lang="en-US" i="1" dirty="0"/>
              <a:t>support vectors</a:t>
            </a:r>
            <a:r>
              <a:rPr lang="en-US" dirty="0"/>
              <a:t>, the observations that fall on the margin or on the wrong side of the margin </a:t>
            </a:r>
          </a:p>
        </p:txBody>
      </p:sp>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87</a:t>
            </a:fld>
            <a:endParaRPr lang="en-US"/>
          </a:p>
        </p:txBody>
      </p:sp>
    </p:spTree>
    <p:extLst>
      <p:ext uri="{BB962C8B-B14F-4D97-AF65-F5344CB8AC3E}">
        <p14:creationId xmlns:p14="http://schemas.microsoft.com/office/powerpoint/2010/main" val="9126876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Classifier</a:t>
            </a:r>
          </a:p>
        </p:txBody>
      </p:sp>
      <p:sp>
        <p:nvSpPr>
          <p:cNvPr id="7" name="Content Placeholder 6"/>
          <p:cNvSpPr>
            <a:spLocks noGrp="1"/>
          </p:cNvSpPr>
          <p:nvPr>
            <p:ph idx="1"/>
          </p:nvPr>
        </p:nvSpPr>
        <p:spPr>
          <a:xfrm>
            <a:off x="6487949" y="5414804"/>
            <a:ext cx="2643448" cy="831650"/>
          </a:xfrm>
        </p:spPr>
        <p:txBody>
          <a:bodyPr/>
          <a:lstStyle/>
          <a:p>
            <a:pPr marL="0" indent="0">
              <a:buNone/>
            </a:pPr>
            <a:r>
              <a:rPr lang="en-US" sz="2400" dirty="0"/>
              <a:t>Small </a:t>
            </a:r>
            <a:r>
              <a:rPr lang="en-US" sz="2400" i="1" dirty="0"/>
              <a:t>C</a:t>
            </a:r>
            <a:r>
              <a:rPr lang="en-US" sz="2400" dirty="0"/>
              <a:t> value</a:t>
            </a:r>
          </a:p>
        </p:txBody>
      </p:sp>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88</a:t>
            </a:fld>
            <a:endParaRPr lang="en-US"/>
          </a:p>
        </p:txBody>
      </p:sp>
      <p:pic>
        <p:nvPicPr>
          <p:cNvPr id="6" name="Picture 5"/>
          <p:cNvPicPr>
            <a:picLocks noChangeAspect="1"/>
          </p:cNvPicPr>
          <p:nvPr/>
        </p:nvPicPr>
        <p:blipFill>
          <a:blip r:embed="rId2"/>
          <a:stretch>
            <a:fillRect/>
          </a:stretch>
        </p:blipFill>
        <p:spPr>
          <a:xfrm>
            <a:off x="2152650" y="1714689"/>
            <a:ext cx="3578300" cy="3464703"/>
          </a:xfrm>
          <a:prstGeom prst="rect">
            <a:avLst/>
          </a:prstGeom>
        </p:spPr>
      </p:pic>
      <p:pic>
        <p:nvPicPr>
          <p:cNvPr id="8" name="Picture 7"/>
          <p:cNvPicPr>
            <a:picLocks noChangeAspect="1"/>
          </p:cNvPicPr>
          <p:nvPr/>
        </p:nvPicPr>
        <p:blipFill>
          <a:blip r:embed="rId3"/>
          <a:stretch>
            <a:fillRect/>
          </a:stretch>
        </p:blipFill>
        <p:spPr>
          <a:xfrm>
            <a:off x="5730950" y="1767533"/>
            <a:ext cx="3400447" cy="3411858"/>
          </a:xfrm>
          <a:prstGeom prst="rect">
            <a:avLst/>
          </a:prstGeom>
        </p:spPr>
      </p:pic>
      <p:sp>
        <p:nvSpPr>
          <p:cNvPr id="9" name="Content Placeholder 6"/>
          <p:cNvSpPr txBox="1">
            <a:spLocks/>
          </p:cNvSpPr>
          <p:nvPr/>
        </p:nvSpPr>
        <p:spPr>
          <a:xfrm>
            <a:off x="3231227" y="5414804"/>
            <a:ext cx="2643448" cy="8316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Times New Roman" panose="02020603050405020304" pitchFamily="18" charset="0"/>
                <a:cs typeface="Times New Roman" panose="02020603050405020304" pitchFamily="18" charset="0"/>
              </a:rPr>
              <a:t>Large </a:t>
            </a:r>
            <a:r>
              <a:rPr lang="en-US" sz="2400" i="1" dirty="0">
                <a:latin typeface="Times New Roman" panose="02020603050405020304" pitchFamily="18" charset="0"/>
                <a:cs typeface="Times New Roman" panose="02020603050405020304" pitchFamily="18" charset="0"/>
              </a:rPr>
              <a:t>C</a:t>
            </a:r>
            <a:r>
              <a:rPr lang="en-US" sz="2400" dirty="0">
                <a:latin typeface="Times New Roman" panose="02020603050405020304" pitchFamily="18" charset="0"/>
                <a:cs typeface="Times New Roman" panose="02020603050405020304" pitchFamily="18" charset="0"/>
              </a:rPr>
              <a:t> value</a:t>
            </a:r>
          </a:p>
        </p:txBody>
      </p:sp>
    </p:spTree>
    <p:extLst>
      <p:ext uri="{BB962C8B-B14F-4D97-AF65-F5344CB8AC3E}">
        <p14:creationId xmlns:p14="http://schemas.microsoft.com/office/powerpoint/2010/main" val="41891645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Classifier - Non-linearity</a:t>
            </a:r>
          </a:p>
        </p:txBody>
      </p:sp>
      <p:pic>
        <p:nvPicPr>
          <p:cNvPr id="6" name="Content Placeholder 5"/>
          <p:cNvPicPr>
            <a:picLocks noGrp="1" noChangeAspect="1"/>
          </p:cNvPicPr>
          <p:nvPr>
            <p:ph idx="1"/>
          </p:nvPr>
        </p:nvPicPr>
        <p:blipFill>
          <a:blip r:embed="rId2"/>
          <a:stretch>
            <a:fillRect/>
          </a:stretch>
        </p:blipFill>
        <p:spPr>
          <a:xfrm>
            <a:off x="3702887" y="1406251"/>
            <a:ext cx="4122161" cy="4175870"/>
          </a:xfrm>
          <a:prstGeom prst="rect">
            <a:avLst/>
          </a:prstGeom>
        </p:spPr>
      </p:pic>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89</a:t>
            </a:fld>
            <a:endParaRPr lang="en-US"/>
          </a:p>
        </p:txBody>
      </p:sp>
      <p:sp>
        <p:nvSpPr>
          <p:cNvPr id="7" name="TextBox 6"/>
          <p:cNvSpPr txBox="1"/>
          <p:nvPr/>
        </p:nvSpPr>
        <p:spPr>
          <a:xfrm>
            <a:off x="2951192" y="5646071"/>
            <a:ext cx="6289617"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linear Support Vector Classifier can perform poorly if the boundary between the classes is nonlinear </a:t>
            </a:r>
          </a:p>
        </p:txBody>
      </p:sp>
    </p:spTree>
    <p:extLst>
      <p:ext uri="{BB962C8B-B14F-4D97-AF65-F5344CB8AC3E}">
        <p14:creationId xmlns:p14="http://schemas.microsoft.com/office/powerpoint/2010/main" val="862810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5471" y="403412"/>
            <a:ext cx="3680011" cy="554541"/>
          </a:xfrm>
          <a:prstGeom prst="rect">
            <a:avLst/>
          </a:prstGeom>
        </p:spPr>
        <p:txBody>
          <a:bodyPr vert="horz" wrap="square" lIns="0" tIns="11206" rIns="0" bIns="0" rtlCol="0">
            <a:spAutoFit/>
          </a:bodyPr>
          <a:lstStyle/>
          <a:p>
            <a:pPr marL="11206">
              <a:lnSpc>
                <a:spcPct val="100000"/>
              </a:lnSpc>
              <a:spcBef>
                <a:spcPts val="88"/>
              </a:spcBef>
            </a:pPr>
            <a:r>
              <a:rPr sz="3530" spc="-13" dirty="0"/>
              <a:t>Alternative</a:t>
            </a:r>
            <a:r>
              <a:rPr sz="3530" spc="-75" dirty="0"/>
              <a:t> </a:t>
            </a:r>
            <a:r>
              <a:rPr sz="3530" spc="-22" dirty="0"/>
              <a:t>Data</a:t>
            </a:r>
            <a:endParaRPr sz="3530" dirty="0"/>
          </a:p>
        </p:txBody>
      </p:sp>
      <p:sp>
        <p:nvSpPr>
          <p:cNvPr id="3" name="object 3"/>
          <p:cNvSpPr txBox="1">
            <a:spLocks noGrp="1"/>
          </p:cNvSpPr>
          <p:nvPr>
            <p:ph idx="1"/>
          </p:nvPr>
        </p:nvSpPr>
        <p:spPr>
          <a:xfrm>
            <a:off x="838200" y="1815353"/>
            <a:ext cx="10515600" cy="2062027"/>
          </a:xfrm>
          <a:prstGeom prst="rect">
            <a:avLst/>
          </a:prstGeom>
        </p:spPr>
        <p:txBody>
          <a:bodyPr vert="horz" wrap="square" lIns="0" tIns="86285" rIns="0" bIns="0" numCol="1" rtlCol="0" anchor="t" anchorCtr="0" compatLnSpc="1">
            <a:prstTxWarp prst="textNoShape">
              <a:avLst/>
            </a:prstTxWarp>
            <a:spAutoFit/>
          </a:bodyPr>
          <a:lstStyle/>
          <a:p>
            <a:pPr marL="310980">
              <a:lnSpc>
                <a:spcPct val="100000"/>
              </a:lnSpc>
              <a:spcBef>
                <a:spcPts val="679"/>
              </a:spcBef>
              <a:buFont typeface="Arial MT"/>
              <a:buChar char="•"/>
              <a:tabLst>
                <a:tab pos="312100" algn="l"/>
              </a:tabLst>
            </a:pPr>
            <a:r>
              <a:rPr spc="-4" dirty="0"/>
              <a:t>Bank,</a:t>
            </a:r>
            <a:r>
              <a:rPr spc="4" dirty="0"/>
              <a:t> </a:t>
            </a:r>
            <a:r>
              <a:rPr dirty="0"/>
              <a:t>Checking,</a:t>
            </a:r>
            <a:r>
              <a:rPr spc="4" dirty="0"/>
              <a:t> </a:t>
            </a:r>
            <a:r>
              <a:rPr spc="-9" dirty="0"/>
              <a:t>Employment,</a:t>
            </a:r>
            <a:r>
              <a:rPr spc="9" dirty="0"/>
              <a:t> </a:t>
            </a:r>
            <a:r>
              <a:rPr spc="-9" dirty="0"/>
              <a:t>Income,</a:t>
            </a:r>
            <a:r>
              <a:rPr spc="4" dirty="0"/>
              <a:t> </a:t>
            </a:r>
            <a:r>
              <a:rPr spc="-9" dirty="0"/>
              <a:t>Insurance,</a:t>
            </a:r>
            <a:r>
              <a:rPr spc="9" dirty="0"/>
              <a:t> </a:t>
            </a:r>
            <a:r>
              <a:rPr spc="-40" dirty="0"/>
              <a:t>Tenant,</a:t>
            </a:r>
            <a:r>
              <a:rPr spc="4" dirty="0"/>
              <a:t> </a:t>
            </a:r>
            <a:r>
              <a:rPr spc="-4" dirty="0"/>
              <a:t>Utilities</a:t>
            </a:r>
          </a:p>
          <a:p>
            <a:pPr marL="310980">
              <a:lnSpc>
                <a:spcPct val="100000"/>
              </a:lnSpc>
              <a:spcBef>
                <a:spcPts val="591"/>
              </a:spcBef>
              <a:buFont typeface="Arial MT"/>
              <a:buChar char="•"/>
              <a:tabLst>
                <a:tab pos="312100" algn="l"/>
              </a:tabLst>
            </a:pPr>
            <a:r>
              <a:rPr spc="-4" dirty="0"/>
              <a:t>Cash</a:t>
            </a:r>
            <a:r>
              <a:rPr spc="-13" dirty="0"/>
              <a:t> </a:t>
            </a:r>
            <a:r>
              <a:rPr spc="-4" dirty="0"/>
              <a:t>Flow Underwriting</a:t>
            </a:r>
            <a:endParaRPr sz="3221" dirty="0"/>
          </a:p>
          <a:p>
            <a:pPr marL="310980">
              <a:lnSpc>
                <a:spcPct val="100000"/>
              </a:lnSpc>
              <a:buFont typeface="Arial MT"/>
              <a:buChar char="•"/>
              <a:tabLst>
                <a:tab pos="312100" algn="l"/>
              </a:tabLst>
            </a:pPr>
            <a:r>
              <a:rPr spc="-4" dirty="0"/>
              <a:t>Consumption</a:t>
            </a:r>
            <a:r>
              <a:rPr spc="-13" dirty="0"/>
              <a:t> </a:t>
            </a:r>
            <a:r>
              <a:rPr spc="-4" dirty="0"/>
              <a:t>and</a:t>
            </a:r>
            <a:r>
              <a:rPr spc="-9" dirty="0"/>
              <a:t> Purchase</a:t>
            </a:r>
            <a:r>
              <a:rPr spc="-13" dirty="0"/>
              <a:t> </a:t>
            </a:r>
            <a:r>
              <a:rPr spc="-18" dirty="0"/>
              <a:t>Transactional</a:t>
            </a:r>
            <a:r>
              <a:rPr spc="-4" dirty="0"/>
              <a:t> </a:t>
            </a:r>
            <a:r>
              <a:rPr spc="-13" dirty="0"/>
              <a:t>Data</a:t>
            </a:r>
            <a:endParaRPr sz="3309" dirty="0"/>
          </a:p>
          <a:p>
            <a:pPr marL="310980">
              <a:lnSpc>
                <a:spcPct val="100000"/>
              </a:lnSpc>
              <a:buFont typeface="Arial MT"/>
              <a:buChar char="•"/>
              <a:tabLst>
                <a:tab pos="312100" algn="l"/>
              </a:tabLst>
            </a:pPr>
            <a:r>
              <a:rPr spc="-4" dirty="0"/>
              <a:t>App</a:t>
            </a:r>
            <a:r>
              <a:rPr dirty="0"/>
              <a:t> </a:t>
            </a:r>
            <a:r>
              <a:rPr spc="-9" dirty="0"/>
              <a:t>Usage,</a:t>
            </a:r>
            <a:r>
              <a:rPr spc="9" dirty="0"/>
              <a:t> </a:t>
            </a:r>
            <a:r>
              <a:rPr spc="-13" dirty="0"/>
              <a:t>Browsing</a:t>
            </a:r>
            <a:r>
              <a:rPr spc="9" dirty="0"/>
              <a:t> </a:t>
            </a:r>
            <a:r>
              <a:rPr spc="-26" dirty="0"/>
              <a:t>History,</a:t>
            </a:r>
            <a:r>
              <a:rPr spc="9" dirty="0"/>
              <a:t> </a:t>
            </a:r>
            <a:r>
              <a:rPr dirty="0"/>
              <a:t>Email</a:t>
            </a:r>
            <a:r>
              <a:rPr spc="4" dirty="0"/>
              <a:t> </a:t>
            </a:r>
            <a:r>
              <a:rPr spc="-13" dirty="0"/>
              <a:t>Receipt,</a:t>
            </a:r>
            <a:r>
              <a:rPr spc="9" dirty="0"/>
              <a:t> </a:t>
            </a:r>
            <a:r>
              <a:rPr spc="-9" dirty="0"/>
              <a:t>Geolocation,</a:t>
            </a:r>
            <a:r>
              <a:rPr spc="9" dirty="0"/>
              <a:t> </a:t>
            </a:r>
            <a:r>
              <a:rPr dirty="0"/>
              <a:t>Social</a:t>
            </a:r>
            <a:r>
              <a:rPr spc="9" dirty="0"/>
              <a:t> </a:t>
            </a:r>
            <a:r>
              <a:rPr spc="-4" dirty="0"/>
              <a:t>Media</a:t>
            </a:r>
            <a:r>
              <a:rPr spc="9" dirty="0"/>
              <a:t> </a:t>
            </a:r>
            <a:r>
              <a:rPr spc="-13" dirty="0"/>
              <a:t>Data,</a:t>
            </a:r>
          </a:p>
          <a:p>
            <a:pPr marL="310980">
              <a:lnSpc>
                <a:spcPct val="100000"/>
              </a:lnSpc>
              <a:spcBef>
                <a:spcPts val="591"/>
              </a:spcBef>
              <a:buFont typeface="Arial MT"/>
              <a:buChar char="•"/>
              <a:tabLst>
                <a:tab pos="312100" algn="l"/>
              </a:tabLst>
            </a:pPr>
            <a:r>
              <a:rPr spc="-9" dirty="0"/>
              <a:t>Educational</a:t>
            </a:r>
            <a:r>
              <a:rPr spc="9" dirty="0"/>
              <a:t> </a:t>
            </a:r>
            <a:r>
              <a:rPr spc="-9" dirty="0"/>
              <a:t>Background,</a:t>
            </a:r>
            <a:r>
              <a:rPr spc="9" dirty="0"/>
              <a:t> </a:t>
            </a:r>
            <a:r>
              <a:rPr spc="-31" dirty="0"/>
              <a:t>Employer,</a:t>
            </a:r>
            <a:r>
              <a:rPr spc="9" dirty="0"/>
              <a:t> </a:t>
            </a:r>
            <a:r>
              <a:rPr spc="-4" dirty="0"/>
              <a:t>Occupation,</a:t>
            </a:r>
            <a:r>
              <a:rPr spc="9" dirty="0"/>
              <a:t> </a:t>
            </a:r>
            <a:r>
              <a:rPr spc="-26" dirty="0"/>
              <a:t>Work</a:t>
            </a:r>
            <a:r>
              <a:rPr spc="13" dirty="0"/>
              <a:t> </a:t>
            </a:r>
            <a:r>
              <a:rPr spc="-9" dirty="0"/>
              <a:t>History</a:t>
            </a:r>
          </a:p>
        </p:txBody>
      </p:sp>
      <p:sp>
        <p:nvSpPr>
          <p:cNvPr id="4" name="object 4"/>
          <p:cNvSpPr txBox="1"/>
          <p:nvPr/>
        </p:nvSpPr>
        <p:spPr>
          <a:xfrm>
            <a:off x="10606951" y="5626654"/>
            <a:ext cx="72278" cy="119935"/>
          </a:xfrm>
          <a:prstGeom prst="rect">
            <a:avLst/>
          </a:prstGeom>
        </p:spPr>
        <p:txBody>
          <a:bodyPr vert="horz" wrap="square" lIns="0" tIns="11206" rIns="0" bIns="0" rtlCol="0">
            <a:spAutoFit/>
          </a:bodyPr>
          <a:lstStyle/>
          <a:p>
            <a:pPr marL="11206">
              <a:spcBef>
                <a:spcPts val="88"/>
              </a:spcBef>
            </a:pPr>
            <a:r>
              <a:rPr sz="706" spc="-4" dirty="0">
                <a:latin typeface="Arial MT"/>
                <a:cs typeface="Arial MT"/>
              </a:rPr>
              <a:t>7</a:t>
            </a:r>
            <a:endParaRPr sz="706">
              <a:latin typeface="Arial MT"/>
              <a:cs typeface="Arial MT"/>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Machines – Non-linearity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152650" y="1825625"/>
                <a:ext cx="7886700" cy="4226833"/>
              </a:xfrm>
            </p:spPr>
            <p:txBody>
              <a:bodyPr>
                <a:normAutofit/>
              </a:bodyPr>
              <a:lstStyle/>
              <a:p>
                <a:r>
                  <a:rPr lang="en-US" dirty="0"/>
                  <a:t>Support Vector Classifier can be solved efficiently by considering the function defined by a hyperplane</a:t>
                </a: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𝑖</m:t>
                              </m:r>
                            </m:sub>
                          </m:s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𝑦</m:t>
                              </m:r>
                            </m:e>
                          </m:d>
                          <m:r>
                            <a:rPr lang="en-US" b="0" i="1" smtClean="0">
                              <a:latin typeface="Cambria Math" panose="02040503050406030204" pitchFamily="18" charset="0"/>
                            </a:rPr>
                            <m:t> </m:t>
                          </m:r>
                        </m:e>
                      </m:nary>
                    </m:oMath>
                  </m:oMathPara>
                </a14:m>
                <a:endParaRPr lang="en-US" dirty="0"/>
              </a:p>
              <a:p>
                <a:pPr marL="0" indent="0">
                  <a:buNone/>
                </a:pPr>
                <a:r>
                  <a:rPr lang="en-US" dirty="0"/>
                  <a:t>Where </a:t>
                </a:r>
                <a14:m>
                  <m:oMath xmlns:m="http://schemas.openxmlformats.org/officeDocument/2006/math">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r>
                      <a:rPr lang="en-US" b="0" i="1" smtClean="0">
                        <a:latin typeface="Cambria Math" panose="02040503050406030204" pitchFamily="18" charset="0"/>
                      </a:rPr>
                      <m:t> </m:t>
                    </m:r>
                  </m:oMath>
                </a14:m>
                <a:r>
                  <a:rPr lang="en-US" dirty="0"/>
                  <a:t>is the inner product in the p-dimensional space</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𝑦</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oMath>
                  </m:oMathPara>
                </a14:m>
                <a:endParaRPr lang="en-US" dirty="0"/>
              </a:p>
              <a:p>
                <a:r>
                  <a:rPr lang="en-US" dirty="0"/>
                  <a:t>We can generalize the inner product to a kernel function </a:t>
                </a:r>
                <a14:m>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𝑦</m:t>
                        </m:r>
                      </m:e>
                    </m:d>
                  </m:oMath>
                </a14:m>
                <a:endParaRPr lang="en-US" dirty="0"/>
              </a:p>
              <a:p>
                <a:r>
                  <a:rPr lang="en-US" dirty="0"/>
                  <a:t>Consider the function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e>
                      </m:nary>
                    </m:oMath>
                  </m:oMathPara>
                </a14:m>
                <a:endParaRPr lang="en-US" dirty="0"/>
              </a:p>
              <a:p>
                <a:r>
                  <a:rPr lang="en-US" dirty="0"/>
                  <a:t>Combining Support Vector Classifier with this function gives a </a:t>
                </a:r>
                <a:r>
                  <a:rPr lang="en-US" dirty="0">
                    <a:solidFill>
                      <a:srgbClr val="0070C0"/>
                    </a:solidFill>
                  </a:rPr>
                  <a:t>Support Vector Machine </a:t>
                </a:r>
                <a:r>
                  <a:rPr lang="en-US" dirty="0"/>
                  <a:t>corresponding to the kernel </a:t>
                </a:r>
                <a:r>
                  <a:rPr lang="en-US" i="1" dirty="0"/>
                  <a:t>K</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152650" y="1825625"/>
                <a:ext cx="7886700" cy="4226833"/>
              </a:xfrm>
              <a:blipFill>
                <a:blip r:embed="rId2"/>
                <a:stretch>
                  <a:fillRect l="-927" t="-1585" r="-309" b="-2305"/>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90</a:t>
            </a:fld>
            <a:endParaRPr lang="en-US"/>
          </a:p>
        </p:txBody>
      </p:sp>
      <p:sp>
        <p:nvSpPr>
          <p:cNvPr id="6" name="TextBox 5"/>
          <p:cNvSpPr txBox="1"/>
          <p:nvPr/>
        </p:nvSpPr>
        <p:spPr>
          <a:xfrm>
            <a:off x="5638801" y="3011715"/>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4858703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Support Vector Machines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Polynomial kernel of degree </a:t>
                </a:r>
                <a:r>
                  <a:rPr lang="en-US" i="1" dirty="0"/>
                  <a:t>d</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d>
                                <m:dPr>
                                  <m:begChr m:val="⟨"/>
                                  <m:endChr m:val="⟩"/>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b="0" i="1" smtClean="0">
                                      <a:latin typeface="Cambria Math" panose="02040503050406030204" pitchFamily="18" charset="0"/>
                                    </a:rPr>
                                    <m:t>𝑦</m:t>
                                  </m:r>
                                </m:e>
                              </m:d>
                            </m:e>
                          </m:d>
                        </m:e>
                        <m:sup>
                          <m:r>
                            <a:rPr lang="en-US" b="0" i="1" smtClean="0">
                              <a:latin typeface="Cambria Math" panose="02040503050406030204" pitchFamily="18" charset="0"/>
                            </a:rPr>
                            <m:t>𝑑</m:t>
                          </m:r>
                        </m:sup>
                      </m:sSup>
                    </m:oMath>
                  </m:oMathPara>
                </a14:m>
                <a:endParaRPr lang="en-US" dirty="0"/>
              </a:p>
              <a:p>
                <a:pPr lvl="1"/>
                <a:endParaRPr lang="en-US" i="1" dirty="0"/>
              </a:p>
              <a:p>
                <a:r>
                  <a:rPr lang="en-US" dirty="0"/>
                  <a:t>Radial Kernel (or </a:t>
                </a:r>
                <a:r>
                  <a:rPr lang="en-US" dirty="0" err="1"/>
                  <a:t>Gaus</a:t>
                </a:r>
                <a:r>
                  <a:rPr lang="en-US" dirty="0"/>
                  <a:t>sian Kernel)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𝐾</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b="0" i="1" smtClean="0">
                              <a:latin typeface="Cambria Math" panose="02040503050406030204" pitchFamily="18" charset="0"/>
                            </a:rPr>
                            <m:t>𝑦</m:t>
                          </m:r>
                        </m:e>
                      </m:d>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r>
                            <a:rPr lang="en-US" b="0" i="1" smtClean="0">
                              <a:latin typeface="Cambria Math" panose="02040503050406030204" pitchFamily="18" charset="0"/>
                            </a:rPr>
                            <m:t>(−</m:t>
                          </m:r>
                          <m:r>
                            <a:rPr lang="en-US" b="0" i="1" smtClean="0">
                              <a:latin typeface="Cambria Math" panose="02040503050406030204" pitchFamily="18" charset="0"/>
                            </a:rPr>
                            <m:t>𝛾</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 )</m:t>
                          </m:r>
                        </m:e>
                      </m:func>
                    </m:oMath>
                  </m:oMathPara>
                </a14:m>
                <a:endParaRPr lang="en-US" i="1" dirty="0"/>
              </a:p>
              <a:p>
                <a:pPr lvl="1"/>
                <a:endParaRPr lang="en-US" i="1" dirty="0"/>
              </a:p>
              <a:p>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91" t="-2241"/>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91</a:t>
            </a:fld>
            <a:endParaRPr lang="en-US"/>
          </a:p>
        </p:txBody>
      </p:sp>
    </p:spTree>
    <p:extLst>
      <p:ext uri="{BB962C8B-B14F-4D97-AF65-F5344CB8AC3E}">
        <p14:creationId xmlns:p14="http://schemas.microsoft.com/office/powerpoint/2010/main" val="3114056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Support Vector Machines</a:t>
            </a:r>
          </a:p>
        </p:txBody>
      </p:sp>
      <p:sp>
        <p:nvSpPr>
          <p:cNvPr id="3" name="Content Placeholder 2"/>
          <p:cNvSpPr>
            <a:spLocks noGrp="1"/>
          </p:cNvSpPr>
          <p:nvPr>
            <p:ph idx="1"/>
          </p:nvPr>
        </p:nvSpPr>
        <p:spPr>
          <a:xfrm>
            <a:off x="3371851" y="4962525"/>
            <a:ext cx="5525407" cy="494846"/>
          </a:xfrm>
        </p:spPr>
        <p:txBody>
          <a:bodyPr>
            <a:normAutofit/>
          </a:bodyPr>
          <a:lstStyle/>
          <a:p>
            <a:pPr marL="0" indent="0">
              <a:buNone/>
            </a:pPr>
            <a:r>
              <a:rPr lang="en-US" sz="2000" dirty="0"/>
              <a:t>Polynomial Kernel of degree 3           Radial Kernel</a:t>
            </a:r>
          </a:p>
          <a:p>
            <a:pPr lvl="1"/>
            <a:endParaRPr lang="en-US" i="1" dirty="0"/>
          </a:p>
          <a:p>
            <a:endParaRPr lang="en-US" i="1" dirty="0"/>
          </a:p>
        </p:txBody>
      </p:sp>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92</a:t>
            </a:fld>
            <a:endParaRPr lang="en-US"/>
          </a:p>
        </p:txBody>
      </p:sp>
      <p:pic>
        <p:nvPicPr>
          <p:cNvPr id="6" name="Picture 5"/>
          <p:cNvPicPr>
            <a:picLocks noChangeAspect="1"/>
          </p:cNvPicPr>
          <p:nvPr/>
        </p:nvPicPr>
        <p:blipFill>
          <a:blip r:embed="rId2"/>
          <a:stretch>
            <a:fillRect/>
          </a:stretch>
        </p:blipFill>
        <p:spPr>
          <a:xfrm>
            <a:off x="3162300" y="1895475"/>
            <a:ext cx="5867400" cy="3067050"/>
          </a:xfrm>
          <a:prstGeom prst="rect">
            <a:avLst/>
          </a:prstGeom>
        </p:spPr>
      </p:pic>
    </p:spTree>
    <p:extLst>
      <p:ext uri="{BB962C8B-B14F-4D97-AF65-F5344CB8AC3E}">
        <p14:creationId xmlns:p14="http://schemas.microsoft.com/office/powerpoint/2010/main" val="32604520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Classes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What if there are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&gt;2</m:t>
                    </m:r>
                  </m:oMath>
                </a14:m>
                <a:r>
                  <a:rPr lang="en-US" dirty="0"/>
                  <a:t> classes? Rely on the 2-class classifiers</a:t>
                </a:r>
              </a:p>
              <a:p>
                <a:r>
                  <a:rPr lang="en-US" dirty="0"/>
                  <a:t>One-vs-one approach</a:t>
                </a:r>
              </a:p>
              <a:p>
                <a:pPr lvl="1"/>
                <a:r>
                  <a:rPr lang="en-US" dirty="0"/>
                  <a:t>Compare each pair of classes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oMath>
                </a14:m>
                <a:endParaRPr lang="en-US" dirty="0"/>
              </a:p>
              <a:p>
                <a:pPr lvl="1"/>
                <a:r>
                  <a:rPr lang="en-US" dirty="0"/>
                  <a:t>Choose the class that wins out in the most pairs</a:t>
                </a:r>
              </a:p>
              <a:p>
                <a:r>
                  <a:rPr lang="en-US" dirty="0"/>
                  <a:t>One-vs-all approach</a:t>
                </a:r>
              </a:p>
              <a:p>
                <a:pPr lvl="1"/>
                <a:r>
                  <a:rPr lang="en-US" dirty="0"/>
                  <a:t>Compare class </a:t>
                </a:r>
                <a14:m>
                  <m:oMath xmlns:m="http://schemas.openxmlformats.org/officeDocument/2006/math">
                    <m:r>
                      <a:rPr lang="en-US" b="0" i="1" smtClean="0">
                        <a:latin typeface="Cambria Math" panose="02040503050406030204" pitchFamily="18" charset="0"/>
                      </a:rPr>
                      <m:t>𝑖</m:t>
                    </m:r>
                  </m:oMath>
                </a14:m>
                <a:r>
                  <a:rPr lang="en-US" dirty="0"/>
                  <a:t> vs the rest of other classes</a:t>
                </a:r>
              </a:p>
              <a:p>
                <a:pPr lvl="1"/>
                <a:r>
                  <a:rPr lang="en-US" dirty="0"/>
                  <a:t>Obtain a statistic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(“margin”)</a:t>
                </a:r>
              </a:p>
              <a:p>
                <a:pPr lvl="1"/>
                <a:r>
                  <a:rPr lang="en-US" dirty="0"/>
                  <a:t>For </a:t>
                </a:r>
                <a14:m>
                  <m:oMath xmlns:m="http://schemas.openxmlformats.org/officeDocument/2006/math">
                    <m:r>
                      <a:rPr lang="en-US" b="0" i="1" smtClean="0">
                        <a:latin typeface="Cambria Math" panose="02040503050406030204" pitchFamily="18" charset="0"/>
                      </a:rPr>
                      <m:t>𝑥</m:t>
                    </m:r>
                  </m:oMath>
                </a14:m>
                <a:r>
                  <a:rPr lang="en-US" dirty="0"/>
                  <a:t>, choose the class </a:t>
                </a:r>
                <a14:m>
                  <m:oMath xmlns:m="http://schemas.openxmlformats.org/officeDocument/2006/math">
                    <m:r>
                      <a:rPr lang="en-US" b="0" i="1" smtClean="0">
                        <a:latin typeface="Cambria Math" panose="02040503050406030204" pitchFamily="18" charset="0"/>
                      </a:rPr>
                      <m:t>𝑖</m:t>
                    </m:r>
                  </m:oMath>
                </a14:m>
                <a:r>
                  <a:rPr lang="en-US" dirty="0"/>
                  <a:t> for which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is largest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91" t="-2241" r="-1932"/>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93</a:t>
            </a:fld>
            <a:endParaRPr lang="en-US"/>
          </a:p>
        </p:txBody>
      </p:sp>
    </p:spTree>
    <p:extLst>
      <p:ext uri="{BB962C8B-B14F-4D97-AF65-F5344CB8AC3E}">
        <p14:creationId xmlns:p14="http://schemas.microsoft.com/office/powerpoint/2010/main" val="29490879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Machines	</a:t>
            </a:r>
          </a:p>
        </p:txBody>
      </p:sp>
      <p:sp>
        <p:nvSpPr>
          <p:cNvPr id="3" name="Content Placeholder 2"/>
          <p:cNvSpPr>
            <a:spLocks noGrp="1"/>
          </p:cNvSpPr>
          <p:nvPr>
            <p:ph idx="1"/>
          </p:nvPr>
        </p:nvSpPr>
        <p:spPr/>
        <p:txBody>
          <a:bodyPr>
            <a:normAutofit/>
          </a:bodyPr>
          <a:lstStyle/>
          <a:p>
            <a:r>
              <a:rPr lang="en-US" dirty="0"/>
              <a:t>Has some deep connections and similarity to logistic regressions</a:t>
            </a:r>
          </a:p>
          <a:p>
            <a:r>
              <a:rPr lang="en-US" dirty="0"/>
              <a:t>Perform well when the categories are well separated</a:t>
            </a:r>
          </a:p>
          <a:p>
            <a:pPr lvl="1"/>
            <a:r>
              <a:rPr lang="en-US" dirty="0"/>
              <a:t>When classes overlap more, logistic regressions perform better</a:t>
            </a:r>
          </a:p>
          <a:p>
            <a:r>
              <a:rPr lang="en-US" dirty="0"/>
              <a:t>Perform well for data with a large number of features (e.g. textual analysis)</a:t>
            </a:r>
          </a:p>
          <a:p>
            <a:r>
              <a:rPr lang="en-US" dirty="0"/>
              <a:t>Also can be modified to conduct </a:t>
            </a:r>
            <a:r>
              <a:rPr lang="en-US" dirty="0">
                <a:solidFill>
                  <a:srgbClr val="0070C0"/>
                </a:solidFill>
              </a:rPr>
              <a:t>Support Vector Regressions</a:t>
            </a:r>
          </a:p>
          <a:p>
            <a:r>
              <a:rPr lang="en-US" dirty="0"/>
              <a:t>Parameter </a:t>
            </a:r>
            <a:r>
              <a:rPr lang="en-US" i="1" dirty="0"/>
              <a:t>C</a:t>
            </a:r>
            <a:r>
              <a:rPr lang="en-US" dirty="0"/>
              <a:t> is important</a:t>
            </a:r>
          </a:p>
          <a:p>
            <a:pPr marL="0" indent="0">
              <a:buNone/>
            </a:pPr>
            <a:endParaRPr lang="en-US" dirty="0"/>
          </a:p>
        </p:txBody>
      </p:sp>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94</a:t>
            </a:fld>
            <a:endParaRPr lang="en-US"/>
          </a:p>
        </p:txBody>
      </p:sp>
    </p:spTree>
    <p:extLst>
      <p:ext uri="{BB962C8B-B14F-4D97-AF65-F5344CB8AC3E}">
        <p14:creationId xmlns:p14="http://schemas.microsoft.com/office/powerpoint/2010/main" val="27849016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solidFill>
                      <a:srgbClr val="0070C0"/>
                    </a:solidFill>
                  </a:rPr>
                  <a:t>Deep learning </a:t>
                </a:r>
                <a:r>
                  <a:rPr lang="en-US" dirty="0"/>
                  <a:t>models are </a:t>
                </a:r>
                <a:r>
                  <a:rPr lang="en-US" dirty="0">
                    <a:solidFill>
                      <a:srgbClr val="0070C0"/>
                    </a:solidFill>
                  </a:rPr>
                  <a:t>neural networks</a:t>
                </a:r>
              </a:p>
              <a:p>
                <a:r>
                  <a:rPr lang="en-US" dirty="0"/>
                  <a:t>Similar to other machine learning models, the goal is to approximate a function</a:t>
                </a: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b="0" dirty="0"/>
              </a:p>
              <a:p>
                <a:r>
                  <a:rPr lang="en-US" dirty="0">
                    <a:solidFill>
                      <a:srgbClr val="00B050"/>
                    </a:solidFill>
                  </a:rPr>
                  <a:t>Classification problem</a:t>
                </a:r>
                <a:r>
                  <a:rPr lang="en-US" dirty="0"/>
                  <a:t>: the values of </a:t>
                </a:r>
                <a14:m>
                  <m:oMath xmlns:m="http://schemas.openxmlformats.org/officeDocument/2006/math">
                    <m:r>
                      <a:rPr lang="en-US" b="0" i="1" smtClean="0">
                        <a:latin typeface="Cambria Math" panose="02040503050406030204" pitchFamily="18" charset="0"/>
                      </a:rPr>
                      <m:t>𝑦</m:t>
                    </m:r>
                  </m:oMath>
                </a14:m>
                <a:r>
                  <a:rPr lang="en-US" dirty="0"/>
                  <a:t> are discrete E.g., </a:t>
                </a:r>
                <a14:m>
                  <m:oMath xmlns:m="http://schemas.openxmlformats.org/officeDocument/2006/math">
                    <m:r>
                      <a:rPr lang="en-US" b="0" i="1" smtClean="0">
                        <a:latin typeface="Cambria Math" panose="02040503050406030204" pitchFamily="18" charset="0"/>
                      </a:rPr>
                      <m:t>𝑥</m:t>
                    </m:r>
                  </m:oMath>
                </a14:m>
                <a:r>
                  <a:rPr lang="en-US" b="0" dirty="0"/>
                  <a:t> are pixels of a picture, and </a:t>
                </a:r>
                <a14:m>
                  <m:oMath xmlns:m="http://schemas.openxmlformats.org/officeDocument/2006/math">
                    <m:r>
                      <a:rPr lang="en-US" b="0" i="1" smtClean="0">
                        <a:latin typeface="Cambria Math" panose="02040503050406030204" pitchFamily="18" charset="0"/>
                      </a:rPr>
                      <m:t>𝑦</m:t>
                    </m:r>
                  </m:oMath>
                </a14:m>
                <a:r>
                  <a:rPr lang="en-US" b="0" dirty="0"/>
                  <a:t> is the category of the picture</a:t>
                </a:r>
              </a:p>
              <a:p>
                <a:r>
                  <a:rPr lang="en-US" dirty="0">
                    <a:solidFill>
                      <a:srgbClr val="00B050"/>
                    </a:solidFill>
                  </a:rPr>
                  <a:t>Regression problem</a:t>
                </a:r>
                <a:r>
                  <a:rPr lang="en-US" dirty="0"/>
                  <a:t>: the values of </a:t>
                </a:r>
                <a14:m>
                  <m:oMath xmlns:m="http://schemas.openxmlformats.org/officeDocument/2006/math">
                    <m:r>
                      <a:rPr lang="en-US" b="0" i="1" smtClean="0">
                        <a:latin typeface="Cambria Math" panose="02040503050406030204" pitchFamily="18" charset="0"/>
                      </a:rPr>
                      <m:t>𝑦</m:t>
                    </m:r>
                  </m:oMath>
                </a14:m>
                <a:r>
                  <a:rPr lang="en-US" b="0" dirty="0"/>
                  <a:t> are continuous</a:t>
                </a:r>
              </a:p>
              <a:p>
                <a:r>
                  <a:rPr lang="en-US" dirty="0"/>
                  <a:t>A deep learning model defines a mapping</a:t>
                </a:r>
                <a:endParaRPr lang="en-US" b="0" dirty="0"/>
              </a:p>
              <a:p>
                <a:pPr marL="0" indent="0" algn="ctr">
                  <a:buNone/>
                </a:pP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r>
                  <a:rPr lang="en-US" dirty="0"/>
                  <a:t> </a:t>
                </a:r>
              </a:p>
              <a:p>
                <a:pPr marL="0" indent="0">
                  <a:buNone/>
                </a:pPr>
                <a:r>
                  <a:rPr lang="en-US" dirty="0"/>
                  <a:t>and learns the parameter </a:t>
                </a:r>
                <a14:m>
                  <m:oMath xmlns:m="http://schemas.openxmlformats.org/officeDocument/2006/math">
                    <m:r>
                      <a:rPr lang="en-US" i="1">
                        <a:latin typeface="Cambria Math" panose="02040503050406030204" pitchFamily="18" charset="0"/>
                      </a:rPr>
                      <m:t>𝜃</m:t>
                    </m:r>
                  </m:oMath>
                </a14:m>
                <a:r>
                  <a:rPr lang="en-US" dirty="0"/>
                  <a:t> that best approximates the function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oMath>
                </a14:m>
                <a:r>
                  <a:rPr lang="en-US" dirty="0"/>
                  <a:t>    </a:t>
                </a:r>
                <a:endParaRPr lang="en-US" b="0" dirty="0"/>
              </a:p>
              <a:p>
                <a:pPr marL="0" indent="0">
                  <a:buNone/>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6" t="-1541"/>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95</a:t>
            </a:fld>
            <a:endParaRPr lang="en-US"/>
          </a:p>
        </p:txBody>
      </p:sp>
    </p:spTree>
    <p:extLst>
      <p:ext uri="{BB962C8B-B14F-4D97-AF65-F5344CB8AC3E}">
        <p14:creationId xmlns:p14="http://schemas.microsoft.com/office/powerpoint/2010/main" val="1050639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Feedforward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The simplest deep learning models are the </a:t>
                </a:r>
                <a:r>
                  <a:rPr lang="en-US" dirty="0">
                    <a:solidFill>
                      <a:srgbClr val="0070C0"/>
                    </a:solidFill>
                  </a:rPr>
                  <a:t>feed forward networks</a:t>
                </a:r>
                <a:r>
                  <a:rPr lang="en-US" dirty="0"/>
                  <a:t> or </a:t>
                </a:r>
                <a:r>
                  <a:rPr lang="en-US" dirty="0">
                    <a:solidFill>
                      <a:srgbClr val="0070C0"/>
                    </a:solidFill>
                  </a:rPr>
                  <a:t>multilayer </a:t>
                </a:r>
                <a:r>
                  <a:rPr lang="en-US" dirty="0" err="1">
                    <a:solidFill>
                      <a:srgbClr val="0070C0"/>
                    </a:solidFill>
                  </a:rPr>
                  <a:t>perceptrons</a:t>
                </a:r>
                <a:r>
                  <a:rPr lang="en-US" dirty="0">
                    <a:solidFill>
                      <a:srgbClr val="0070C0"/>
                    </a:solidFill>
                  </a:rPr>
                  <a:t> (MLPs)</a:t>
                </a:r>
              </a:p>
              <a:p>
                <a:r>
                  <a:rPr lang="en-US" dirty="0"/>
                  <a:t>Each node is a relatively simple function</a:t>
                </a:r>
              </a:p>
              <a:p>
                <a:r>
                  <a:rPr lang="en-US" dirty="0"/>
                  <a:t>Input layer: components of </a:t>
                </a:r>
                <a14:m>
                  <m:oMath xmlns:m="http://schemas.openxmlformats.org/officeDocument/2006/math">
                    <m:r>
                      <a:rPr lang="en-US" b="0" i="1" smtClean="0">
                        <a:latin typeface="Cambria Math" panose="02040503050406030204" pitchFamily="18" charset="0"/>
                      </a:rPr>
                      <m:t>𝑥</m:t>
                    </m:r>
                  </m:oMath>
                </a14:m>
                <a:endParaRPr lang="en-US" dirty="0"/>
              </a:p>
              <a:p>
                <a:r>
                  <a:rPr lang="en-US" dirty="0"/>
                  <a:t>Output layer: output, </a:t>
                </a:r>
                <a14:m>
                  <m:oMath xmlns:m="http://schemas.openxmlformats.org/officeDocument/2006/math">
                    <m:r>
                      <a:rPr lang="en-US" i="1" dirty="0" smtClean="0">
                        <a:latin typeface="Cambria Math" panose="02040503050406030204" pitchFamily="18" charset="0"/>
                      </a:rPr>
                      <m:t>𝑦</m:t>
                    </m:r>
                  </m:oMath>
                </a14:m>
                <a:endParaRPr lang="en-US" dirty="0"/>
              </a:p>
              <a:p>
                <a:r>
                  <a:rPr lang="en-US" dirty="0"/>
                  <a:t>One or more more hidden layers:</a:t>
                </a:r>
              </a:p>
              <a:p>
                <a:pPr lvl="1"/>
                <a:r>
                  <a:rPr lang="en-US" dirty="0"/>
                  <a:t>Hidden layers are governed by</a:t>
                </a:r>
              </a:p>
              <a:p>
                <a:pPr marL="457200" lvl="1" indent="0">
                  <a:buNone/>
                </a:pPr>
                <a:r>
                  <a:rPr lang="en-US" dirty="0"/>
                  <a:t>non-linear </a:t>
                </a:r>
                <a:r>
                  <a:rPr lang="en-US" dirty="0">
                    <a:solidFill>
                      <a:srgbClr val="0070C0"/>
                    </a:solidFill>
                  </a:rPr>
                  <a:t>activation</a:t>
                </a:r>
                <a:r>
                  <a:rPr lang="en-US" dirty="0"/>
                  <a:t> functions</a:t>
                </a:r>
              </a:p>
              <a:p>
                <a:pPr lvl="1"/>
                <a:r>
                  <a:rPr lang="en-US" dirty="0"/>
                  <a:t>Captures non-linear, higher levels</a:t>
                </a:r>
              </a:p>
              <a:p>
                <a:pPr marL="457200" lvl="1" indent="0">
                  <a:buNone/>
                </a:pPr>
                <a:r>
                  <a:rPr lang="en-US" dirty="0"/>
                  <a:t>Features</a:t>
                </a:r>
              </a:p>
              <a:p>
                <a:pPr lvl="1"/>
                <a:r>
                  <a:rPr lang="en-US" dirty="0"/>
                  <a:t>Modeled after brains</a:t>
                </a:r>
              </a:p>
              <a:p>
                <a:pPr marL="457200" lvl="1" indent="0">
                  <a:buNone/>
                </a:pPr>
                <a:endParaRPr lang="en-US" dirty="0"/>
              </a:p>
              <a:p>
                <a:pPr marL="0" indent="0">
                  <a:buNone/>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80" t="-1541"/>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96</a:t>
            </a:fld>
            <a:endParaRPr lang="en-US"/>
          </a:p>
        </p:txBody>
      </p:sp>
      <p:pic>
        <p:nvPicPr>
          <p:cNvPr id="6" name="Picture 5"/>
          <p:cNvPicPr>
            <a:picLocks noChangeAspect="1"/>
          </p:cNvPicPr>
          <p:nvPr/>
        </p:nvPicPr>
        <p:blipFill>
          <a:blip r:embed="rId3"/>
          <a:stretch>
            <a:fillRect/>
          </a:stretch>
        </p:blipFill>
        <p:spPr>
          <a:xfrm>
            <a:off x="6998418" y="3163842"/>
            <a:ext cx="3190875" cy="2339975"/>
          </a:xfrm>
          <a:prstGeom prst="rect">
            <a:avLst/>
          </a:prstGeom>
        </p:spPr>
      </p:pic>
    </p:spTree>
    <p:extLst>
      <p:ext uri="{BB962C8B-B14F-4D97-AF65-F5344CB8AC3E}">
        <p14:creationId xmlns:p14="http://schemas.microsoft.com/office/powerpoint/2010/main" val="11603270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A Simple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Learning the XOR function (“exclusive or”)</a:t>
                </a:r>
              </a:p>
              <a:p>
                <a:r>
                  <a:rPr lang="en-US" dirty="0"/>
                  <a:t>The XOR function takes in two binary inputs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∈{0,1}</m:t>
                    </m:r>
                  </m:oMath>
                </a14:m>
                <a:r>
                  <a:rPr lang="en-US" dirty="0"/>
                  <a:t>:</a:t>
                </a: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0,1</m:t>
                                    </m:r>
                                  </m:e>
                                </m:d>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(1,0)</m:t>
                                </m:r>
                              </m:e>
                            </m:mr>
                            <m:mr>
                              <m:e>
                                <m:r>
                                  <a:rPr lang="en-US" b="0" i="1" smtClean="0">
                                    <a:latin typeface="Cambria Math" panose="02040503050406030204" pitchFamily="18" charset="0"/>
                                  </a:rPr>
                                  <m:t>0, </m:t>
                                </m:r>
                                <m:r>
                                  <a:rPr lang="en-US" b="0" i="1" smtClean="0">
                                    <a:latin typeface="Cambria Math" panose="02040503050406030204" pitchFamily="18" charset="0"/>
                                  </a:rPr>
                                  <m:t>𝑜𝑡h𝑒𝑟𝑤𝑖𝑠𝑒</m:t>
                                </m:r>
                                <m:r>
                                  <a:rPr lang="en-US" b="0" i="1" smtClean="0">
                                    <a:latin typeface="Cambria Math" panose="02040503050406030204" pitchFamily="18" charset="0"/>
                                  </a:rPr>
                                  <m:t>                               </m:t>
                                </m:r>
                              </m:e>
                            </m:mr>
                          </m:m>
                        </m:e>
                      </m:d>
                    </m:oMath>
                  </m:oMathPara>
                </a14:m>
                <a:endParaRPr lang="en-US" dirty="0"/>
              </a:p>
              <a:p>
                <a:r>
                  <a:rPr lang="en-US" dirty="0"/>
                  <a:t>Want to train a function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e>
                    </m:d>
                  </m:oMath>
                </a14:m>
                <a:r>
                  <a:rPr lang="en-US" dirty="0"/>
                  <a:t> so that </a:t>
                </a:r>
                <a14:m>
                  <m:oMath xmlns:m="http://schemas.openxmlformats.org/officeDocument/2006/math">
                    <m:r>
                      <a:rPr lang="en-US" b="0" i="1" smtClean="0">
                        <a:latin typeface="Cambria Math" panose="02040503050406030204" pitchFamily="18" charset="0"/>
                      </a:rPr>
                      <m:t>𝑓</m:t>
                    </m:r>
                  </m:oMath>
                </a14:m>
                <a:r>
                  <a:rPr lang="en-US" dirty="0"/>
                  <a:t> is close 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oMath>
                </a14:m>
                <a:r>
                  <a:rPr lang="en-US" dirty="0"/>
                  <a:t> or to minimize the SSE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𝑋</m:t>
                          </m:r>
                        </m: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e>
                                  </m:d>
                                </m:e>
                              </m:d>
                            </m:e>
                            <m:sup>
                              <m:r>
                                <a:rPr lang="en-US" b="0" i="1" smtClean="0">
                                  <a:latin typeface="Cambria Math" panose="02040503050406030204" pitchFamily="18" charset="0"/>
                                </a:rPr>
                                <m:t>2</m:t>
                              </m:r>
                            </m:sup>
                          </m:sSup>
                        </m:e>
                      </m:nary>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91" t="-2241"/>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97</a:t>
            </a:fld>
            <a:endParaRPr lang="en-US"/>
          </a:p>
        </p:txBody>
      </p:sp>
    </p:spTree>
    <p:extLst>
      <p:ext uri="{BB962C8B-B14F-4D97-AF65-F5344CB8AC3E}">
        <p14:creationId xmlns:p14="http://schemas.microsoft.com/office/powerpoint/2010/main" val="34253854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A Simple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First, consider a linear model</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Minimizing SSE gives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=0,</m:t>
                    </m:r>
                  </m:oMath>
                </a14:m>
                <a:r>
                  <a:rPr lang="en-US" dirty="0"/>
                  <a:t> and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endParaRPr lang="en-US" dirty="0"/>
              </a:p>
              <a:p>
                <a:r>
                  <a:rPr lang="en-US" dirty="0"/>
                  <a:t>This function outputs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oMath>
                </a14:m>
                <a:r>
                  <a:rPr lang="en-US" dirty="0"/>
                  <a:t> for all inputs!</a:t>
                </a:r>
              </a:p>
              <a:p>
                <a:r>
                  <a:rPr lang="en-US" dirty="0"/>
                  <a:t>Why? The XOR function cannot </a:t>
                </a:r>
              </a:p>
              <a:p>
                <a:pPr marL="0" indent="0">
                  <a:buNone/>
                </a:pPr>
                <a:r>
                  <a:rPr lang="en-US" dirty="0"/>
                  <a:t>be represented by a linear model</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546" t="-2241"/>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98</a:t>
            </a:fld>
            <a:endParaRPr lang="en-US"/>
          </a:p>
        </p:txBody>
      </p:sp>
      <p:pic>
        <p:nvPicPr>
          <p:cNvPr id="6" name="Picture 5"/>
          <p:cNvPicPr>
            <a:picLocks noChangeAspect="1"/>
          </p:cNvPicPr>
          <p:nvPr/>
        </p:nvPicPr>
        <p:blipFill>
          <a:blip r:embed="rId3"/>
          <a:stretch>
            <a:fillRect/>
          </a:stretch>
        </p:blipFill>
        <p:spPr>
          <a:xfrm>
            <a:off x="7077691" y="3948871"/>
            <a:ext cx="2533650" cy="2497965"/>
          </a:xfrm>
          <a:prstGeom prst="rect">
            <a:avLst/>
          </a:prstGeom>
        </p:spPr>
      </p:pic>
      <p:cxnSp>
        <p:nvCxnSpPr>
          <p:cNvPr id="8" name="Straight Connector 7"/>
          <p:cNvCxnSpPr/>
          <p:nvPr/>
        </p:nvCxnSpPr>
        <p:spPr>
          <a:xfrm flipV="1">
            <a:off x="6862354" y="4850674"/>
            <a:ext cx="3176996" cy="539932"/>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Straight Connector 9"/>
          <p:cNvCxnSpPr/>
          <p:nvPr/>
        </p:nvCxnSpPr>
        <p:spPr>
          <a:xfrm flipV="1">
            <a:off x="7903573" y="3948871"/>
            <a:ext cx="1405890" cy="2363029"/>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Picture 10"/>
          <p:cNvPicPr>
            <a:picLocks noChangeAspect="1"/>
          </p:cNvPicPr>
          <p:nvPr/>
        </p:nvPicPr>
        <p:blipFill>
          <a:blip r:embed="rId4"/>
          <a:stretch>
            <a:fillRect/>
          </a:stretch>
        </p:blipFill>
        <p:spPr>
          <a:xfrm>
            <a:off x="2152651" y="5944885"/>
            <a:ext cx="1694835" cy="262151"/>
          </a:xfrm>
          <a:prstGeom prst="rect">
            <a:avLst/>
          </a:prstGeom>
        </p:spPr>
      </p:pic>
    </p:spTree>
    <p:extLst>
      <p:ext uri="{BB962C8B-B14F-4D97-AF65-F5344CB8AC3E}">
        <p14:creationId xmlns:p14="http://schemas.microsoft.com/office/powerpoint/2010/main" val="14451417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A Simple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Now consider a feedforward network with nonlinear functions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b="0" i="1" smtClean="0">
                                <a:latin typeface="Cambria Math" panose="02040503050406030204" pitchFamily="18" charset="0"/>
                              </a:rPr>
                              <m:t>2</m:t>
                            </m:r>
                          </m:sub>
                          <m:sup>
                            <m:r>
                              <a:rPr lang="en-US" i="1">
                                <a:latin typeface="Cambria Math" panose="02040503050406030204" pitchFamily="18" charset="0"/>
                              </a:rPr>
                              <m:t>′</m:t>
                            </m:r>
                          </m:sup>
                        </m:sSubSup>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2</m:t>
                            </m:r>
                          </m:sub>
                        </m:sSub>
                      </m:e>
                    </m:d>
                  </m:oMath>
                </a14:m>
                <a:endParaRPr lang="en-US" dirty="0"/>
              </a:p>
              <a:p>
                <a14:m>
                  <m:oMath xmlns:m="http://schemas.openxmlformats.org/officeDocument/2006/math">
                    <m:r>
                      <a:rPr lang="en-US" i="1" dirty="0" smtClean="0">
                        <a:latin typeface="Cambria Math" panose="02040503050406030204" pitchFamily="18" charset="0"/>
                      </a:rPr>
                      <m:t>𝑔</m:t>
                    </m:r>
                    <m:r>
                      <a:rPr lang="en-US" b="0" i="1" dirty="0" smtClean="0">
                        <a:latin typeface="Cambria Math" panose="02040503050406030204" pitchFamily="18" charset="0"/>
                      </a:rPr>
                      <m:t> </m:t>
                    </m:r>
                  </m:oMath>
                </a14:m>
                <a:r>
                  <a:rPr lang="en-US" dirty="0"/>
                  <a:t>is the </a:t>
                </a:r>
                <a:r>
                  <a:rPr lang="en-US" dirty="0">
                    <a:solidFill>
                      <a:srgbClr val="0070C0"/>
                    </a:solidFill>
                  </a:rPr>
                  <a:t>activation function</a:t>
                </a:r>
              </a:p>
              <a:p>
                <a:r>
                  <a:rPr lang="en-US" dirty="0"/>
                  <a:t>Default in modern neural networks:</a:t>
                </a:r>
              </a:p>
              <a:p>
                <a:pPr marL="457200" lvl="1" indent="0">
                  <a:buNone/>
                </a:pP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,0)</m:t>
                    </m:r>
                  </m:oMath>
                </a14:m>
                <a:r>
                  <a:rPr lang="en-US" dirty="0"/>
                  <a:t>, or the </a:t>
                </a:r>
                <a:r>
                  <a:rPr lang="en-US" dirty="0">
                    <a:solidFill>
                      <a:srgbClr val="0070C0"/>
                    </a:solidFill>
                  </a:rPr>
                  <a:t>rectified</a:t>
                </a:r>
              </a:p>
              <a:p>
                <a:pPr marL="457200" lvl="1" indent="0">
                  <a:buNone/>
                </a:pPr>
                <a:r>
                  <a:rPr lang="en-US" dirty="0">
                    <a:solidFill>
                      <a:srgbClr val="0070C0"/>
                    </a:solidFill>
                  </a:rPr>
                  <a:t>Linear unit (</a:t>
                </a:r>
                <a:r>
                  <a:rPr lang="en-US" dirty="0" err="1">
                    <a:solidFill>
                      <a:srgbClr val="0070C0"/>
                    </a:solidFill>
                  </a:rPr>
                  <a:t>ReLU</a:t>
                </a:r>
                <a:r>
                  <a:rPr lang="en-US" dirty="0">
                    <a:solidFill>
                      <a:srgbClr val="0070C0"/>
                    </a:solidFill>
                  </a:rPr>
                  <a:t>) </a:t>
                </a:r>
                <a:r>
                  <a:rPr lang="en-US" dirty="0"/>
                  <a:t>function</a:t>
                </a:r>
              </a:p>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𝑏</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91" t="-2241"/>
                </a:stretch>
              </a:blipFill>
            </p:spPr>
            <p:txBody>
              <a:bodyPr/>
              <a:lstStyle/>
              <a:p>
                <a:r>
                  <a:rPr lang="en-US">
                    <a:noFill/>
                  </a:rPr>
                  <a:t> </a:t>
                </a:r>
              </a:p>
            </p:txBody>
          </p:sp>
        </mc:Fallback>
      </mc:AlternateContent>
      <p:sp>
        <p:nvSpPr>
          <p:cNvPr id="5" name="Slide Number Placeholder 4"/>
          <p:cNvSpPr>
            <a:spLocks noGrp="1"/>
          </p:cNvSpPr>
          <p:nvPr>
            <p:ph type="sldNum" sz="quarter" idx="4294967295"/>
          </p:nvPr>
        </p:nvSpPr>
        <p:spPr>
          <a:xfrm>
            <a:off x="8610600" y="6356351"/>
            <a:ext cx="2057400" cy="365125"/>
          </a:xfrm>
          <a:prstGeom prst="rect">
            <a:avLst/>
          </a:prstGeom>
        </p:spPr>
        <p:txBody>
          <a:bodyPr/>
          <a:lstStyle/>
          <a:p>
            <a:fld id="{43F5CEFE-D997-449B-B8ED-78E3F733E1FD}" type="slidenum">
              <a:rPr lang="en-US" smtClean="0"/>
              <a:t>99</a:t>
            </a:fld>
            <a:endParaRPr lang="en-US"/>
          </a:p>
        </p:txBody>
      </p:sp>
      <p:pic>
        <p:nvPicPr>
          <p:cNvPr id="7" name="Picture 6"/>
          <p:cNvPicPr>
            <a:picLocks noChangeAspect="1"/>
          </p:cNvPicPr>
          <p:nvPr/>
        </p:nvPicPr>
        <p:blipFill>
          <a:blip r:embed="rId3"/>
          <a:stretch>
            <a:fillRect/>
          </a:stretch>
        </p:blipFill>
        <p:spPr>
          <a:xfrm>
            <a:off x="8110538" y="3044462"/>
            <a:ext cx="1800225" cy="2266950"/>
          </a:xfrm>
          <a:prstGeom prst="rect">
            <a:avLst/>
          </a:prstGeom>
        </p:spPr>
      </p:pic>
    </p:spTree>
    <p:extLst>
      <p:ext uri="{BB962C8B-B14F-4D97-AF65-F5344CB8AC3E}">
        <p14:creationId xmlns:p14="http://schemas.microsoft.com/office/powerpoint/2010/main" val="643512283"/>
      </p:ext>
    </p:extLst>
  </p:cSld>
  <p:clrMapOvr>
    <a:masterClrMapping/>
  </p:clrMapOvr>
</p:sld>
</file>

<file path=ppt/theme/theme1.xml><?xml version="1.0" encoding="utf-8"?>
<a:theme xmlns:a="http://schemas.openxmlformats.org/drawingml/2006/main" name="ppt_template_2024_v1">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2024" id="{36E019F3-8EA1-4447-96E3-B0D869CD0E16}" vid="{2907BA53-B649-4AE9-B18F-88943F36DE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ppt_template_2024_v1</Template>
  <TotalTime>19963</TotalTime>
  <Words>7409</Words>
  <Application>Microsoft Office PowerPoint</Application>
  <PresentationFormat>Widescreen</PresentationFormat>
  <Paragraphs>873</Paragraphs>
  <Slides>122</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122</vt:i4>
      </vt:variant>
    </vt:vector>
  </HeadingPairs>
  <TitlesOfParts>
    <vt:vector size="134" baseType="lpstr">
      <vt:lpstr>Arial MT</vt:lpstr>
      <vt:lpstr>Liberation Sans</vt:lpstr>
      <vt:lpstr>Aptos</vt:lpstr>
      <vt:lpstr>Arial</vt:lpstr>
      <vt:lpstr>Arial Black</vt:lpstr>
      <vt:lpstr>Calibri</vt:lpstr>
      <vt:lpstr>Calibri Light</vt:lpstr>
      <vt:lpstr>Cambria Math</vt:lpstr>
      <vt:lpstr>Garamond</vt:lpstr>
      <vt:lpstr>Thorndale AMT</vt:lpstr>
      <vt:lpstr>Times New Roman</vt:lpstr>
      <vt:lpstr>ppt_template_2024_v1</vt:lpstr>
      <vt:lpstr>Data, Machine Learning, and AI</vt:lpstr>
      <vt:lpstr>Readings</vt:lpstr>
      <vt:lpstr>Readings</vt:lpstr>
      <vt:lpstr>Study Questions</vt:lpstr>
      <vt:lpstr>Study Questions</vt:lpstr>
      <vt:lpstr>AI, Big Data and Machine Learning </vt:lpstr>
      <vt:lpstr>AI and Machine Learning</vt:lpstr>
      <vt:lpstr>AI and Machine Learning</vt:lpstr>
      <vt:lpstr>Alternative Data</vt:lpstr>
      <vt:lpstr>Alternative Data FinTech Landscape</vt:lpstr>
      <vt:lpstr>Natural Language Possessing</vt:lpstr>
      <vt:lpstr>Customer Interface</vt:lpstr>
      <vt:lpstr>Funding &amp; Risk Management</vt:lpstr>
      <vt:lpstr>AI and Machine Learning - Finance</vt:lpstr>
      <vt:lpstr>Natural Language Possessing - Finance</vt:lpstr>
      <vt:lpstr>Bank of America Erica</vt:lpstr>
      <vt:lpstr>Finance Technology Stack</vt:lpstr>
      <vt:lpstr>AI and Machine Learning - Finance</vt:lpstr>
      <vt:lpstr>AI and Machine Learning - Finance</vt:lpstr>
      <vt:lpstr>Finance Public Policy Framework</vt:lpstr>
      <vt:lpstr>AI Policy and Finance</vt:lpstr>
      <vt:lpstr>FinTech - Policy Alternatives</vt:lpstr>
      <vt:lpstr>AI &amp; U.S. Consumer Credit Laws</vt:lpstr>
      <vt:lpstr>AI &amp; Privacy Laws</vt:lpstr>
      <vt:lpstr>AI, Finance, &amp; Geopolitics</vt:lpstr>
      <vt:lpstr>Outline</vt:lpstr>
      <vt:lpstr>Big Data Revolution</vt:lpstr>
      <vt:lpstr>Firm as a nexus of contracts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 enabled New data from Loan market </vt:lpstr>
      <vt:lpstr>Tech-Enabled Lending</vt:lpstr>
      <vt:lpstr>Lenders</vt:lpstr>
      <vt:lpstr>Tech-Enabled Lending Expand into New Areas</vt:lpstr>
      <vt:lpstr>Alternative Lenders Use A Wealth of Data to Measure Risk</vt:lpstr>
      <vt:lpstr>Investment Decision-Making</vt:lpstr>
      <vt:lpstr>PowerPoint Presentation</vt:lpstr>
      <vt:lpstr>PowerPoint Presentation</vt:lpstr>
      <vt:lpstr>Machine Learning</vt:lpstr>
      <vt:lpstr>Supervised vs Unsupervised Machine Learning</vt:lpstr>
      <vt:lpstr>Evaluating Machine Learning Models</vt:lpstr>
      <vt:lpstr>Overfitting and Underfitting</vt:lpstr>
      <vt:lpstr>Cross-Validation</vt:lpstr>
      <vt:lpstr>Decision Trees</vt:lpstr>
      <vt:lpstr>Decision Trees – Partition Regions</vt:lpstr>
      <vt:lpstr>Decision Trees – Partition Regions</vt:lpstr>
      <vt:lpstr>Building a Regression Tree</vt:lpstr>
      <vt:lpstr>Recursive Binary Splitting</vt:lpstr>
      <vt:lpstr>Recursive Binary Splitting</vt:lpstr>
      <vt:lpstr>Recursive Binary Splitting: Example</vt:lpstr>
      <vt:lpstr>Tree Pruning</vt:lpstr>
      <vt:lpstr>Cost Complexity Pruning</vt:lpstr>
      <vt:lpstr>Building a Decision Tree</vt:lpstr>
      <vt:lpstr>An Unpruned Tree</vt:lpstr>
      <vt:lpstr>Trees and Cross-Validation</vt:lpstr>
      <vt:lpstr>Decision Tree for Classification</vt:lpstr>
      <vt:lpstr>Linear Model vs Tree Model</vt:lpstr>
      <vt:lpstr>Linear Model vs Tree Model</vt:lpstr>
      <vt:lpstr>Advantages and Disadvantages of Trees</vt:lpstr>
      <vt:lpstr>Bagging, Random Forests, Boosting</vt:lpstr>
      <vt:lpstr>Bagging</vt:lpstr>
      <vt:lpstr>Bagging</vt:lpstr>
      <vt:lpstr>Bagging for Trees</vt:lpstr>
      <vt:lpstr>Out-of-bag (OOB) errors</vt:lpstr>
      <vt:lpstr>Variable Importance</vt:lpstr>
      <vt:lpstr>Random Forests</vt:lpstr>
      <vt:lpstr>Boosting</vt:lpstr>
      <vt:lpstr>Gradient Boosting</vt:lpstr>
      <vt:lpstr>Gradient Boosting – Algorithm </vt:lpstr>
      <vt:lpstr>Gradient Boosting – Parameters </vt:lpstr>
      <vt:lpstr>Support Vector Machines</vt:lpstr>
      <vt:lpstr>Separating Hyperplane</vt:lpstr>
      <vt:lpstr>Separating Hyperplanes</vt:lpstr>
      <vt:lpstr>Maximal Margin Classifier</vt:lpstr>
      <vt:lpstr>Question: What is the best separating hyperplane?  SVM Answer: The one that maximizes the distance to the closest data points from both classes. We say it is the hyperplane with maximum margin.</vt:lpstr>
      <vt:lpstr>Maximal Margin Classifier</vt:lpstr>
      <vt:lpstr>Maximal Margin Classifier</vt:lpstr>
      <vt:lpstr>Maximal Margin Classifier</vt:lpstr>
      <vt:lpstr>Support Vector Classifier</vt:lpstr>
      <vt:lpstr>Support Vector Classifier</vt:lpstr>
      <vt:lpstr>Support Vector Classifier</vt:lpstr>
      <vt:lpstr>Support Vector Classifier</vt:lpstr>
      <vt:lpstr>Support Vector Classifier - Non-linearity</vt:lpstr>
      <vt:lpstr>Support Vector Machines – Non-linearity</vt:lpstr>
      <vt:lpstr>Examples of Support Vector Machines</vt:lpstr>
      <vt:lpstr>Examples of Support Vector Machines</vt:lpstr>
      <vt:lpstr>Multiple Classes</vt:lpstr>
      <vt:lpstr>Support Vector Machines </vt:lpstr>
      <vt:lpstr>Deep Learning</vt:lpstr>
      <vt:lpstr>Deep Learning: Feedforward Networks</vt:lpstr>
      <vt:lpstr>Deep Learning: A Simple Example</vt:lpstr>
      <vt:lpstr>Deep Learning: A Simple Example</vt:lpstr>
      <vt:lpstr>Deep Learning: A Simple Example</vt:lpstr>
      <vt:lpstr>The ReLU function</vt:lpstr>
      <vt:lpstr>Deep Learning: A Simple Example</vt:lpstr>
      <vt:lpstr>Deep Learning</vt:lpstr>
      <vt:lpstr>Deep Learning</vt:lpstr>
      <vt:lpstr>Example of a Deep Learning Model</vt:lpstr>
      <vt:lpstr>Deep Learning</vt:lpstr>
      <vt:lpstr>Large language model (LLM)</vt:lpstr>
      <vt:lpstr>Large language model (LLM)</vt:lpstr>
      <vt:lpstr>Retrieval-augmented Generation (RAG)</vt:lpstr>
      <vt:lpstr>Artificial Intelligence (AI) Technologies  Displacement or Augmentation? The Effects of AI on Workforce Dynamics and Firm Value Chen and Wang (2024)</vt:lpstr>
      <vt:lpstr>Functional Categories of AI</vt:lpstr>
      <vt:lpstr>PowerPoint Presentation</vt:lpstr>
      <vt:lpstr>Creativity AI</vt:lpstr>
      <vt:lpstr>Inference AI</vt:lpstr>
      <vt:lpstr>Generative AI</vt:lpstr>
      <vt:lpstr>Inference AI</vt:lpstr>
      <vt:lpstr>Prediction/Inference AI</vt:lpstr>
      <vt:lpstr>Creativity AI</vt:lpstr>
      <vt:lpstr>Perception AI</vt:lpstr>
      <vt:lpstr>Engagement AI </vt:lpstr>
      <vt:lpstr>Engagement AI </vt:lpstr>
      <vt:lpstr>Engagement AI </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dc:title>
  <dc:creator>Baozhong Yang</dc:creator>
  <cp:lastModifiedBy>Joanna Wang</cp:lastModifiedBy>
  <cp:revision>336</cp:revision>
  <dcterms:created xsi:type="dcterms:W3CDTF">2017-12-11T16:55:35Z</dcterms:created>
  <dcterms:modified xsi:type="dcterms:W3CDTF">2024-08-13T14:36:57Z</dcterms:modified>
</cp:coreProperties>
</file>